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26.xml" ContentType="application/vnd.openxmlformats-officedocument.presentationml.notesSlide+xml"/>
  <Override PartName="/ppt/tags/tag30.xml" ContentType="application/vnd.openxmlformats-officedocument.presentationml.tags+xml"/>
  <Override PartName="/ppt/notesSlides/notesSlide27.xml" ContentType="application/vnd.openxmlformats-officedocument.presentationml.notesSlide+xml"/>
  <Override PartName="/ppt/tags/tag31.xml" ContentType="application/vnd.openxmlformats-officedocument.presentationml.tags+xml"/>
  <Override PartName="/ppt/notesSlides/notesSlide28.xml" ContentType="application/vnd.openxmlformats-officedocument.presentationml.notesSlide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2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7" r:id="rId11"/>
    <p:sldId id="266" r:id="rId12"/>
    <p:sldId id="288" r:id="rId13"/>
    <p:sldId id="268" r:id="rId14"/>
    <p:sldId id="286" r:id="rId15"/>
    <p:sldId id="267" r:id="rId16"/>
    <p:sldId id="270" r:id="rId17"/>
    <p:sldId id="269" r:id="rId18"/>
    <p:sldId id="272" r:id="rId19"/>
    <p:sldId id="271" r:id="rId20"/>
    <p:sldId id="274" r:id="rId21"/>
    <p:sldId id="273" r:id="rId22"/>
    <p:sldId id="276" r:id="rId23"/>
    <p:sldId id="275" r:id="rId24"/>
    <p:sldId id="278" r:id="rId25"/>
    <p:sldId id="277" r:id="rId26"/>
    <p:sldId id="280" r:id="rId27"/>
    <p:sldId id="279" r:id="rId28"/>
    <p:sldId id="265" r:id="rId29"/>
    <p:sldId id="282" r:id="rId30"/>
    <p:sldId id="285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89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5620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4273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2889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8361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7270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1203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944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6946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2303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3225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3722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0012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4661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11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6108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1923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4321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5558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2847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05356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4849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086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4393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25427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3613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82491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59597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8356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16192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8108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1854199"/>
            <a:ext cx="6858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2018/8/30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28650" y="2187443"/>
            <a:ext cx="78867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744961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615609"/>
            <a:ext cx="3868340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744961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615609"/>
            <a:ext cx="3887391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428875" y="2159000"/>
            <a:ext cx="428625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2428875" y="3733201"/>
            <a:ext cx="428625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8650" y="713673"/>
            <a:ext cx="3511241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4231888" y="713673"/>
            <a:ext cx="428391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8650" y="2313873"/>
            <a:ext cx="3511241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2018/8/30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7833674" y="365125"/>
            <a:ext cx="68167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49" y="365125"/>
            <a:ext cx="7084832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551543"/>
            <a:ext cx="78867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2018/8/30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2.bin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7"/>
          <p:cNvGraphicFramePr/>
          <p:nvPr/>
        </p:nvGraphicFramePr>
        <p:xfrm>
          <a:off x="1160145" y="861060"/>
          <a:ext cx="6823710" cy="1967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5" imgW="1612265" imgH="444500" progId="Equation.3">
                  <p:embed/>
                </p:oleObj>
              </mc:Choice>
              <mc:Fallback>
                <p:oleObj r:id="rId5" imgW="1612265" imgH="4445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0145" y="861060"/>
                        <a:ext cx="6823710" cy="19672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/>
          <p:nvPr/>
        </p:nvGraphicFramePr>
        <p:xfrm>
          <a:off x="1160145" y="3997960"/>
          <a:ext cx="6746240" cy="1979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7" imgW="1485265" imgH="444500" progId="Equation.3">
                  <p:embed/>
                </p:oleObj>
              </mc:Choice>
              <mc:Fallback>
                <p:oleObj r:id="rId7" imgW="1485265" imgH="444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60145" y="3997960"/>
                        <a:ext cx="6746240" cy="19799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30835" y="2352040"/>
            <a:ext cx="787400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3600" b="1">
                <a:ea typeface="等线" panose="02010600030101010101" charset="-122"/>
              </a:rPr>
              <a:t>成都七中高</a:t>
            </a:r>
            <a:r>
              <a:rPr lang="en-US" sz="3600" b="1">
                <a:latin typeface="Times New Roman" panose="02020603050405020304" charset="0"/>
                <a:ea typeface="等线" panose="02010600030101010101" charset="-122"/>
              </a:rPr>
              <a:t>2016</a:t>
            </a:r>
            <a:r>
              <a:rPr lang="zh-CN" sz="3600" b="1">
                <a:ea typeface="等线" panose="02010600030101010101" charset="-122"/>
              </a:rPr>
              <a:t>级高三上期入学考试</a:t>
            </a:r>
          </a:p>
          <a:p>
            <a:pPr indent="0" algn="ctr"/>
            <a:r>
              <a:rPr lang="zh-CN" sz="3600" b="1">
                <a:ea typeface="等线" panose="02010600030101010101" charset="-122"/>
              </a:rPr>
              <a:t>化</a:t>
            </a:r>
            <a:r>
              <a:rPr lang="en-US" sz="36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3600" b="1">
                <a:latin typeface="Times New Roman" panose="02020603050405020304" charset="0"/>
                <a:ea typeface="等线" panose="02010600030101010101" charset="-122"/>
              </a:rPr>
              <a:t> </a:t>
            </a:r>
            <a:r>
              <a:rPr lang="zh-CN" sz="3600" b="1">
                <a:ea typeface="等线" panose="02010600030101010101" charset="-122"/>
              </a:rPr>
              <a:t>学</a:t>
            </a:r>
            <a:r>
              <a:rPr lang="en-US" sz="3600" b="1">
                <a:latin typeface="Times New Roman" panose="02020603050405020304" charset="0"/>
                <a:ea typeface="等线" panose="02010600030101010101" charset="-122"/>
              </a:rPr>
              <a:t>  </a:t>
            </a:r>
            <a:r>
              <a:rPr lang="zh-CN" altLang="en-US" sz="3600" b="1">
                <a:latin typeface="Times New Roman" panose="02020603050405020304" charset="0"/>
                <a:ea typeface="等线" panose="02010600030101010101" charset="-122"/>
              </a:rPr>
              <a:t>评   讲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28905" y="1685925"/>
            <a:ext cx="858012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9240" indent="-26924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sz="2400" b="1">
                <a:ea typeface="宋体" panose="02010600030101010101" pitchFamily="2" charset="-122"/>
              </a:rPr>
              <a:t>．我国古代地理名著《水经注》中有如下记载：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sz="2400" b="1">
                <a:ea typeface="宋体" panose="02010600030101010101" pitchFamily="2" charset="-122"/>
              </a:rPr>
              <a:t>屈茨二百里有山，夜则火光，昼则旦烟，人取此山石炭冶此山铁，恒充三十六国用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r>
              <a:rPr lang="zh-CN" sz="2400" b="1">
                <a:ea typeface="宋体" panose="02010600030101010101" pitchFamily="2" charset="-122"/>
              </a:rPr>
              <a:t>，下列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9240" indent="-26924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zh-CN" sz="2400" b="1">
                <a:ea typeface="宋体" panose="02010600030101010101" pitchFamily="2" charset="-122"/>
                <a:cs typeface="Times New Roman" panose="02020603050405020304" charset="0"/>
              </a:rPr>
              <a:t>“石炭”是焦炭</a:t>
            </a:r>
            <a:r>
              <a:rPr lang="en-US" sz="2400" b="1">
                <a:latin typeface="宋体" panose="02010600030101010101" pitchFamily="2" charset="-122"/>
                <a:cs typeface="Times New Roman" panose="02020603050405020304" charset="0"/>
              </a:rPr>
              <a:t>    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zh-CN" sz="2400" b="1">
                <a:ea typeface="宋体" panose="02010600030101010101" pitchFamily="2" charset="-122"/>
                <a:cs typeface="Times New Roman" panose="02020603050405020304" charset="0"/>
              </a:rPr>
              <a:t>“山铁”是单质铁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9240" indent="-26924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  <a:cs typeface="Times New Roman" panose="02020603050405020304" charset="0"/>
              </a:rPr>
              <a:t>“石炭”能用于还原铁矿石</a:t>
            </a:r>
            <a:r>
              <a:rPr lang="en-US" sz="2400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    </a:t>
            </a:r>
          </a:p>
          <a:p>
            <a:pPr marL="269240" indent="-269240"/>
            <a:r>
              <a:rPr lang="en-US" sz="2400" b="1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charset="0"/>
              </a:rPr>
              <a:t>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zh-CN" sz="2400" b="1">
                <a:ea typeface="宋体" panose="02010600030101010101" pitchFamily="2" charset="-122"/>
                <a:cs typeface="Times New Roman" panose="02020603050405020304" charset="0"/>
              </a:rPr>
              <a:t>“石炭”夜晚燃烧时不</a:t>
            </a:r>
            <a:r>
              <a:rPr lang="zh-CN" sz="2400" b="1">
                <a:ea typeface="宋体" panose="02010600030101010101" pitchFamily="2" charset="-122"/>
              </a:rPr>
              <a:t>冒烟</a:t>
            </a:r>
            <a:endParaRPr lang="zh-CN" altLang="en-US" sz="2400" b="1"/>
          </a:p>
        </p:txBody>
      </p:sp>
      <p:sp>
        <p:nvSpPr>
          <p:cNvPr id="2" name="文本框 1"/>
          <p:cNvSpPr txBox="1"/>
          <p:nvPr/>
        </p:nvSpPr>
        <p:spPr>
          <a:xfrm>
            <a:off x="179070" y="276225"/>
            <a:ext cx="6501130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1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~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5 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CBDCB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      6~10 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ACCBA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</a:t>
            </a:r>
          </a:p>
          <a:p>
            <a:pPr indent="0"/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11~15 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BCAAB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    16~20 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ADCDB</a:t>
            </a:r>
            <a:endParaRPr lang="en-US" altLang="en-US" sz="2800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8905" y="4295775"/>
            <a:ext cx="862965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>
                <a:ea typeface="宋体" panose="02010600030101010101" pitchFamily="2" charset="-122"/>
              </a:rPr>
              <a:t>．化学与人类社会生产、生活密切相关。下列说法中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r>
              <a:rPr lang="en-US" sz="24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  A</a:t>
            </a:r>
            <a:r>
              <a:rPr lang="zh-CN" sz="2400" b="1">
                <a:ea typeface="宋体" panose="02010600030101010101" pitchFamily="2" charset="-122"/>
              </a:rPr>
              <a:t>．误食重金属盐引起人体中毒，可喝大量的食盐水解毒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B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．陶瓷、砖瓦、玻璃、水泥等，都是硅酸盐产品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  C</a:t>
            </a:r>
            <a:r>
              <a:rPr lang="zh-CN" sz="2400" b="1">
                <a:ea typeface="宋体" panose="02010600030101010101" pitchFamily="2" charset="-122"/>
              </a:rPr>
              <a:t>．碳酸钡可用于胃肠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sz="2400" b="1">
                <a:ea typeface="宋体" panose="02010600030101010101" pitchFamily="2" charset="-122"/>
              </a:rPr>
              <a:t>射线造影检查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  D</a:t>
            </a:r>
            <a:r>
              <a:rPr lang="zh-CN" sz="2400" b="1">
                <a:ea typeface="宋体" panose="02010600030101010101" pitchFamily="2" charset="-122"/>
              </a:rPr>
              <a:t>．生石灰可用作食品抗氧化剂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95" y="326390"/>
            <a:ext cx="8404860" cy="23539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585" y="2842895"/>
            <a:ext cx="7800340" cy="38658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130810" y="464185"/>
            <a:ext cx="861187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5</a:t>
            </a:r>
            <a:r>
              <a:rPr lang="zh-CN" sz="2400" b="1">
                <a:ea typeface="宋体" panose="02010600030101010101" pitchFamily="2" charset="-122"/>
              </a:rPr>
              <a:t>．向盛有饱和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FeCl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zh-CN" sz="2400" b="1">
                <a:ea typeface="宋体" panose="02010600030101010101" pitchFamily="2" charset="-122"/>
              </a:rPr>
              <a:t>溶液的烧杯中加入一定量的石灰石，经过适当的时间后，用激光笔从水平方向照射烧杯中的液体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(X)</a:t>
            </a:r>
            <a:r>
              <a:rPr lang="zh-CN" sz="2400" b="1">
                <a:ea typeface="宋体" panose="02010600030101010101" pitchFamily="2" charset="-122"/>
              </a:rPr>
              <a:t>，液体中出现明亮的通路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。</a:t>
            </a:r>
            <a:r>
              <a:rPr lang="zh-CN" sz="2400" b="1">
                <a:ea typeface="宋体" panose="02010600030101010101" pitchFamily="2" charset="-122"/>
              </a:rPr>
              <a:t>下列分析中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．通过过滤的方法可除去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X </a:t>
            </a:r>
            <a:r>
              <a:rPr lang="zh-CN" sz="2400" b="1">
                <a:ea typeface="宋体" panose="02010600030101010101" pitchFamily="2" charset="-122"/>
              </a:rPr>
              <a:t>中的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HCl </a:t>
            </a:r>
            <a:r>
              <a:rPr lang="zh-CN" sz="2400" b="1">
                <a:ea typeface="宋体" panose="02010600030101010101" pitchFamily="2" charset="-122"/>
              </a:rPr>
              <a:t>杂质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 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X 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中分散质粒子直径可能为 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5×10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-8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m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ea typeface="宋体" panose="02010600030101010101" pitchFamily="2" charset="-122"/>
              </a:rPr>
              <a:t>． 向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X </a:t>
            </a:r>
            <a:r>
              <a:rPr lang="zh-CN" sz="2400" b="1">
                <a:ea typeface="宋体" panose="02010600030101010101" pitchFamily="2" charset="-122"/>
              </a:rPr>
              <a:t>中加入几滴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AgNO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zh-CN" sz="2400" b="1">
                <a:ea typeface="宋体" panose="02010600030101010101" pitchFamily="2" charset="-122"/>
              </a:rPr>
              <a:t>溶液后无变化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ea typeface="宋体" panose="02010600030101010101" pitchFamily="2" charset="-122"/>
              </a:rPr>
              <a:t>．将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FeCl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zh-CN" sz="2400" b="1">
                <a:ea typeface="宋体" panose="02010600030101010101" pitchFamily="2" charset="-122"/>
              </a:rPr>
              <a:t>溶液与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澄清石灰水</a:t>
            </a:r>
            <a:r>
              <a:rPr lang="zh-CN" sz="2400" b="1">
                <a:ea typeface="宋体" panose="02010600030101010101" pitchFamily="2" charset="-122"/>
              </a:rPr>
              <a:t>混合也可获得与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X</a:t>
            </a:r>
            <a:r>
              <a:rPr lang="zh-CN" sz="2400" b="1">
                <a:ea typeface="宋体" panose="02010600030101010101" pitchFamily="2" charset="-122"/>
              </a:rPr>
              <a:t>相同的分散系</a:t>
            </a:r>
            <a:endParaRPr lang="zh-CN" altLang="en-US" sz="2400" b="1"/>
          </a:p>
        </p:txBody>
      </p:sp>
      <p:sp>
        <p:nvSpPr>
          <p:cNvPr id="2" name="文本框 1"/>
          <p:cNvSpPr txBox="1"/>
          <p:nvPr/>
        </p:nvSpPr>
        <p:spPr>
          <a:xfrm>
            <a:off x="130810" y="3838575"/>
            <a:ext cx="9255125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6</a:t>
            </a:r>
            <a:r>
              <a:rPr lang="zh-CN" sz="2400" b="1">
                <a:ea typeface="宋体" panose="02010600030101010101" pitchFamily="2" charset="-122"/>
              </a:rPr>
              <a:t>．设</a:t>
            </a:r>
            <a:r>
              <a:rPr lang="en-US" sz="2400" b="1" i="1">
                <a:latin typeface="Times New Roman" panose="02020603050405020304" charset="0"/>
                <a:ea typeface="宋体" panose="02010600030101010101" pitchFamily="2" charset="-122"/>
              </a:rPr>
              <a:t>N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是阿伏加德罗常数的值，下列说法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r>
              <a:rPr lang="en-US" sz="24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．常温常压下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22.4 L SO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中含有的分子数小于</a:t>
            </a:r>
            <a:r>
              <a:rPr lang="en-US" sz="24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N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ea typeface="宋体" panose="02010600030101010101" pitchFamily="2" charset="-122"/>
              </a:rPr>
              <a:t>．密闭容器中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 mol NO</a:t>
            </a:r>
            <a:r>
              <a:rPr lang="zh-CN" sz="2400" b="1">
                <a:ea typeface="宋体" panose="02010600030101010101" pitchFamily="2" charset="-122"/>
              </a:rPr>
              <a:t>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 mol 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>
                <a:ea typeface="宋体" panose="02010600030101010101" pitchFamily="2" charset="-122"/>
              </a:rPr>
              <a:t>充分反应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zh-CN" sz="2400" b="1">
                <a:ea typeface="宋体" panose="02010600030101010101" pitchFamily="2" charset="-122"/>
              </a:rPr>
              <a:t>产物的分子数为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 i="1">
                <a:latin typeface="Times New Roman" panose="02020603050405020304" charset="0"/>
                <a:ea typeface="宋体" panose="02010600030101010101" pitchFamily="2" charset="-122"/>
              </a:rPr>
              <a:t>N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22.4 L</a:t>
            </a:r>
            <a:r>
              <a:rPr lang="zh-CN" sz="2400" b="1">
                <a:ea typeface="宋体" panose="02010600030101010101" pitchFamily="2" charset="-122"/>
              </a:rPr>
              <a:t>（标准状况）氖气含有的质子数为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20</a:t>
            </a:r>
            <a:r>
              <a:rPr lang="en-US" sz="2400" b="1" i="1">
                <a:latin typeface="Times New Roman" panose="02020603050405020304" charset="0"/>
                <a:ea typeface="宋体" panose="02010600030101010101" pitchFamily="2" charset="-122"/>
              </a:rPr>
              <a:t>N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56 g Fe </a:t>
            </a:r>
            <a:r>
              <a:rPr lang="zh-CN" sz="2400" b="1">
                <a:ea typeface="宋体" panose="02010600030101010101" pitchFamily="2" charset="-122"/>
              </a:rPr>
              <a:t>与过量氯气反应，电子转移数为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 i="1">
                <a:latin typeface="Times New Roman" panose="02020603050405020304" charset="0"/>
                <a:ea typeface="宋体" panose="02010600030101010101" pitchFamily="2" charset="-122"/>
              </a:rPr>
              <a:t>N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94615" y="186690"/>
            <a:ext cx="869569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7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某</a:t>
            </a:r>
            <a:r>
              <a:rPr lang="zh-CN" sz="2400" b="1">
                <a:ea typeface="宋体" panose="02010600030101010101" pitchFamily="2" charset="-122"/>
              </a:rPr>
              <a:t>实验室需要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1.0 mol/L</a:t>
            </a:r>
            <a:r>
              <a:rPr lang="zh-CN" sz="2400" b="1">
                <a:ea typeface="宋体" panose="02010600030101010101" pitchFamily="2" charset="-122"/>
              </a:rPr>
              <a:t>的碳酸钠溶液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450 mL</a:t>
            </a:r>
            <a:r>
              <a:rPr lang="zh-CN" sz="2400" b="1">
                <a:ea typeface="宋体" panose="02010600030101010101" pitchFamily="2" charset="-122"/>
              </a:rPr>
              <a:t>，利用碳酸钠晶体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(Na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·10H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O)</a:t>
            </a:r>
            <a:r>
              <a:rPr lang="zh-CN" sz="2400" b="1">
                <a:ea typeface="宋体" panose="02010600030101010101" pitchFamily="2" charset="-122"/>
              </a:rPr>
              <a:t>来配制。下列说法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r>
              <a:rPr lang="en-US" sz="2400" b="1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．应称取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该</a:t>
            </a:r>
            <a:r>
              <a:rPr lang="zh-CN" sz="2400" b="1">
                <a:ea typeface="宋体" panose="02010600030101010101" pitchFamily="2" charset="-122"/>
              </a:rPr>
              <a:t>碳酸钠晶体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128.7 g</a:t>
            </a: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ea typeface="宋体" panose="02010600030101010101" pitchFamily="2" charset="-122"/>
              </a:rPr>
              <a:t>．取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100 mL</a:t>
            </a:r>
            <a:r>
              <a:rPr lang="zh-CN" sz="2400" b="1">
                <a:ea typeface="宋体" panose="02010600030101010101" pitchFamily="2" charset="-122"/>
              </a:rPr>
              <a:t>该溶液，向其中加入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100 mL</a:t>
            </a:r>
            <a:r>
              <a:rPr lang="zh-CN" sz="2400" b="1">
                <a:ea typeface="宋体" panose="02010600030101010101" pitchFamily="2" charset="-122"/>
              </a:rPr>
              <a:t>水，所得溶液浓度为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0.5 mol/L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．定容时俯视刻度线会引起配制溶液的浓度偏高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ea typeface="宋体" panose="02010600030101010101" pitchFamily="2" charset="-122"/>
              </a:rPr>
              <a:t>．定容、摇匀、静置后发现液面低于刻度线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,</a:t>
            </a:r>
            <a:r>
              <a:rPr lang="zh-CN" sz="2400" b="1">
                <a:ea typeface="宋体" panose="02010600030101010101" pitchFamily="2" charset="-122"/>
              </a:rPr>
              <a:t>应再补加少量水至刻度线</a:t>
            </a:r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5" y="3136900"/>
            <a:ext cx="8900160" cy="36487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280670" y="610870"/>
            <a:ext cx="970216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9</a:t>
            </a:r>
            <a:r>
              <a:rPr lang="zh-CN" sz="2400" b="1">
                <a:ea typeface="宋体" panose="02010600030101010101" pitchFamily="2" charset="-122"/>
              </a:rPr>
              <a:t>．下列各项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0.1 mol·L</a:t>
            </a:r>
            <a:r>
              <a:rPr lang="en-US" sz="2400" b="1" baseline="30000">
                <a:latin typeface="Times New Roman" panose="02020603050405020304" charset="0"/>
                <a:ea typeface="微软雅黑" panose="020B0503020204020204" pitchFamily="34" charset="-122"/>
              </a:rPr>
              <a:t>−</a:t>
            </a:r>
            <a:r>
              <a:rPr lang="en-US" sz="2400" b="1" baseline="30000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Fe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(SO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1">
                <a:ea typeface="宋体" panose="02010600030101010101" pitchFamily="2" charset="-122"/>
              </a:rPr>
              <a:t>溶液中能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大量</a:t>
            </a:r>
            <a:r>
              <a:rPr lang="zh-CN" sz="2400" b="1">
                <a:ea typeface="宋体" panose="02010600030101010101" pitchFamily="2" charset="-122"/>
              </a:rPr>
              <a:t>共存的离子：</a:t>
            </a:r>
          </a:p>
          <a:p>
            <a:pPr indent="0"/>
            <a:r>
              <a:rPr lang="zh-CN" sz="2400" b="1">
                <a:ea typeface="宋体" panose="02010600030101010101" pitchFamily="2" charset="-122"/>
              </a:rPr>
              <a:t>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Ca</a:t>
            </a:r>
            <a:r>
              <a:rPr lang="en-US" sz="2400" b="1" baseline="30000">
                <a:latin typeface="Times New Roman" panose="02020603050405020304" charset="0"/>
                <a:ea typeface="宋体" panose="02010600030101010101" pitchFamily="2" charset="-122"/>
              </a:rPr>
              <a:t>2+</a:t>
            </a:r>
            <a:r>
              <a:rPr lang="zh-CN" sz="2400" b="1">
                <a:ea typeface="宋体" panose="02010600030101010101" pitchFamily="2" charset="-122"/>
              </a:rPr>
              <a:t>、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NH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sz="2400" b="1" baseline="30000">
                <a:latin typeface="Times New Roman" panose="02020603050405020304" charset="0"/>
                <a:ea typeface="宋体" panose="02010600030101010101" pitchFamily="2" charset="-122"/>
              </a:rPr>
              <a:t>+</a:t>
            </a:r>
            <a:r>
              <a:rPr lang="zh-CN" sz="2400" b="1">
                <a:ea typeface="宋体" panose="02010600030101010101" pitchFamily="2" charset="-122"/>
              </a:rPr>
              <a:t>、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I</a:t>
            </a:r>
            <a:r>
              <a:rPr lang="en-US" sz="2400" b="1" baseline="30000">
                <a:latin typeface="Times New Roman" panose="02020603050405020304" charset="0"/>
                <a:ea typeface="宋体" panose="02010600030101010101" pitchFamily="2" charset="-122"/>
              </a:rPr>
              <a:t>-</a:t>
            </a:r>
            <a:r>
              <a:rPr lang="zh-CN" sz="2400" b="1">
                <a:ea typeface="宋体" panose="02010600030101010101" pitchFamily="2" charset="-122"/>
              </a:rPr>
              <a:t>、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SCN</a:t>
            </a:r>
            <a:r>
              <a:rPr lang="en-US" sz="2400" b="1" baseline="30000">
                <a:latin typeface="Times New Roman" panose="02020603050405020304" charset="0"/>
                <a:ea typeface="宋体" panose="02010600030101010101" pitchFamily="2" charset="-122"/>
              </a:rPr>
              <a:t>–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</a:t>
            </a:r>
            <a:r>
              <a:rPr lang="en-US" sz="24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(Fe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2+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) =1 mol·L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−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的溶液中能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大量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共存的离子：</a:t>
            </a:r>
          </a:p>
          <a:p>
            <a:pPr indent="0"/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K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+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、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Cu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2+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、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NO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−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、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 baseline="30000">
                <a:solidFill>
                  <a:srgbClr val="FF0000"/>
                </a:solidFill>
                <a:latin typeface="Times New Roman" panose="02020603050405020304" charset="0"/>
                <a:ea typeface="微软雅黑" panose="020B0503020204020204" pitchFamily="34" charset="-122"/>
              </a:rPr>
              <a:t>−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向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Mg(HCO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溶液中加入足量的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NaOH</a:t>
            </a:r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溶液：</a:t>
            </a:r>
          </a:p>
          <a:p>
            <a:pPr indent="0"/>
            <a:r>
              <a:rPr lang="zh-CN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      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Mg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2+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+2HCO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-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+2OH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-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 MgCO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↓+H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O+CO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2-</a:t>
            </a:r>
            <a:endParaRPr lang="en-US" sz="2400" b="1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．用高锰酸钾标准溶液滴定草酸：</a:t>
            </a:r>
          </a:p>
          <a:p>
            <a:pPr indent="0"/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       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2MnO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sz="2400" b="1" baseline="30000">
                <a:solidFill>
                  <a:srgbClr val="000000"/>
                </a:solidFill>
                <a:ea typeface="宋体" panose="02010600030101010101" pitchFamily="2" charset="-122"/>
              </a:rPr>
              <a:t>－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16H</a:t>
            </a:r>
            <a:r>
              <a:rPr lang="zh-CN" sz="2400" b="1" baseline="30000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5C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 baseline="30000">
                <a:solidFill>
                  <a:srgbClr val="000000"/>
                </a:solidFill>
                <a:ea typeface="宋体" panose="02010600030101010101" pitchFamily="2" charset="-122"/>
              </a:rPr>
              <a:t>－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=2Mn</a:t>
            </a:r>
            <a:r>
              <a:rPr lang="en-US" sz="2400" b="1" baseline="30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 baseline="30000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10CO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↑</a:t>
            </a:r>
            <a:r>
              <a:rPr lang="zh-CN" sz="2400" b="1">
                <a:solidFill>
                  <a:srgbClr val="000000"/>
                </a:solidFill>
                <a:ea typeface="宋体" panose="02010600030101010101" pitchFamily="2" charset="-122"/>
              </a:rPr>
              <a:t>＋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8H</a:t>
            </a:r>
            <a:r>
              <a:rPr lang="en-US" sz="2400" b="1" baseline="-2500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  <a:endParaRPr lang="zh-CN" altLang="en-US" sz="2400" b="1"/>
          </a:p>
        </p:txBody>
      </p:sp>
      <p:sp>
        <p:nvSpPr>
          <p:cNvPr id="2" name="文本框 1"/>
          <p:cNvSpPr txBox="1"/>
          <p:nvPr/>
        </p:nvSpPr>
        <p:spPr>
          <a:xfrm>
            <a:off x="118745" y="5468620"/>
            <a:ext cx="87115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10</a:t>
            </a:r>
            <a:r>
              <a:rPr lang="zh-CN" sz="2400" b="1">
                <a:ea typeface="宋体" panose="02010600030101010101" pitchFamily="2" charset="-122"/>
              </a:rPr>
              <a:t>．将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1">
                <a:ea typeface="宋体" panose="02010600030101010101" pitchFamily="2" charset="-122"/>
              </a:rPr>
              <a:t>气体通入下列各溶液中，始终无明显现象的是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BaCl</a:t>
            </a:r>
            <a:r>
              <a:rPr lang="en-US" sz="24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B</a:t>
            </a:r>
            <a:r>
              <a:rPr lang="zh-CN" sz="2400" b="1">
                <a:ea typeface="宋体" panose="02010600030101010101" pitchFamily="2" charset="-122"/>
              </a:rPr>
              <a:t>．溶有氨气的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CaCl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  C</a:t>
            </a:r>
            <a:r>
              <a:rPr lang="zh-CN" sz="2400" b="1">
                <a:ea typeface="宋体" panose="02010600030101010101" pitchFamily="2" charset="-122"/>
              </a:rPr>
              <a:t>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Ba(NO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r>
              <a:rPr lang="en-US" sz="2400" b="1" baseline="-2500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    D</a:t>
            </a:r>
            <a:r>
              <a:rPr lang="zh-CN" sz="2400" b="1">
                <a:ea typeface="宋体" panose="02010600030101010101" pitchFamily="2" charset="-122"/>
              </a:rPr>
              <a:t>．消石灰</a:t>
            </a:r>
            <a:endParaRPr lang="zh-CN" altLang="en-US" sz="24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219075" y="294005"/>
            <a:ext cx="881697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11</a:t>
            </a:r>
            <a:r>
              <a:rPr lang="zh-CN" sz="2400" b="1">
                <a:ea typeface="宋体" panose="02010600030101010101" pitchFamily="2" charset="-122"/>
              </a:rPr>
              <a:t>．银纪念币材料多数为铜芯镀银，依据所学知识判断下列说法</a:t>
            </a:r>
            <a:r>
              <a:rPr lang="zh-CN" sz="2400" b="1">
                <a:ea typeface="黑体" panose="02010609060101010101" pitchFamily="49" charset="-122"/>
              </a:rPr>
              <a:t>正确</a:t>
            </a:r>
            <a:r>
              <a:rPr lang="zh-CN" sz="2400" b="1">
                <a:ea typeface="宋体" panose="02010600030101010101" pitchFamily="2" charset="-122"/>
              </a:rPr>
              <a:t>的是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A</a:t>
            </a:r>
            <a:r>
              <a:rPr lang="zh-CN" sz="2400" b="1">
                <a:ea typeface="宋体" panose="02010600030101010101" pitchFamily="2" charset="-122"/>
              </a:rPr>
              <a:t>．该纪念币与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sz="2400" b="1">
                <a:ea typeface="宋体" panose="02010600030101010101" pitchFamily="2" charset="-122"/>
              </a:rPr>
              <a:t>镇国之宝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” </a:t>
            </a:r>
            <a:r>
              <a:rPr lang="zh-CN" sz="2400" b="1">
                <a:ea typeface="宋体" panose="02010600030101010101" pitchFamily="2" charset="-122"/>
              </a:rPr>
              <a:t>美誉的青铜礼器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——</a:t>
            </a:r>
            <a:r>
              <a:rPr lang="zh-CN" sz="2400" b="1">
                <a:ea typeface="宋体" panose="02010600030101010101" pitchFamily="2" charset="-122"/>
              </a:rPr>
              <a:t>后母戊鼎均属铜合金</a:t>
            </a:r>
            <a:endParaRPr lang="en-US" sz="24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．制作这种银纪念币时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zh-CN" sz="2400" b="1">
                <a:solidFill>
                  <a:srgbClr val="FF0000"/>
                </a:solidFill>
                <a:ea typeface="宋体" panose="02010600030101010101" pitchFamily="2" charset="-122"/>
              </a:rPr>
              <a:t>纯银作阳极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r>
              <a:rPr lang="zh-CN" sz="2400" b="1">
                <a:ea typeface="宋体" panose="02010600030101010101" pitchFamily="2" charset="-122"/>
              </a:rPr>
              <a:t>．若该纪念币镀层破损，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在潮湿空气中铜芯也会</a:t>
            </a:r>
            <a:r>
              <a:rPr lang="zh-CN" sz="2400" b="1">
                <a:ea typeface="宋体" panose="02010600030101010101" pitchFamily="2" charset="-122"/>
              </a:rPr>
              <a:t>保持经久不变色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ea typeface="宋体" panose="02010600030101010101" pitchFamily="2" charset="-122"/>
              </a:rPr>
              <a:t>．银纪念币制作过程中保持电流恒定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zh-CN" sz="2400" b="1">
                <a:ea typeface="宋体" panose="02010600030101010101" pitchFamily="2" charset="-122"/>
              </a:rPr>
              <a:t>升高温度会加快电镀的速率</a:t>
            </a:r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0" y="3340100"/>
            <a:ext cx="9073515" cy="33432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" y="431800"/>
            <a:ext cx="9091295" cy="41560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" y="440690"/>
            <a:ext cx="9012555" cy="48945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" y="288290"/>
            <a:ext cx="8786495" cy="42214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0" y="186690"/>
            <a:ext cx="8604885" cy="45040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765" y="327025"/>
            <a:ext cx="9094470" cy="33223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385" y="621030"/>
            <a:ext cx="8632825" cy="36588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" y="151130"/>
            <a:ext cx="9075420" cy="49860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342265"/>
            <a:ext cx="8867140" cy="56991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" y="50165"/>
            <a:ext cx="8989695" cy="66395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98345" y="4349115"/>
            <a:ext cx="9906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NH</a:t>
            </a:r>
            <a:r>
              <a:rPr lang="en-US" sz="2400" b="0" baseline="-25000">
                <a:solidFill>
                  <a:srgbClr val="FF0000"/>
                </a:solidFill>
                <a:latin typeface="等线" panose="02010600030101010101" charset="-122"/>
              </a:rPr>
              <a:t>4</a:t>
            </a:r>
            <a:r>
              <a:rPr lang="zh-CN" sz="2400" b="0" baseline="30000">
                <a:solidFill>
                  <a:srgbClr val="FF0000"/>
                </a:solidFill>
                <a:ea typeface="等线" panose="02010600030101010101" charset="-122"/>
              </a:rPr>
              <a:t>＋</a:t>
            </a:r>
            <a:endParaRPr lang="zh-CN" altLang="en-US" sz="2400" b="0" baseline="30000">
              <a:solidFill>
                <a:srgbClr val="FF0000"/>
              </a:solidFill>
              <a:ea typeface="等线" panose="02010600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03900" y="4300220"/>
            <a:ext cx="9906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2-</a:t>
            </a:r>
            <a:endParaRPr lang="zh-CN" altLang="en-US" sz="2400" b="0" baseline="30000">
              <a:solidFill>
                <a:srgbClr val="FF0000"/>
              </a:solidFill>
              <a:ea typeface="等线" panose="0201060003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065270" y="4809490"/>
            <a:ext cx="8528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Cl</a:t>
            </a:r>
            <a:r>
              <a:rPr lang="en-US" altLang="zh-CN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-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3835" y="5123180"/>
            <a:ext cx="828865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取少量废水试样，滴加足量的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Ba(NO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)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溶液，静置；取上层清液，滴加硝酸酸化的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AgNO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溶液，若有白色沉淀产生，则存在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Cl</a:t>
            </a:r>
            <a:r>
              <a:rPr lang="zh-CN" sz="20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；若无白色沉淀产生，则不存在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Cl</a:t>
            </a:r>
            <a:r>
              <a:rPr lang="zh-CN" sz="20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684530" y="6229350"/>
            <a:ext cx="761365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6I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2NO</a:t>
            </a:r>
            <a:r>
              <a:rPr lang="en-US" sz="2400" b="0" baseline="-25000">
                <a:solidFill>
                  <a:srgbClr val="FF0000"/>
                </a:solidFill>
                <a:latin typeface="等线" panose="02010600030101010101" charset="-122"/>
              </a:rPr>
              <a:t>3</a:t>
            </a:r>
            <a:r>
              <a:rPr lang="zh-CN" sz="2400" b="0" baseline="30000">
                <a:solidFill>
                  <a:srgbClr val="FF0000"/>
                </a:solidFill>
                <a:ea typeface="等线" panose="02010600030101010101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8H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===3I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2NO↑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4H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  <a:endParaRPr lang="en-US" altLang="en-US" sz="24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" y="43180"/>
            <a:ext cx="8846820" cy="6019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315210" y="134556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加热引发铁与硫发生反应</a:t>
            </a:r>
            <a:endParaRPr lang="zh-CN" altLang="en-US" sz="2400" b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70275" y="1727835"/>
            <a:ext cx="10109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不能</a:t>
            </a:r>
            <a:endParaRPr lang="zh-CN" altLang="en-US" sz="2400" b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1830" y="5563235"/>
            <a:ext cx="83661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取少量洗涤液于试管中，滴加氯化钡溶液，若无白色浑浊，则已经洗净。</a:t>
            </a:r>
            <a:endParaRPr lang="zh-CN" altLang="en-US" sz="2400" b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65" y="248285"/>
            <a:ext cx="8383905" cy="426720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856105" y="2344420"/>
            <a:ext cx="9817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38.50</a:t>
            </a:r>
            <a:endParaRPr lang="en-US" altLang="en-US" sz="24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6600" y="2804795"/>
            <a:ext cx="34264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产品中含有三价铁杂质</a:t>
            </a:r>
            <a:endParaRPr lang="zh-CN" altLang="en-US" sz="2400" b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2620" y="3782060"/>
            <a:ext cx="412178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4FeS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7O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===2Fe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4SO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" y="191135"/>
            <a:ext cx="8931275" cy="3597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20890" y="2993390"/>
            <a:ext cx="1233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</a:rPr>
              <a:t>HCO</a:t>
            </a:r>
            <a:r>
              <a:rPr lang="en-US" altLang="zh-CN" sz="2400" baseline="-25000">
                <a:solidFill>
                  <a:srgbClr val="FF0000"/>
                </a:solidFill>
              </a:rPr>
              <a:t>3</a:t>
            </a:r>
            <a:r>
              <a:rPr lang="en-US" altLang="zh-CN" sz="2400" baseline="30000">
                <a:solidFill>
                  <a:srgbClr val="FF0000"/>
                </a:solidFill>
              </a:rPr>
              <a:t>-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0" y="256540"/>
            <a:ext cx="9072880" cy="64128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96785" y="116840"/>
            <a:ext cx="6858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b</a:t>
            </a:r>
            <a:endParaRPr lang="en-US" altLang="zh-CN" sz="2400" b="1" baseline="300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0670" y="6071235"/>
            <a:ext cx="9417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0.032</a:t>
            </a:r>
            <a:endParaRPr lang="en-US" altLang="en-US" sz="24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730885" y="636270"/>
            <a:ext cx="793686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碱性适中，有利于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[Fe(CN)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6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]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转变为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CN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而被氧化，碱性太强，溶液中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[Fe(CN)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6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]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转化为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[Fe(CN)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6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]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后难以除去</a:t>
            </a:r>
            <a:r>
              <a:rPr lang="zh-CN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；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碱性太弱，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[Fe(CN)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6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]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难以水解释放出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CN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50" y="94615"/>
            <a:ext cx="8800465" cy="64966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314565" y="1121410"/>
            <a:ext cx="101981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氧化</a:t>
            </a:r>
            <a:endParaRPr lang="zh-CN" altLang="en-US" sz="20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2550" y="1404620"/>
            <a:ext cx="333883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4e</a:t>
            </a:r>
            <a:r>
              <a:rPr lang="en-US" altLang="zh-CN" sz="2000" b="0" baseline="30000">
                <a:solidFill>
                  <a:srgbClr val="FF0000"/>
                </a:solidFill>
                <a:ea typeface="宋体" panose="02010600030101010101" pitchFamily="2" charset="-122"/>
              </a:rPr>
              <a:t>- 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 2CO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=2CO</a:t>
            </a:r>
            <a:r>
              <a:rPr lang="en-US" sz="2000" b="0" baseline="-25000">
                <a:solidFill>
                  <a:srgbClr val="FF0000"/>
                </a:solidFill>
                <a:latin typeface="等线" panose="02010600030101010101" charset="-122"/>
              </a:rPr>
              <a:t>3</a:t>
            </a:r>
            <a:r>
              <a:rPr lang="zh-CN" sz="2000" b="0" baseline="30000">
                <a:solidFill>
                  <a:srgbClr val="FF0000"/>
                </a:solidFill>
                <a:ea typeface="等线" panose="02010600030101010101" charset="-122"/>
              </a:rPr>
              <a:t>2－</a:t>
            </a:r>
            <a:endParaRPr lang="zh-CN" altLang="en-US" sz="2000" b="0" baseline="30000">
              <a:solidFill>
                <a:srgbClr val="FF0000"/>
              </a:solidFill>
              <a:ea typeface="等线" panose="02010600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59020" y="2118995"/>
            <a:ext cx="2653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Co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alt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－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e</a:t>
            </a:r>
            <a:r>
              <a:rPr lang="en-US" alt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-  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 Co</a:t>
            </a:r>
            <a:r>
              <a:rPr lang="en-US" sz="2400" b="0" baseline="30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zh-CN" sz="2400" b="0" baseline="30000">
                <a:solidFill>
                  <a:srgbClr val="FF0000"/>
                </a:solidFill>
                <a:ea typeface="宋体" panose="02010600030101010101" pitchFamily="2" charset="-122"/>
              </a:rPr>
              <a:t>＋</a:t>
            </a:r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5756910" y="5419090"/>
            <a:ext cx="38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B</a:t>
            </a:r>
            <a:endParaRPr lang="en-US" altLang="en-US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4035" y="574230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增大</a:t>
            </a:r>
            <a:endParaRPr lang="zh-CN" altLang="en-US" sz="2400">
              <a:solidFill>
                <a:srgbClr val="FF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21320" y="6036310"/>
            <a:ext cx="5721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b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/</a:t>
            </a:r>
            <a:r>
              <a:rPr lang="en-US" sz="2400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" y="419735"/>
            <a:ext cx="9039860" cy="52470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26230" y="4029710"/>
            <a:ext cx="15189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Δ</a:t>
            </a:r>
            <a:r>
              <a:rPr lang="en-US" sz="2400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H</a:t>
            </a:r>
            <a:r>
              <a:rPr lang="en-US" sz="240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＋</a:t>
            </a:r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Δ</a:t>
            </a:r>
            <a:r>
              <a:rPr lang="en-US" sz="2400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H</a:t>
            </a:r>
            <a:r>
              <a:rPr lang="en-US" sz="240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467995" y="5105400"/>
            <a:ext cx="30937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/>
            <a:r>
              <a:rPr lang="zh-CN" sz="2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k</a:t>
            </a:r>
            <a:r>
              <a:rPr lang="zh-CN" sz="2000" baseline="-25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1正</a:t>
            </a:r>
            <a:r>
              <a:rPr lang="zh-CN" sz="2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·k</a:t>
            </a:r>
            <a:r>
              <a:rPr lang="zh-CN" sz="2000" baseline="-25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2正</a:t>
            </a:r>
            <a:r>
              <a:rPr lang="en-US" altLang="zh-CN" sz="2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/</a:t>
            </a:r>
            <a:r>
              <a:rPr lang="en-US" sz="2000">
                <a:solidFill>
                  <a:srgbClr val="FF0000"/>
                </a:solidFill>
                <a:latin typeface="等线" panose="02010600030101010101" charset="-122"/>
                <a:sym typeface="+mn-ea"/>
              </a:rPr>
              <a:t>(</a:t>
            </a:r>
            <a:r>
              <a:rPr lang="zh-CN" sz="2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k</a:t>
            </a:r>
            <a:r>
              <a:rPr lang="zh-CN" sz="2000" baseline="-25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1逆</a:t>
            </a:r>
            <a:r>
              <a:rPr lang="zh-CN" sz="2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·k</a:t>
            </a:r>
            <a:r>
              <a:rPr lang="zh-CN" sz="2000" baseline="-25000">
                <a:solidFill>
                  <a:srgbClr val="FF0000"/>
                </a:solidFill>
                <a:ea typeface="等线" panose="02010600030101010101" charset="-122"/>
                <a:sym typeface="+mn-ea"/>
              </a:rPr>
              <a:t>2逆</a:t>
            </a:r>
            <a:r>
              <a:rPr lang="en-US" sz="2000">
                <a:solidFill>
                  <a:srgbClr val="FF0000"/>
                </a:solidFill>
                <a:latin typeface="等线" panose="02010600030101010101" charset="-122"/>
                <a:sym typeface="+mn-ea"/>
              </a:rPr>
              <a:t>)</a:t>
            </a:r>
            <a:endParaRPr lang="en-US" altLang="en-US" sz="2000">
              <a:solidFill>
                <a:srgbClr val="FF0000"/>
              </a:solidFill>
              <a:latin typeface="等线" panose="0201060003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" y="711200"/>
            <a:ext cx="8866505" cy="37325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84325" y="1056640"/>
            <a:ext cx="35496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&lt;</a:t>
            </a:r>
            <a:endParaRPr lang="en-US" altLang="en-US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4790" y="1517015"/>
            <a:ext cx="4559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en-US" altLang="en-US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" y="372745"/>
            <a:ext cx="8736330" cy="1256665"/>
          </a:xfrm>
          <a:prstGeom prst="rect">
            <a:avLst/>
          </a:prstGeom>
        </p:spPr>
      </p:pic>
      <p:pic>
        <p:nvPicPr>
          <p:cNvPr id="3" name="图片 -2147482620"/>
          <p:cNvPicPr>
            <a:picLocks noChangeAspect="1"/>
          </p:cNvPicPr>
          <p:nvPr/>
        </p:nvPicPr>
        <p:blipFill>
          <a:blip r:embed="rId5"/>
          <a:srcRect t="-1302" r="57377"/>
          <a:stretch>
            <a:fillRect/>
          </a:stretch>
        </p:blipFill>
        <p:spPr>
          <a:xfrm>
            <a:off x="2110740" y="1629410"/>
            <a:ext cx="2298700" cy="1976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35" y="3746500"/>
            <a:ext cx="7730490" cy="13417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00780" y="3677920"/>
            <a:ext cx="386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B</a:t>
            </a:r>
            <a:endParaRPr lang="en-US" altLang="en-US" sz="240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-2147482620"/>
          <p:cNvPicPr>
            <a:picLocks noChangeAspect="1"/>
          </p:cNvPicPr>
          <p:nvPr/>
        </p:nvPicPr>
        <p:blipFill>
          <a:blip r:embed="rId4"/>
          <a:srcRect l="41354" t="-3102"/>
          <a:stretch>
            <a:fillRect/>
          </a:stretch>
        </p:blipFill>
        <p:spPr>
          <a:xfrm>
            <a:off x="390525" y="3749675"/>
            <a:ext cx="3787140" cy="2409190"/>
          </a:xfrm>
          <a:prstGeom prst="octagon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5" y="211455"/>
            <a:ext cx="8875395" cy="33820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02665" y="263144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变小</a:t>
            </a:r>
            <a:endParaRPr lang="zh-CN" altLang="en-US" sz="2400">
              <a:solidFill>
                <a:srgbClr val="FF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04710" y="3091815"/>
            <a:ext cx="716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0.8</a:t>
            </a:r>
            <a:r>
              <a:rPr lang="en-US" sz="2400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</a:t>
            </a:r>
            <a:endParaRPr lang="zh-CN" altLang="en-US" sz="24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595" y="1664335"/>
            <a:ext cx="1706245" cy="6438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" y="802005"/>
            <a:ext cx="8931275" cy="37674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5" y="1420495"/>
            <a:ext cx="8901430" cy="33032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5" y="553085"/>
            <a:ext cx="8823325" cy="430530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3137535" y="426720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r>
              <a:rPr lang="zh-CN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增大接触面积，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提高镍的浸出率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4536440" y="817880"/>
            <a:ext cx="195961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5.0 ≤pH &lt; 6.7</a:t>
            </a:r>
            <a:endParaRPr lang="en-US" altLang="en-US" sz="20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36440" y="1216660"/>
            <a:ext cx="20567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SiO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0">
                <a:solidFill>
                  <a:srgbClr val="FF0000"/>
                </a:solidFill>
                <a:ea typeface="宋体" panose="02010600030101010101" pitchFamily="2" charset="-122"/>
              </a:rPr>
              <a:t>、</a:t>
            </a:r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CaSO</a:t>
            </a:r>
            <a:r>
              <a:rPr lang="en-US" sz="24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780415" y="1971675"/>
            <a:ext cx="530606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NiS</a:t>
            </a:r>
            <a:r>
              <a:rPr lang="en-US" alt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H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2HNO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3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=NiSO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4</a:t>
            </a:r>
            <a:r>
              <a:rPr lang="en-US" alt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SO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↑</a:t>
            </a:r>
            <a:r>
              <a:rPr lang="en-US" alt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2NO↑</a:t>
            </a:r>
            <a:r>
              <a:rPr lang="en-US" altLang="zh-CN" sz="2000" b="0">
                <a:solidFill>
                  <a:srgbClr val="FF0000"/>
                </a:solidFill>
                <a:ea typeface="宋体" panose="02010600030101010101" pitchFamily="2" charset="-122"/>
              </a:rPr>
              <a:t>+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2H</a:t>
            </a:r>
            <a:r>
              <a:rPr lang="en-US" sz="2000" b="0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en-US" sz="20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O</a:t>
            </a:r>
            <a:endParaRPr lang="zh-CN" altLang="en-US" sz="2000"/>
          </a:p>
        </p:txBody>
      </p:sp>
      <p:sp>
        <p:nvSpPr>
          <p:cNvPr id="7" name="文本框 6"/>
          <p:cNvSpPr txBox="1"/>
          <p:nvPr/>
        </p:nvSpPr>
        <p:spPr>
          <a:xfrm>
            <a:off x="4961255" y="2689860"/>
            <a:ext cx="8769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70</a:t>
            </a:r>
            <a:r>
              <a:rPr lang="zh-CN" sz="240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　 </a:t>
            </a:r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296545" y="3052445"/>
            <a:ext cx="8648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/>
            <a:r>
              <a:rPr lang="en-US" sz="24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120</a:t>
            </a:r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1758315" y="4271645"/>
            <a:ext cx="7067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106</a:t>
            </a:r>
            <a:endParaRPr lang="en-US" altLang="en-US" sz="2400" b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08355" y="584200"/>
            <a:ext cx="583501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ym typeface="+mn-ea"/>
              </a:rPr>
              <a:t>作业</a:t>
            </a:r>
          </a:p>
          <a:p>
            <a:endParaRPr lang="zh-CN" altLang="en-US" sz="2800">
              <a:sym typeface="+mn-ea"/>
            </a:endParaRPr>
          </a:p>
          <a:p>
            <a:endParaRPr lang="zh-CN" altLang="en-US" sz="2800">
              <a:sym typeface="+mn-ea"/>
            </a:endParaRPr>
          </a:p>
          <a:p>
            <a:r>
              <a:rPr lang="zh-CN" altLang="en-US" sz="2800">
                <a:sym typeface="+mn-ea"/>
              </a:rPr>
              <a:t>《乐学七中》专题</a:t>
            </a:r>
            <a:r>
              <a:rPr lang="en-US" altLang="zh-CN" sz="2800">
                <a:sym typeface="+mn-ea"/>
              </a:rPr>
              <a:t>19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958</Words>
  <Application>Microsoft Office PowerPoint</Application>
  <PresentationFormat>全屏显示(4:3)</PresentationFormat>
  <Paragraphs>113</Paragraphs>
  <Slides>30</Slides>
  <Notes>30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Office 主题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</cp:revision>
  <dcterms:created xsi:type="dcterms:W3CDTF">2018-03-01T02:03:00Z</dcterms:created>
  <dcterms:modified xsi:type="dcterms:W3CDTF">2018-08-30T00:02:51Z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