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15" r:id="rId2"/>
    <p:sldId id="416" r:id="rId3"/>
    <p:sldId id="286" r:id="rId4"/>
    <p:sldId id="287" r:id="rId5"/>
    <p:sldId id="368" r:id="rId6"/>
    <p:sldId id="289" r:id="rId7"/>
    <p:sldId id="414" r:id="rId8"/>
    <p:sldId id="291" r:id="rId9"/>
    <p:sldId id="401" r:id="rId10"/>
    <p:sldId id="402" r:id="rId11"/>
    <p:sldId id="374" r:id="rId12"/>
    <p:sldId id="352" r:id="rId13"/>
    <p:sldId id="300" r:id="rId14"/>
    <p:sldId id="302" r:id="rId15"/>
    <p:sldId id="350" r:id="rId16"/>
    <p:sldId id="399" r:id="rId17"/>
    <p:sldId id="371" r:id="rId18"/>
    <p:sldId id="372" r:id="rId19"/>
    <p:sldId id="370" r:id="rId20"/>
    <p:sldId id="400" r:id="rId21"/>
    <p:sldId id="418" r:id="rId22"/>
    <p:sldId id="419" r:id="rId23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CD904"/>
    <a:srgbClr val="E4B91C"/>
    <a:srgbClr val="E9C998"/>
    <a:srgbClr val="041EBB"/>
    <a:srgbClr val="800000"/>
    <a:srgbClr val="CCECFF"/>
    <a:srgbClr val="00FF00"/>
    <a:srgbClr val="A80E02"/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0"/>
    <p:restoredTop sz="94660"/>
  </p:normalViewPr>
  <p:slideViewPr>
    <p:cSldViewPr showGuides="1">
      <p:cViewPr varScale="1">
        <p:scale>
          <a:sx n="108" d="100"/>
          <a:sy n="108" d="100"/>
        </p:scale>
        <p:origin x="-1704" y="-78"/>
      </p:cViewPr>
      <p:guideLst>
        <p:guide orient="horz" pos="1917"/>
        <p:guide pos="26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  <a:pPr lvl="0" algn="r" eaLnBrk="1" hangingPunct="1"/>
              <a:t>‹#›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410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0242" name="文本占位符 4106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</p:spPr>
        <p:txBody>
          <a:bodyPr lIns="91440" tIns="45720" rIns="91440" bIns="45720" anchor="t"/>
          <a:lstStyle/>
          <a:p>
            <a:pPr lvl="0" indent="0" fontAlgn="base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</a:pPr>
            <a:endParaRPr lang="zh-CN" altLang="zh-CN" u="none">
              <a:latin typeface="Arial" panose="020B060402020202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410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0242" name="文本占位符 4106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</p:spPr>
        <p:txBody>
          <a:bodyPr lIns="91440" tIns="45720" rIns="91440" bIns="45720" anchor="t"/>
          <a:lstStyle/>
          <a:p>
            <a:pPr lvl="0" indent="0" fontAlgn="base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</a:pPr>
            <a:endParaRPr lang="zh-CN" altLang="zh-CN" u="none">
              <a:latin typeface="Arial" panose="020B060402020202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411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6386" name="文本占位符 411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</p:spPr>
        <p:txBody>
          <a:bodyPr lIns="91440" tIns="45720" rIns="91440" bIns="45720" anchor="t"/>
          <a:lstStyle/>
          <a:p>
            <a:pPr lvl="0" indent="0" fontAlgn="base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</a:pPr>
            <a:endParaRPr lang="zh-CN" altLang="zh-CN" u="none">
              <a:latin typeface="Arial" panose="020B060402020202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幻灯片图像占位符 41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3794" name="文本占位符 4130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</p:spPr>
        <p:txBody>
          <a:bodyPr lIns="91440" tIns="45720" rIns="91440" bIns="45720" anchor="t"/>
          <a:lstStyle/>
          <a:p>
            <a:pPr lvl="0" indent="0" fontAlgn="base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</a:pPr>
            <a:endParaRPr lang="zh-CN" altLang="zh-CN" u="none">
              <a:latin typeface="Arial" panose="020B060402020202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525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525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660" t="18516" r="2883" b="60513"/>
          <a:stretch>
            <a:fillRect/>
          </a:stretch>
        </p:blipFill>
        <p:spPr bwMode="auto">
          <a:xfrm>
            <a:off x="872490" y="0"/>
            <a:ext cx="8283575" cy="163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54" t="18080" r="69852" b="56750"/>
          <a:stretch>
            <a:fillRect/>
          </a:stretch>
        </p:blipFill>
        <p:spPr bwMode="auto">
          <a:xfrm>
            <a:off x="0" y="64770"/>
            <a:ext cx="96139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8450" y="152400"/>
            <a:ext cx="2114550" cy="6248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191250" cy="6248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标题，文本与媒体剪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563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152525"/>
            <a:ext cx="4038600" cy="52482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4648200" y="1152525"/>
            <a:ext cx="4038600" cy="52482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v"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563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152525"/>
            <a:ext cx="8229600" cy="52482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v"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图片 11" descr="04.png"/>
          <p:cNvPicPr>
            <a:picLocks noChangeAspect="1"/>
          </p:cNvPicPr>
          <p:nvPr userDrawn="1"/>
        </p:nvPicPr>
        <p:blipFill>
          <a:blip r:embed="rId15">
            <a:lum bright="70001" contrast="-70000"/>
          </a:blip>
          <a:stretch>
            <a:fillRect/>
          </a:stretch>
        </p:blipFill>
        <p:spPr>
          <a:xfrm>
            <a:off x="0" y="188913"/>
            <a:ext cx="9144000" cy="838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68313" y="1125538"/>
            <a:ext cx="8229600" cy="52482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461125"/>
            <a:ext cx="2895600" cy="320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1">
                <a:latin typeface="+mj-lt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i.tryz.net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5200" y="6461125"/>
            <a:ext cx="2133600" cy="320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>
                <a:latin typeface="Verdana" panose="020B0604030504040204" pitchFamily="34" charset="0"/>
                <a:ea typeface="宋体" panose="02010600030101010101" pitchFamily="2" charset="-122"/>
              </a:defRPr>
            </a:lvl1pPr>
          </a:lstStyle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563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14288" y="838200"/>
            <a:ext cx="84582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000" b="1">
                <a:solidFill>
                  <a:schemeClr val="bg1"/>
                </a:solidFill>
                <a:latin typeface="+mj-lt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</a:p>
        </p:txBody>
      </p:sp>
      <p:graphicFrame>
        <p:nvGraphicFramePr>
          <p:cNvPr id="1032" name="Object 11"/>
          <p:cNvGraphicFramePr>
            <a:graphicFrameLocks/>
          </p:cNvGraphicFramePr>
          <p:nvPr userDrawn="1"/>
        </p:nvGraphicFramePr>
        <p:xfrm>
          <a:off x="0" y="6343650"/>
          <a:ext cx="9144000" cy="514350"/>
        </p:xfrm>
        <a:graphic>
          <a:graphicData uri="http://schemas.openxmlformats.org/presentationml/2006/ole">
            <p:oleObj spid="_x0000_s3186" r:id="rId16" imgW="7058584" imgH="514808" progId="">
              <p:embed/>
            </p:oleObj>
          </a:graphicData>
        </a:graphic>
      </p:graphicFrame>
      <p:pic>
        <p:nvPicPr>
          <p:cNvPr id="1038" name="图片 1037" descr="xxhb400"/>
          <p:cNvPicPr>
            <a:picLocks noChangeAspect="1"/>
          </p:cNvPicPr>
          <p:nvPr userDrawn="1"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547813" cy="1547813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Verdan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Verdan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Verdan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image15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gif"/><Relationship Id="rId7" Type="http://schemas.openxmlformats.org/officeDocument/2006/relationships/image" Target="../media/image17.png"/><Relationship Id="rId2" Type="http://schemas.openxmlformats.org/officeDocument/2006/relationships/hyperlink" Target="http://www.haosc.cn/Article/UploadFiles/200601/20060109171419884.gif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gif"/><Relationship Id="rId4" Type="http://schemas.openxmlformats.org/officeDocument/2006/relationships/hyperlink" Target="http://www.haosc.cn/Article/UploadFiles/200601/20060109171405762.gi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 descr="未标题-1 422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6"/>
          <p:cNvSpPr>
            <a:spLocks noChangeArrowheads="1"/>
          </p:cNvSpPr>
          <p:nvPr/>
        </p:nvSpPr>
        <p:spPr bwMode="auto">
          <a:xfrm>
            <a:off x="0" y="4762500"/>
            <a:ext cx="914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280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28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0" y="5334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32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6" name="矩形 8"/>
          <p:cNvSpPr>
            <a:spLocks noChangeArrowheads="1"/>
          </p:cNvSpPr>
          <p:nvPr/>
        </p:nvSpPr>
        <p:spPr bwMode="auto">
          <a:xfrm>
            <a:off x="0" y="6429375"/>
            <a:ext cx="914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1400"/>
              <a:t>获取更多信息，请联系编辑：</a:t>
            </a:r>
            <a:r>
              <a:rPr lang="en-US" altLang="zh-CN" sz="1400"/>
              <a:t>13166715360</a:t>
            </a:r>
            <a:r>
              <a:rPr lang="zh-CN" altLang="en-US" sz="1400"/>
              <a:t>（杜编辑）</a:t>
            </a:r>
          </a:p>
        </p:txBody>
      </p:sp>
      <p:pic>
        <p:nvPicPr>
          <p:cNvPr id="8197" name="图片 9" descr="1fe0de1d6852c096e27215f80f572a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177165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60968" cy="6442893"/>
          </a:xfrm>
          <a:prstGeom prst="rect">
            <a:avLst/>
          </a:prstGeom>
        </p:spPr>
      </p:pic>
      <p:sp>
        <p:nvSpPr>
          <p:cNvPr id="2050" name="矩形 2049"/>
          <p:cNvSpPr/>
          <p:nvPr/>
        </p:nvSpPr>
        <p:spPr>
          <a:xfrm>
            <a:off x="3779838" y="2667000"/>
            <a:ext cx="490061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base"/>
            <a:r>
              <a:rPr lang="en-US" altLang="zh-CN" sz="3600" b="1" i="1" strike="noStrike" noProof="1">
                <a:solidFill>
                  <a:schemeClr val="bg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黑体" panose="02010609060101010101" pitchFamily="49" charset="-122"/>
                <a:cs typeface="+mn-cs"/>
              </a:rPr>
              <a:t>  </a:t>
            </a:r>
            <a:endParaRPr lang="en-US" altLang="zh-CN" sz="3600" b="1" i="1" strike="noStrike" noProof="1">
              <a:solidFill>
                <a:schemeClr val="bg2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黑体" panose="02010609060101010101" pitchFamily="49" charset="-122"/>
            </a:endParaRPr>
          </a:p>
        </p:txBody>
      </p:sp>
      <p:sp>
        <p:nvSpPr>
          <p:cNvPr id="8195" name="矩形 2050"/>
          <p:cNvSpPr/>
          <p:nvPr/>
        </p:nvSpPr>
        <p:spPr>
          <a:xfrm>
            <a:off x="965200" y="694055"/>
            <a:ext cx="7399338" cy="184531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6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3.2.1   </a:t>
            </a:r>
            <a:r>
              <a:rPr lang="zh-CN" altLang="en-US" sz="6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函数的单调性</a:t>
            </a:r>
          </a:p>
          <a:p>
            <a:r>
              <a:rPr lang="zh-CN" altLang="en-US" sz="5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en-US" altLang="zh-CN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第一课时</a:t>
            </a:r>
            <a:r>
              <a:rPr lang="en-US" altLang="zh-CN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 Box 6"/>
          <p:cNvSpPr txBox="1"/>
          <p:nvPr/>
        </p:nvSpPr>
        <p:spPr>
          <a:xfrm>
            <a:off x="6348" y="89"/>
            <a:ext cx="8445502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bg1"/>
                </a:solidFill>
              </a:rPr>
              <a:t>贵州省袁景涛名师工作室课例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776973" y="5499229"/>
            <a:ext cx="3383995" cy="954107"/>
          </a:xfrm>
          <a:prstGeom prst="rect">
            <a:avLst/>
          </a:prstGeom>
          <a:solidFill>
            <a:srgbClr val="E9C99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授课</a:t>
            </a:r>
            <a:r>
              <a:rPr lang="zh-CN" altLang="en-US" sz="2800" dirty="0"/>
              <a:t>人：</a:t>
            </a:r>
            <a:r>
              <a:rPr lang="zh-CN" altLang="en-US" sz="2800" dirty="0" smtClean="0"/>
              <a:t>张瀚锟</a:t>
            </a:r>
            <a:endParaRPr lang="zh-CN" altLang="en-US" sz="2800" dirty="0"/>
          </a:p>
          <a:p>
            <a:r>
              <a:rPr lang="zh-CN" altLang="en-US" sz="2800" dirty="0"/>
              <a:t>贵州省铜仁第一</a:t>
            </a:r>
            <a:r>
              <a:rPr lang="zh-CN" altLang="en-US" sz="2800" dirty="0" smtClean="0"/>
              <a:t>中学</a:t>
            </a:r>
            <a:endParaRPr lang="zh-CN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矩形 2053"/>
          <p:cNvSpPr/>
          <p:nvPr/>
        </p:nvSpPr>
        <p:spPr>
          <a:xfrm>
            <a:off x="683568" y="117475"/>
            <a:ext cx="782955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 dirty="0">
                <a:latin typeface="楷体_GB2312" pitchFamily="1" charset="-122"/>
                <a:ea typeface="黑体" panose="02010609060101010101" pitchFamily="49" charset="-122"/>
              </a:rPr>
              <a:t>   </a:t>
            </a:r>
            <a:r>
              <a:rPr lang="zh-CN" altLang="zh-CN" sz="3200" b="1" dirty="0">
                <a:latin typeface="楷体_GB2312" pitchFamily="1" charset="-122"/>
                <a:ea typeface="黑体" panose="02010609060101010101" pitchFamily="49" charset="-122"/>
              </a:rPr>
              <a:t>2020年伊始，新型冠状病毒肆虐全球，中国人民团结一致全国上下打响疫情防控阻击战,个人、集体都在为控制疫情努力着。</a:t>
            </a:r>
            <a:r>
              <a:rPr lang="zh-CN" altLang="zh-CN" sz="3200" b="1" dirty="0" smtClean="0">
                <a:latin typeface="楷体_GB2312" pitchFamily="1" charset="-122"/>
                <a:ea typeface="黑体" panose="02010609060101010101" pitchFamily="49" charset="-122"/>
              </a:rPr>
              <a:t>据</a:t>
            </a:r>
            <a:r>
              <a:rPr lang="zh-CN" altLang="en-US" sz="3200" b="1" dirty="0" smtClean="0">
                <a:latin typeface="楷体_GB2312" pitchFamily="1" charset="-122"/>
                <a:ea typeface="黑体" panose="02010609060101010101" pitchFamily="49" charset="-122"/>
              </a:rPr>
              <a:t>某</a:t>
            </a:r>
            <a:r>
              <a:rPr lang="zh-CN" altLang="zh-CN" sz="3200" b="1" dirty="0" smtClean="0">
                <a:latin typeface="楷体_GB2312" pitchFamily="1" charset="-122"/>
                <a:ea typeface="黑体" panose="02010609060101010101" pitchFamily="49" charset="-122"/>
              </a:rPr>
              <a:t>大学</a:t>
            </a:r>
            <a:r>
              <a:rPr lang="zh-CN" altLang="zh-CN" sz="3200" b="1" dirty="0">
                <a:latin typeface="楷体_GB2312" pitchFamily="1" charset="-122"/>
                <a:ea typeface="黑体" panose="02010609060101010101" pitchFamily="49" charset="-122"/>
              </a:rPr>
              <a:t>科研团队利用我国</a:t>
            </a:r>
            <a:r>
              <a:rPr lang="en-US" altLang="zh-CN" sz="3200" b="1" dirty="0">
                <a:latin typeface="楷体_GB2312" pitchFamily="1" charset="-122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楷体_GB2312" pitchFamily="1" charset="-122"/>
                <a:ea typeface="黑体" panose="02010609060101010101" pitchFamily="49" charset="-122"/>
              </a:rPr>
              <a:t>月</a:t>
            </a:r>
            <a:r>
              <a:rPr lang="en-US" altLang="zh-CN" sz="3200" b="1" dirty="0">
                <a:latin typeface="楷体_GB2312" pitchFamily="1" charset="-122"/>
                <a:ea typeface="黑体" panose="02010609060101010101" pitchFamily="49" charset="-122"/>
              </a:rPr>
              <a:t>17</a:t>
            </a:r>
            <a:r>
              <a:rPr lang="zh-CN" altLang="en-US" sz="3200" b="1" dirty="0">
                <a:latin typeface="楷体_GB2312" pitchFamily="1" charset="-122"/>
                <a:ea typeface="黑体" panose="02010609060101010101" pitchFamily="49" charset="-122"/>
              </a:rPr>
              <a:t>日至</a:t>
            </a:r>
            <a:r>
              <a:rPr lang="en-US" altLang="zh-CN" sz="3200" b="1" dirty="0">
                <a:latin typeface="楷体_GB2312" pitchFamily="1" charset="-122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楷体_GB2312" pitchFamily="1" charset="-122"/>
                <a:ea typeface="黑体" panose="02010609060101010101" pitchFamily="49" charset="-122"/>
              </a:rPr>
              <a:t>月</a:t>
            </a:r>
            <a:r>
              <a:rPr lang="en-US" altLang="zh-CN" sz="3200" b="1" dirty="0">
                <a:latin typeface="楷体_GB2312" pitchFamily="1" charset="-122"/>
                <a:ea typeface="黑体" panose="02010609060101010101" pitchFamily="49" charset="-122"/>
              </a:rPr>
              <a:t>15</a:t>
            </a:r>
            <a:r>
              <a:rPr lang="zh-CN" altLang="en-US" sz="3200" b="1" dirty="0">
                <a:latin typeface="楷体_GB2312" pitchFamily="1" charset="-122"/>
                <a:ea typeface="黑体" panose="02010609060101010101" pitchFamily="49" charset="-122"/>
              </a:rPr>
              <a:t>日的数据构建</a:t>
            </a:r>
            <a:r>
              <a:rPr lang="zh-CN" altLang="zh-CN" sz="3200" b="1" dirty="0">
                <a:latin typeface="楷体_GB2312" pitchFamily="1" charset="-122"/>
                <a:ea typeface="黑体" panose="02010609060101010101" pitchFamily="49" charset="-122"/>
              </a:rPr>
              <a:t>数学模型显示：</a:t>
            </a:r>
          </a:p>
        </p:txBody>
      </p:sp>
      <p:sp>
        <p:nvSpPr>
          <p:cNvPr id="2087" name="矩形 2086"/>
          <p:cNvSpPr/>
          <p:nvPr/>
        </p:nvSpPr>
        <p:spPr>
          <a:xfrm>
            <a:off x="0" y="25876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 l="3767" b="10300"/>
          <a:stretch>
            <a:fillRect/>
          </a:stretch>
        </p:blipFill>
        <p:spPr>
          <a:xfrm>
            <a:off x="139065" y="2587625"/>
            <a:ext cx="6715760" cy="38157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60232" y="2670810"/>
            <a:ext cx="2492990" cy="35394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zh-CN" sz="2400" b="1" dirty="0">
                <a:latin typeface="楷体_GB2312" pitchFamily="1" charset="-122"/>
                <a:ea typeface="黑体" panose="02010609060101010101" pitchFamily="49" charset="-122"/>
                <a:sym typeface="+mn-ea"/>
              </a:rPr>
              <a:t>备注：</a:t>
            </a:r>
          </a:p>
          <a:p>
            <a:pPr algn="l"/>
            <a:r>
              <a:rPr lang="zh-CN" altLang="en-US" sz="2000" dirty="0"/>
              <a:t>红色</a:t>
            </a:r>
            <a:r>
              <a:rPr lang="en-US" altLang="zh-CN" sz="2000" dirty="0"/>
              <a:t>——</a:t>
            </a:r>
            <a:r>
              <a:rPr lang="zh-CN" altLang="en-US" sz="2000" dirty="0">
                <a:ea typeface="宋体" panose="02010600030101010101" pitchFamily="2" charset="-122"/>
              </a:rPr>
              <a:t>确诊和疑似</a:t>
            </a:r>
          </a:p>
          <a:p>
            <a:pPr algn="l"/>
            <a:r>
              <a:rPr lang="zh-CN" altLang="en-US" sz="2000" dirty="0">
                <a:ea typeface="宋体" panose="02010600030101010101" pitchFamily="2" charset="-122"/>
              </a:rPr>
              <a:t>黄色</a:t>
            </a:r>
            <a:r>
              <a:rPr lang="en-US" altLang="zh-CN" sz="2000" dirty="0" smtClean="0">
                <a:ea typeface="宋体" panose="02010600030101010101" pitchFamily="2" charset="-122"/>
              </a:rPr>
              <a:t>——</a:t>
            </a:r>
            <a:r>
              <a:rPr lang="zh-CN" altLang="en-US" sz="2000" dirty="0" smtClean="0">
                <a:ea typeface="宋体" panose="02010600030101010101" pitchFamily="2" charset="-122"/>
              </a:rPr>
              <a:t>感染病例</a:t>
            </a:r>
            <a:endParaRPr lang="en-US" altLang="zh-CN" sz="2000" dirty="0" smtClean="0">
              <a:ea typeface="宋体" panose="02010600030101010101" pitchFamily="2" charset="-122"/>
            </a:endParaRPr>
          </a:p>
          <a:p>
            <a:pPr algn="l"/>
            <a:r>
              <a:rPr lang="zh-CN" altLang="en-US" sz="2000" dirty="0" smtClean="0">
                <a:ea typeface="宋体" panose="02010600030101010101" pitchFamily="2" charset="-122"/>
              </a:rPr>
              <a:t>蓝色</a:t>
            </a:r>
            <a:r>
              <a:rPr lang="en-US" altLang="zh-CN" sz="2000" dirty="0">
                <a:ea typeface="宋体" panose="02010600030101010101" pitchFamily="2" charset="-122"/>
              </a:rPr>
              <a:t>——</a:t>
            </a:r>
            <a:r>
              <a:rPr lang="zh-CN" altLang="en-US" sz="2000" dirty="0">
                <a:ea typeface="宋体" panose="02010600030101010101" pitchFamily="2" charset="-122"/>
              </a:rPr>
              <a:t>日增量</a:t>
            </a:r>
          </a:p>
          <a:p>
            <a:pPr algn="l"/>
            <a:r>
              <a:rPr lang="zh-CN" altLang="en-US" sz="2000" dirty="0">
                <a:ea typeface="宋体" panose="02010600030101010101" pitchFamily="2" charset="-122"/>
              </a:rPr>
              <a:t>绿色</a:t>
            </a:r>
            <a:r>
              <a:rPr lang="en-US" altLang="zh-CN" sz="2000" dirty="0">
                <a:ea typeface="宋体" panose="02010600030101010101" pitchFamily="2" charset="-122"/>
              </a:rPr>
              <a:t>——</a:t>
            </a:r>
            <a:r>
              <a:rPr lang="zh-CN" altLang="en-US" sz="2000" dirty="0">
                <a:ea typeface="宋体" panose="02010600030101010101" pitchFamily="2" charset="-122"/>
              </a:rPr>
              <a:t>治愈</a:t>
            </a:r>
            <a:r>
              <a:rPr lang="zh-CN" altLang="en-US" sz="2000" dirty="0">
                <a:ea typeface="宋体" panose="02010600030101010101" pitchFamily="2" charset="-122"/>
                <a:sym typeface="+mn-ea"/>
              </a:rPr>
              <a:t>总数</a:t>
            </a:r>
            <a:endParaRPr lang="zh-CN" altLang="en-US" sz="2000" dirty="0">
              <a:ea typeface="宋体" panose="02010600030101010101" pitchFamily="2" charset="-122"/>
            </a:endParaRPr>
          </a:p>
          <a:p>
            <a:pPr algn="l"/>
            <a:r>
              <a:rPr lang="zh-CN" altLang="en-US" sz="2000" dirty="0">
                <a:ea typeface="宋体" panose="02010600030101010101" pitchFamily="2" charset="-122"/>
              </a:rPr>
              <a:t>紫色</a:t>
            </a:r>
            <a:r>
              <a:rPr lang="en-US" altLang="zh-CN" sz="2000" dirty="0">
                <a:ea typeface="宋体" panose="02010600030101010101" pitchFamily="2" charset="-122"/>
              </a:rPr>
              <a:t>——</a:t>
            </a:r>
            <a:r>
              <a:rPr lang="zh-CN" altLang="en-US" sz="2000" dirty="0">
                <a:ea typeface="宋体" panose="02010600030101010101" pitchFamily="2" charset="-122"/>
              </a:rPr>
              <a:t>日恢复量</a:t>
            </a:r>
          </a:p>
          <a:p>
            <a:pPr algn="l"/>
            <a:r>
              <a:rPr lang="zh-CN" altLang="en-US" sz="2000" dirty="0">
                <a:ea typeface="宋体" panose="02010600030101010101" pitchFamily="2" charset="-122"/>
              </a:rPr>
              <a:t>白色</a:t>
            </a:r>
            <a:r>
              <a:rPr lang="en-US" altLang="zh-CN" sz="2000" dirty="0">
                <a:ea typeface="宋体" panose="02010600030101010101" pitchFamily="2" charset="-122"/>
              </a:rPr>
              <a:t>——</a:t>
            </a:r>
            <a:r>
              <a:rPr lang="zh-CN" altLang="en-US" sz="2000" dirty="0">
                <a:ea typeface="宋体" panose="02010600030101010101" pitchFamily="2" charset="-122"/>
              </a:rPr>
              <a:t>死亡总数</a:t>
            </a:r>
          </a:p>
          <a:p>
            <a:pPr algn="l"/>
            <a:r>
              <a:rPr lang="zh-CN" altLang="en-US" sz="2000" dirty="0">
                <a:ea typeface="宋体" panose="02010600030101010101" pitchFamily="2" charset="-122"/>
              </a:rPr>
              <a:t>实线</a:t>
            </a:r>
            <a:r>
              <a:rPr lang="en-US" altLang="zh-CN" sz="2000" dirty="0">
                <a:ea typeface="宋体" panose="02010600030101010101" pitchFamily="2" charset="-122"/>
              </a:rPr>
              <a:t>——</a:t>
            </a:r>
            <a:r>
              <a:rPr lang="zh-CN" altLang="en-US" sz="2000" dirty="0">
                <a:ea typeface="宋体" panose="02010600030101010101" pitchFamily="2" charset="-122"/>
              </a:rPr>
              <a:t>模型拟合</a:t>
            </a:r>
          </a:p>
          <a:p>
            <a:pPr algn="l"/>
            <a:r>
              <a:rPr lang="zh-CN" altLang="en-US" sz="2000" dirty="0">
                <a:ea typeface="宋体" panose="02010600030101010101" pitchFamily="2" charset="-122"/>
              </a:rPr>
              <a:t>虚线</a:t>
            </a:r>
            <a:r>
              <a:rPr lang="en-US" altLang="zh-CN" sz="2000" dirty="0">
                <a:ea typeface="宋体" panose="02010600030101010101" pitchFamily="2" charset="-122"/>
              </a:rPr>
              <a:t>——</a:t>
            </a:r>
            <a:r>
              <a:rPr lang="zh-CN" altLang="en-US" sz="2000" dirty="0">
                <a:ea typeface="宋体" panose="02010600030101010101" pitchFamily="2" charset="-122"/>
              </a:rPr>
              <a:t>预计发展</a:t>
            </a:r>
          </a:p>
          <a:p>
            <a:pPr algn="l"/>
            <a:r>
              <a:rPr lang="zh-CN" altLang="en-US" sz="2000" dirty="0">
                <a:ea typeface="宋体" panose="02010600030101010101" pitchFamily="2" charset="-122"/>
              </a:rPr>
              <a:t>空心点</a:t>
            </a:r>
            <a:r>
              <a:rPr lang="en-US" altLang="zh-CN" sz="2000" dirty="0">
                <a:ea typeface="宋体" panose="02010600030101010101" pitchFamily="2" charset="-122"/>
              </a:rPr>
              <a:t>——</a:t>
            </a:r>
            <a:r>
              <a:rPr lang="zh-CN" altLang="en-US" sz="2000" dirty="0">
                <a:ea typeface="宋体" panose="02010600030101010101" pitchFamily="2" charset="-122"/>
              </a:rPr>
              <a:t>实际数据</a:t>
            </a:r>
          </a:p>
          <a:p>
            <a:pPr algn="l"/>
            <a:r>
              <a:rPr lang="zh-CN" altLang="en-US" sz="2000" dirty="0">
                <a:ea typeface="宋体" panose="02010600030101010101" pitchFamily="2" charset="-122"/>
              </a:rPr>
              <a:t>实</a:t>
            </a:r>
            <a:r>
              <a:rPr lang="zh-CN" altLang="en-US" sz="2000" dirty="0">
                <a:ea typeface="宋体" panose="02010600030101010101" pitchFamily="2" charset="-122"/>
                <a:sym typeface="+mn-ea"/>
              </a:rPr>
              <a:t>心点</a:t>
            </a:r>
            <a:r>
              <a:rPr lang="en-US" altLang="zh-CN" sz="2000" dirty="0"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000" dirty="0">
                <a:ea typeface="宋体" panose="02010600030101010101" pitchFamily="2" charset="-122"/>
                <a:sym typeface="+mn-ea"/>
              </a:rPr>
              <a:t>预测数据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矩形 2053"/>
          <p:cNvSpPr/>
          <p:nvPr/>
        </p:nvSpPr>
        <p:spPr>
          <a:xfrm>
            <a:off x="755576" y="685165"/>
            <a:ext cx="776160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dirty="0" smtClean="0">
                <a:latin typeface="楷体_GB2312" pitchFamily="1" charset="-122"/>
                <a:ea typeface="黑体" panose="02010609060101010101" pitchFamily="49" charset="-122"/>
                <a:sym typeface="+mn-ea"/>
              </a:rPr>
              <a:t>思考</a:t>
            </a:r>
            <a:r>
              <a:rPr lang="en-US" altLang="zh-CN" sz="3200" b="1" smtClean="0">
                <a:latin typeface="楷体_GB2312" pitchFamily="1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3200" b="1" smtClean="0">
                <a:latin typeface="楷体_GB2312" pitchFamily="1" charset="-122"/>
                <a:ea typeface="黑体" panose="02010609060101010101" pitchFamily="49" charset="-122"/>
                <a:sym typeface="+mn-ea"/>
              </a:rPr>
              <a:t>：</a:t>
            </a:r>
            <a:r>
              <a:rPr lang="zh-CN" altLang="en-US" sz="3200" b="1" dirty="0" smtClean="0">
                <a:latin typeface="楷体_GB2312" pitchFamily="1" charset="-122"/>
                <a:ea typeface="黑体" panose="02010609060101010101" pitchFamily="49" charset="-122"/>
                <a:sym typeface="+mn-ea"/>
              </a:rPr>
              <a:t>观察该曲线，</a:t>
            </a:r>
            <a:r>
              <a:rPr lang="zh-CN" altLang="en-US" sz="3200" b="1" dirty="0">
                <a:latin typeface="楷体_GB2312" pitchFamily="1" charset="-122"/>
                <a:ea typeface="黑体" panose="02010609060101010101" pitchFamily="49" charset="-122"/>
                <a:sym typeface="+mn-ea"/>
              </a:rPr>
              <a:t>你能了解到什么？</a:t>
            </a:r>
            <a:endParaRPr lang="zh-CN" altLang="zh-CN" sz="3200" b="1" dirty="0">
              <a:latin typeface="楷体_GB2312" pitchFamily="1" charset="-122"/>
              <a:ea typeface="黑体" panose="02010609060101010101" pitchFamily="49" charset="-122"/>
            </a:endParaRPr>
          </a:p>
        </p:txBody>
      </p:sp>
      <p:sp>
        <p:nvSpPr>
          <p:cNvPr id="2087" name="矩形 2086"/>
          <p:cNvSpPr/>
          <p:nvPr/>
        </p:nvSpPr>
        <p:spPr>
          <a:xfrm>
            <a:off x="0" y="25876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60232" y="2096770"/>
            <a:ext cx="2438488" cy="13849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zh-CN" sz="2800" b="1" dirty="0">
                <a:latin typeface="楷体_GB2312" pitchFamily="1" charset="-122"/>
                <a:ea typeface="黑体" panose="02010609060101010101" pitchFamily="49" charset="-122"/>
                <a:sym typeface="+mn-ea"/>
              </a:rPr>
              <a:t>备注：</a:t>
            </a:r>
          </a:p>
          <a:p>
            <a:pPr algn="l"/>
            <a:r>
              <a:rPr lang="zh-CN" altLang="en-US" sz="2800" dirty="0" smtClean="0">
                <a:solidFill>
                  <a:srgbClr val="FF0000"/>
                </a:solidFill>
                <a:ea typeface="宋体" panose="02010600030101010101" pitchFamily="2" charset="-122"/>
              </a:rPr>
              <a:t>黄色</a:t>
            </a:r>
            <a:endParaRPr lang="en-US" altLang="zh-CN" sz="2800" dirty="0" smtClean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l"/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800" dirty="0" smtClean="0">
                <a:solidFill>
                  <a:srgbClr val="FF0000"/>
                </a:solidFill>
                <a:ea typeface="宋体" panose="02010600030101010101" pitchFamily="2" charset="-122"/>
              </a:rPr>
              <a:t>——</a:t>
            </a:r>
            <a:r>
              <a:rPr lang="zh-CN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感染</a:t>
            </a:r>
            <a:r>
              <a:rPr lang="zh-CN" altLang="en-US" sz="2800" dirty="0" smtClean="0">
                <a:solidFill>
                  <a:srgbClr val="FF0000"/>
                </a:solidFill>
                <a:ea typeface="宋体" panose="02010600030101010101" pitchFamily="2" charset="-122"/>
              </a:rPr>
              <a:t>病例</a:t>
            </a:r>
            <a:endParaRPr lang="en-US" altLang="zh-CN" sz="28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155" name="矩形 2154"/>
          <p:cNvSpPr/>
          <p:nvPr/>
        </p:nvSpPr>
        <p:spPr>
          <a:xfrm>
            <a:off x="1787525" y="-92075"/>
            <a:ext cx="5568950" cy="1006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6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函数的单调性</a:t>
            </a:r>
          </a:p>
        </p:txBody>
      </p:sp>
      <p:sp>
        <p:nvSpPr>
          <p:cNvPr id="2156" name="矩形 2155"/>
          <p:cNvSpPr/>
          <p:nvPr/>
        </p:nvSpPr>
        <p:spPr>
          <a:xfrm>
            <a:off x="753690" y="1128395"/>
            <a:ext cx="777875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2800" b="1" dirty="0">
                <a:latin typeface="楷体_GB2312" pitchFamily="1" charset="-122"/>
                <a:ea typeface="黑体" panose="02010609060101010101" pitchFamily="49" charset="-122"/>
              </a:rPr>
              <a:t>如</a:t>
            </a:r>
            <a:r>
              <a:rPr lang="en-US" altLang="zh-CN" sz="2800" b="1" dirty="0">
                <a:latin typeface="楷体_GB2312" pitchFamily="1" charset="-122"/>
                <a:ea typeface="黑体" panose="02010609060101010101" pitchFamily="49" charset="-122"/>
              </a:rPr>
              <a:t>: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我们可发现随着时间</a:t>
            </a:r>
            <a:r>
              <a:rPr lang="en-US" altLang="zh-CN" sz="2800" b="1" dirty="0">
                <a:latin typeface="楷体_GB2312" pitchFamily="1" charset="-122"/>
                <a:ea typeface="黑体" panose="02010609060101010101" pitchFamily="49" charset="-122"/>
              </a:rPr>
              <a:t>t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楷体_GB2312" pitchFamily="1" charset="-122"/>
                <a:ea typeface="黑体" panose="02010609060101010101" pitchFamily="49" charset="-122"/>
              </a:rPr>
              <a:t>2020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年</a:t>
            </a:r>
            <a:r>
              <a:rPr lang="en-US" altLang="zh-CN" sz="2800" b="1" dirty="0">
                <a:latin typeface="楷体_GB2312" pitchFamily="1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月</a:t>
            </a:r>
            <a:r>
              <a:rPr lang="en-US" altLang="zh-CN" sz="2800" b="1" dirty="0">
                <a:latin typeface="楷体_GB2312" pitchFamily="1" charset="-122"/>
                <a:ea typeface="黑体" panose="02010609060101010101" pitchFamily="49" charset="-122"/>
              </a:rPr>
              <a:t>17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日至</a:t>
            </a:r>
            <a:r>
              <a:rPr lang="en-US" altLang="zh-CN" sz="2800" b="1" dirty="0">
                <a:latin typeface="楷体_GB2312" pitchFamily="1" charset="-122"/>
                <a:ea typeface="黑体" panose="02010609060101010101" pitchFamily="49" charset="-122"/>
              </a:rPr>
              <a:t>2020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年</a:t>
            </a:r>
            <a:r>
              <a:rPr lang="en-US" altLang="zh-CN" sz="2800" b="1" dirty="0">
                <a:latin typeface="楷体_GB2312" pitchFamily="1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月</a:t>
            </a:r>
            <a:r>
              <a:rPr lang="en-US" altLang="zh-CN" sz="2800" b="1" dirty="0">
                <a:latin typeface="楷体_GB2312" pitchFamily="1" charset="-122"/>
                <a:ea typeface="黑体" panose="02010609060101010101" pitchFamily="49" charset="-122"/>
              </a:rPr>
              <a:t>15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日）的发展，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  <a:sym typeface="+mn-ea"/>
              </a:rPr>
              <a:t>感染病例</a:t>
            </a:r>
            <a:r>
              <a:rPr lang="zh-CN" altLang="en-US" sz="2800" b="1" dirty="0">
                <a:latin typeface="楷体_GB2312" pitchFamily="1" charset="-122"/>
                <a:ea typeface="黑体" panose="02010609060101010101" pitchFamily="49" charset="-122"/>
              </a:rPr>
              <a:t>从开始逐渐增加</a:t>
            </a:r>
            <a:r>
              <a:rPr lang="zh-CN" sz="2800" b="1" dirty="0">
                <a:latin typeface="楷体_GB2312" pitchFamily="1" charset="-122"/>
                <a:ea typeface="黑体" panose="02010609060101010101" pitchFamily="49" charset="-122"/>
              </a:rPr>
              <a:t>，到后来有逐渐减少的趋势。</a:t>
            </a:r>
          </a:p>
        </p:txBody>
      </p:sp>
      <p:pic>
        <p:nvPicPr>
          <p:cNvPr id="26626" name="Picture 2" descr="C:\Users\teacher309\Desktop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64"/>
          <a:stretch>
            <a:fillRect/>
          </a:stretch>
        </p:blipFill>
        <p:spPr bwMode="auto">
          <a:xfrm>
            <a:off x="0" y="2406650"/>
            <a:ext cx="6607810" cy="404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6623685" y="2505075"/>
            <a:ext cx="2462530" cy="415417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/>
              <a:t>       </a:t>
            </a:r>
            <a:r>
              <a:rPr lang="zh-CN" altLang="en-US" sz="2400" b="1"/>
              <a:t>函数是描述事物运动变化规律的数学模型</a:t>
            </a:r>
            <a:r>
              <a:rPr lang="en-US" altLang="zh-CN" sz="2400" b="1"/>
              <a:t>.</a:t>
            </a:r>
            <a:r>
              <a:rPr lang="zh-CN" altLang="en-US" sz="2400" b="1">
                <a:ea typeface="宋体" panose="02010600030101010101" pitchFamily="2" charset="-122"/>
              </a:rPr>
              <a:t>如果了解了函数的变化规律，那么也就掌握了相应事物的变化规律</a:t>
            </a:r>
            <a:r>
              <a:rPr lang="en-US" altLang="zh-CN" sz="2400" b="1">
                <a:ea typeface="宋体" panose="02010600030101010101" pitchFamily="2" charset="-122"/>
              </a:rPr>
              <a:t>.</a:t>
            </a:r>
            <a:r>
              <a:rPr lang="zh-CN" altLang="en-US" sz="2400" b="1">
                <a:ea typeface="宋体" panose="02010600030101010101" pitchFamily="2" charset="-122"/>
              </a:rPr>
              <a:t>在事物变化过程中，保持不变的特征就是这个事物的性质</a:t>
            </a:r>
            <a:r>
              <a:rPr lang="en-US" altLang="zh-CN" sz="2400" b="1"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2" nodeType="click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1" nodeType="click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155" grpId="1" animBg="1"/>
      <p:bldP spid="2156" grpId="2" animBg="1"/>
      <p:bldP spid="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  <a:endParaRPr kumimoji="0" lang="en-US" altLang="zh-CN" sz="1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9285" y="970280"/>
            <a:ext cx="798258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设函数的定义域为</a:t>
            </a:r>
            <a:r>
              <a:rPr lang="en-US" altLang="zh-CN" sz="40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区间</a:t>
            </a:r>
            <a:r>
              <a:rPr lang="en-US" altLang="zh-CN" sz="40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⊆</a:t>
            </a:r>
            <a:r>
              <a:rPr lang="en-US" altLang="zh-CN" sz="40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在区间</a:t>
            </a:r>
            <a:r>
              <a:rPr lang="en-US" altLang="zh-CN" sz="40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上，若函数的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图像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（从左至右看）总是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上升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的，则称函数在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区间</a:t>
            </a:r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上是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单调递增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的，区间</a:t>
            </a:r>
            <a:r>
              <a:rPr lang="en-US" altLang="zh-CN" sz="40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称为函数的单调递增区间；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若函数的图像（从左至右看）总是下降的，则称函数在区间</a:t>
            </a:r>
            <a:r>
              <a:rPr lang="en-US" altLang="zh-CN" sz="40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上是单调递减的，区间</a:t>
            </a:r>
            <a:r>
              <a:rPr lang="en-US" altLang="zh-CN" sz="40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称为函数的单调递减区间</a:t>
            </a: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  <a:endParaRPr kumimoji="0" lang="en-US" altLang="zh-CN" sz="1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www.TRYZ.net</a:t>
            </a:r>
            <a:endParaRPr kumimoji="0" lang="en-US" altLang="zh-CN" sz="1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601775"/>
            <a:ext cx="1905000" cy="457200"/>
          </a:xfrm>
        </p:spPr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Pct val="100000"/>
            </a:pPr>
            <a:fld id="{9A0DB2DC-4C9A-4742-B13C-FB6460FD3503}" type="slidenum">
              <a:rPr lang="ru-RU" altLang="zh-CN" sz="1400">
                <a:latin typeface="Arial" panose="020B0604020202020204" pitchFamily="34" charset="0"/>
              </a:rPr>
              <a:pPr lvl="0" algn="r">
                <a:buSzPct val="100000"/>
              </a:pPr>
              <a:t>10</a:t>
            </a:fld>
            <a:endParaRPr lang="ru-RU" altLang="zh-CN" sz="1400">
              <a:latin typeface="Arial" panose="020B0604020202020204" pitchFamily="34" charset="0"/>
            </a:endParaRPr>
          </a:p>
        </p:txBody>
      </p:sp>
      <p:sp>
        <p:nvSpPr>
          <p:cNvPr id="2323" name="矩形 2322"/>
          <p:cNvSpPr/>
          <p:nvPr/>
        </p:nvSpPr>
        <p:spPr>
          <a:xfrm>
            <a:off x="4655185" y="1264625"/>
            <a:ext cx="365696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图象在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区间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逐渐上升</a:t>
            </a:r>
          </a:p>
        </p:txBody>
      </p:sp>
      <p:sp>
        <p:nvSpPr>
          <p:cNvPr id="15364" name="矩形 2324"/>
          <p:cNvSpPr/>
          <p:nvPr/>
        </p:nvSpPr>
        <p:spPr>
          <a:xfrm>
            <a:off x="4043363" y="2275862"/>
            <a:ext cx="5065713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区间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内随着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的增大，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也增大</a:t>
            </a:r>
          </a:p>
        </p:txBody>
      </p:sp>
      <p:sp>
        <p:nvSpPr>
          <p:cNvPr id="15366" name="矩形 2326"/>
          <p:cNvSpPr/>
          <p:nvPr/>
        </p:nvSpPr>
        <p:spPr>
          <a:xfrm>
            <a:off x="609600" y="4760275"/>
            <a:ext cx="1770063" cy="366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endParaRPr lang="zh-CN" altLang="zh-CN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5367" name="Line 61"/>
          <p:cNvCxnSpPr/>
          <p:nvPr/>
        </p:nvCxnSpPr>
        <p:spPr>
          <a:xfrm flipV="1">
            <a:off x="609600" y="4526595"/>
            <a:ext cx="3314400" cy="508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368" name="Text Box 64"/>
          <p:cNvSpPr/>
          <p:nvPr/>
        </p:nvSpPr>
        <p:spPr>
          <a:xfrm>
            <a:off x="3647875" y="4459980"/>
            <a:ext cx="420125" cy="396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0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</a:p>
        </p:txBody>
      </p:sp>
      <p:cxnSp>
        <p:nvCxnSpPr>
          <p:cNvPr id="15369" name="Line 62"/>
          <p:cNvCxnSpPr/>
          <p:nvPr/>
        </p:nvCxnSpPr>
        <p:spPr>
          <a:xfrm flipV="1">
            <a:off x="2117725" y="1192845"/>
            <a:ext cx="6350" cy="3683318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370" name="Text Box 65"/>
          <p:cNvSpPr/>
          <p:nvPr/>
        </p:nvSpPr>
        <p:spPr>
          <a:xfrm>
            <a:off x="1716088" y="4441188"/>
            <a:ext cx="682625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15371" name="AutoShape 73"/>
          <p:cNvSpPr/>
          <p:nvPr/>
        </p:nvSpPr>
        <p:spPr>
          <a:xfrm>
            <a:off x="2049463" y="4452300"/>
            <a:ext cx="155575" cy="122238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190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zh-CN" altLang="zh-CN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382" name="矩形 2345"/>
          <p:cNvSpPr/>
          <p:nvPr/>
        </p:nvSpPr>
        <p:spPr>
          <a:xfrm>
            <a:off x="2319338" y="5404800"/>
            <a:ext cx="5210175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3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384" name="Text Box 18"/>
          <p:cNvSpPr/>
          <p:nvPr/>
        </p:nvSpPr>
        <p:spPr>
          <a:xfrm>
            <a:off x="2163763" y="909000"/>
            <a:ext cx="363537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</a:p>
        </p:txBody>
      </p:sp>
      <p:pic>
        <p:nvPicPr>
          <p:cNvPr id="15390" name="图片 3" descr="图片1"/>
          <p:cNvPicPr>
            <a:picLocks noChangeAspect="1"/>
          </p:cNvPicPr>
          <p:nvPr/>
        </p:nvPicPr>
        <p:blipFill>
          <a:blip r:embed="rId3"/>
          <a:srcRect l="49421" b="49962"/>
          <a:stretch>
            <a:fillRect/>
          </a:stretch>
        </p:blipFill>
        <p:spPr>
          <a:xfrm>
            <a:off x="2057400" y="1634805"/>
            <a:ext cx="1109980" cy="28968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91" name="图片 4" descr="图片2"/>
          <p:cNvPicPr>
            <a:picLocks noChangeAspect="1"/>
          </p:cNvPicPr>
          <p:nvPr/>
        </p:nvPicPr>
        <p:blipFill>
          <a:blip r:embed="rId4"/>
          <a:srcRect r="47749" b="50092"/>
          <a:stretch>
            <a:fillRect/>
          </a:stretch>
        </p:blipFill>
        <p:spPr>
          <a:xfrm>
            <a:off x="1044000" y="1584640"/>
            <a:ext cx="1135380" cy="29419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上下箭头 2325"/>
          <p:cNvSpPr/>
          <p:nvPr/>
        </p:nvSpPr>
        <p:spPr>
          <a:xfrm>
            <a:off x="6516216" y="2744175"/>
            <a:ext cx="381000" cy="533400"/>
          </a:xfrm>
          <a:prstGeom prst="upDownArrow">
            <a:avLst>
              <a:gd name="adj1" fmla="val 50000"/>
              <a:gd name="adj2" fmla="val 27850"/>
            </a:avLst>
          </a:prstGeom>
          <a:solidFill>
            <a:srgbClr val="FFFFFF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" name="上下箭头 2325"/>
          <p:cNvSpPr/>
          <p:nvPr/>
        </p:nvSpPr>
        <p:spPr>
          <a:xfrm>
            <a:off x="6516216" y="1786595"/>
            <a:ext cx="381000" cy="533400"/>
          </a:xfrm>
          <a:prstGeom prst="upDownArrow">
            <a:avLst>
              <a:gd name="adj1" fmla="val 50000"/>
              <a:gd name="adj2" fmla="val 27850"/>
            </a:avLst>
          </a:prstGeom>
          <a:solidFill>
            <a:srgbClr val="FFFFFF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21700" y="3307980"/>
            <a:ext cx="4686300" cy="138366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对区间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内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任意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</a:p>
          <a:p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当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&lt;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时，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都有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)&lt;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20" name="Text Box 67"/>
          <p:cNvSpPr/>
          <p:nvPr/>
        </p:nvSpPr>
        <p:spPr>
          <a:xfrm>
            <a:off x="2643577" y="4293000"/>
            <a:ext cx="704423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 i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 baseline="-25000" dirty="0" smtClean="0">
                <a:latin typeface="宋体" panose="02010600030101010101" pitchFamily="2" charset="-122"/>
                <a:ea typeface="黑体" panose="02010609060101010101" pitchFamily="49" charset="-122"/>
              </a:rPr>
              <a:t>1</a:t>
            </a:r>
            <a:endParaRPr lang="en-US" altLang="zh-CN" sz="3200" b="1" baseline="-25000" dirty="0">
              <a:latin typeface="宋体" panose="02010600030101010101" pitchFamily="2" charset="-122"/>
              <a:ea typeface="黑体" panose="02010609060101010101" pitchFamily="49" charset="-122"/>
            </a:endParaRPr>
          </a:p>
        </p:txBody>
      </p:sp>
      <p:cxnSp>
        <p:nvCxnSpPr>
          <p:cNvPr id="22" name="Line 76"/>
          <p:cNvCxnSpPr/>
          <p:nvPr/>
        </p:nvCxnSpPr>
        <p:spPr>
          <a:xfrm flipV="1">
            <a:off x="3132000" y="2152356"/>
            <a:ext cx="0" cy="2374239"/>
          </a:xfrm>
          <a:prstGeom prst="line">
            <a:avLst/>
          </a:prstGeom>
          <a:ln w="57150" cap="rnd" cmpd="sng">
            <a:solidFill>
              <a:srgbClr val="00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23" name="Line 77"/>
          <p:cNvCxnSpPr/>
          <p:nvPr/>
        </p:nvCxnSpPr>
        <p:spPr>
          <a:xfrm flipH="1" flipV="1">
            <a:off x="2092325" y="2026943"/>
            <a:ext cx="911530" cy="1"/>
          </a:xfrm>
          <a:prstGeom prst="line">
            <a:avLst/>
          </a:prstGeom>
          <a:ln w="57150" cap="rnd" cmpd="sng">
            <a:solidFill>
              <a:srgbClr val="00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24" name="Line 78"/>
          <p:cNvCxnSpPr/>
          <p:nvPr/>
        </p:nvCxnSpPr>
        <p:spPr>
          <a:xfrm flipV="1">
            <a:off x="2859710" y="3466805"/>
            <a:ext cx="1" cy="1046614"/>
          </a:xfrm>
          <a:prstGeom prst="line">
            <a:avLst/>
          </a:prstGeom>
          <a:ln w="57150" cap="rnd" cmpd="sng">
            <a:solidFill>
              <a:srgbClr val="000000"/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25" name="Line 79"/>
          <p:cNvCxnSpPr/>
          <p:nvPr/>
        </p:nvCxnSpPr>
        <p:spPr>
          <a:xfrm flipH="1" flipV="1">
            <a:off x="2127250" y="3454105"/>
            <a:ext cx="661023" cy="12700"/>
          </a:xfrm>
          <a:prstGeom prst="line">
            <a:avLst/>
          </a:prstGeom>
          <a:ln w="57150" cap="rnd" cmpd="sng">
            <a:solidFill>
              <a:srgbClr val="00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26" name="Oval 82"/>
          <p:cNvSpPr/>
          <p:nvPr/>
        </p:nvSpPr>
        <p:spPr>
          <a:xfrm>
            <a:off x="2762872" y="3376318"/>
            <a:ext cx="198438" cy="155575"/>
          </a:xfrm>
          <a:prstGeom prst="ellipse">
            <a:avLst/>
          </a:prstGeom>
          <a:solidFill>
            <a:srgbClr val="BBE0E3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zh-CN" altLang="zh-CN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Oval 83"/>
          <p:cNvSpPr/>
          <p:nvPr/>
        </p:nvSpPr>
        <p:spPr>
          <a:xfrm>
            <a:off x="3007150" y="1976143"/>
            <a:ext cx="196850" cy="155575"/>
          </a:xfrm>
          <a:prstGeom prst="ellipse">
            <a:avLst/>
          </a:prstGeom>
          <a:solidFill>
            <a:srgbClr val="BBE0E3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zh-CN" altLang="zh-CN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Text Box 89"/>
          <p:cNvSpPr/>
          <p:nvPr/>
        </p:nvSpPr>
        <p:spPr>
          <a:xfrm>
            <a:off x="1398088" y="3158195"/>
            <a:ext cx="2093912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f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29" name="Text Box 90"/>
          <p:cNvSpPr/>
          <p:nvPr/>
        </p:nvSpPr>
        <p:spPr>
          <a:xfrm>
            <a:off x="1404000" y="1752305"/>
            <a:ext cx="133191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f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35" name="Text Box 67"/>
          <p:cNvSpPr/>
          <p:nvPr/>
        </p:nvSpPr>
        <p:spPr>
          <a:xfrm>
            <a:off x="3041072" y="4293000"/>
            <a:ext cx="74148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 i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 baseline="-25000" dirty="0" smtClean="0">
                <a:latin typeface="宋体" panose="02010600030101010101" pitchFamily="2" charset="-122"/>
                <a:ea typeface="黑体" panose="02010609060101010101" pitchFamily="49" charset="-122"/>
              </a:rPr>
              <a:t>2</a:t>
            </a:r>
            <a:endParaRPr lang="en-US" altLang="zh-CN" sz="3200" b="1" baseline="-25000" dirty="0">
              <a:latin typeface="宋体" panose="02010600030101010101" pitchFamily="2" charset="-122"/>
              <a:ea typeface="黑体" panose="02010609060101010101" pitchFamily="49" charset="-122"/>
            </a:endParaRPr>
          </a:p>
        </p:txBody>
      </p:sp>
      <p:sp>
        <p:nvSpPr>
          <p:cNvPr id="37" name="矩形 2383"/>
          <p:cNvSpPr/>
          <p:nvPr/>
        </p:nvSpPr>
        <p:spPr>
          <a:xfrm>
            <a:off x="2319338" y="5027518"/>
            <a:ext cx="5210175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3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" name="矩形 2384"/>
          <p:cNvSpPr/>
          <p:nvPr/>
        </p:nvSpPr>
        <p:spPr>
          <a:xfrm>
            <a:off x="3543300" y="4884643"/>
            <a:ext cx="470535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32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矩形 2386"/>
          <p:cNvSpPr/>
          <p:nvPr/>
        </p:nvSpPr>
        <p:spPr>
          <a:xfrm>
            <a:off x="0" y="4869160"/>
            <a:ext cx="9153525" cy="156845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303530" y="5057229"/>
            <a:ext cx="1068388" cy="1108075"/>
          </a:xfrm>
          <a:prstGeom prst="rect">
            <a:avLst/>
          </a:prstGeom>
          <a:noFill/>
          <a:ln w="9525">
            <a:noFill/>
          </a:ln>
        </p:spPr>
        <p:txBody>
          <a:bodyPr vert="eaVert" wrap="none" anchor="t">
            <a:spAutoFit/>
          </a:bodyPr>
          <a:lstStyle/>
          <a:p>
            <a:r>
              <a:rPr lang="zh-CN" altLang="en-US" sz="40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定义</a:t>
            </a:r>
          </a:p>
          <a:p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-252412" y="4942116"/>
            <a:ext cx="9396413" cy="938213"/>
            <a:chOff x="-159" y="3019"/>
            <a:chExt cx="5919" cy="591"/>
          </a:xfrm>
        </p:grpSpPr>
        <p:sp>
          <p:nvSpPr>
            <p:cNvPr id="43" name="矩形 2408"/>
            <p:cNvSpPr/>
            <p:nvPr/>
          </p:nvSpPr>
          <p:spPr>
            <a:xfrm>
              <a:off x="3575" y="3019"/>
              <a:ext cx="2185" cy="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2" indent="0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如果对于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区间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D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上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4" name="矩形 2409"/>
            <p:cNvSpPr/>
            <p:nvPr/>
          </p:nvSpPr>
          <p:spPr>
            <a:xfrm>
              <a:off x="-159" y="3343"/>
              <a:ext cx="3142" cy="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2" indent="0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sym typeface="+mn-ea"/>
                </a:rPr>
                <a:t>的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sym typeface="+mn-ea"/>
                </a:rPr>
                <a:t>任意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两个自变量的值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, 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,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448810" y="5162770"/>
            <a:ext cx="4746625" cy="796924"/>
            <a:chOff x="3164" y="3222"/>
            <a:chExt cx="2990" cy="502"/>
          </a:xfrm>
        </p:grpSpPr>
        <p:grpSp>
          <p:nvGrpSpPr>
            <p:cNvPr id="46" name="组合 2411"/>
            <p:cNvGrpSpPr/>
            <p:nvPr/>
          </p:nvGrpSpPr>
          <p:grpSpPr>
            <a:xfrm>
              <a:off x="3164" y="3222"/>
              <a:ext cx="2990" cy="466"/>
              <a:chOff x="3164" y="3222"/>
              <a:chExt cx="2990" cy="466"/>
            </a:xfrm>
          </p:grpSpPr>
          <p:sp>
            <p:nvSpPr>
              <p:cNvPr id="48" name="矩形 2412"/>
              <p:cNvSpPr/>
              <p:nvPr/>
            </p:nvSpPr>
            <p:spPr>
              <a:xfrm>
                <a:off x="3164" y="3398"/>
                <a:ext cx="2990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当</a:t>
                </a:r>
                <a:r>
                  <a:rPr lang="en-US" altLang="zh-CN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400" b="1" baseline="-25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&lt;</a:t>
                </a:r>
                <a:r>
                  <a:rPr lang="en-US" altLang="zh-CN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400" b="1" baseline="-25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时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,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都有</a:t>
                </a:r>
                <a:r>
                  <a:rPr lang="en-US" altLang="zh-CN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f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(</a:t>
                </a:r>
                <a:r>
                  <a:rPr lang="en-US" altLang="zh-CN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400" b="1" baseline="-25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)     </a:t>
                </a:r>
                <a:r>
                  <a:rPr lang="en-US" altLang="zh-CN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f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(</a:t>
                </a:r>
                <a:r>
                  <a:rPr lang="en-US" altLang="zh-CN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400" b="1" baseline="-250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)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, 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那么</a:t>
                </a:r>
                <a:endPara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sym typeface="+mn-ea"/>
                </a:endParaRPr>
              </a:p>
            </p:txBody>
          </p:sp>
          <p:sp>
            <p:nvSpPr>
              <p:cNvPr id="49" name="矩形 2413"/>
              <p:cNvSpPr/>
              <p:nvPr/>
            </p:nvSpPr>
            <p:spPr>
              <a:xfrm>
                <a:off x="4176" y="3222"/>
                <a:ext cx="11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endParaRPr lang="zh-CN" altLang="zh-CN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7" name="矩形 2414"/>
            <p:cNvSpPr/>
            <p:nvPr/>
          </p:nvSpPr>
          <p:spPr>
            <a:xfrm>
              <a:off x="4916" y="3395"/>
              <a:ext cx="243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&lt;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85800" y="4911964"/>
            <a:ext cx="6021070" cy="460375"/>
            <a:chOff x="685800" y="4911964"/>
            <a:chExt cx="6021070" cy="460375"/>
          </a:xfrm>
        </p:grpSpPr>
        <p:sp>
          <p:nvSpPr>
            <p:cNvPr id="51" name="矩形 2403"/>
            <p:cNvSpPr/>
            <p:nvPr/>
          </p:nvSpPr>
          <p:spPr>
            <a:xfrm>
              <a:off x="685800" y="4911964"/>
              <a:ext cx="6021070" cy="4603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一般地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, 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设函数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y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f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的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定义域为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,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区间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D 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  I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:</a:t>
              </a:r>
            </a:p>
          </p:txBody>
        </p:sp>
        <p:pic>
          <p:nvPicPr>
            <p:cNvPr id="52" name="Picture 89" descr="C:\Users\teacher309\Desktop\图片10.png"/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570" y="4957049"/>
              <a:ext cx="372110" cy="354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组合 52"/>
          <p:cNvGrpSpPr/>
          <p:nvPr/>
        </p:nvGrpSpPr>
        <p:grpSpPr>
          <a:xfrm>
            <a:off x="-378460" y="5985512"/>
            <a:ext cx="10556875" cy="423863"/>
            <a:chOff x="-204" y="4055"/>
            <a:chExt cx="6650" cy="267"/>
          </a:xfrm>
        </p:grpSpPr>
        <p:sp>
          <p:nvSpPr>
            <p:cNvPr id="54" name="矩形 2416"/>
            <p:cNvSpPr/>
            <p:nvPr/>
          </p:nvSpPr>
          <p:spPr>
            <a:xfrm>
              <a:off x="146" y="4055"/>
              <a:ext cx="6300" cy="26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2" indent="0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                                                      D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称为  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f 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的单调递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增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区间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</a:p>
          </p:txBody>
        </p:sp>
        <p:grpSp>
          <p:nvGrpSpPr>
            <p:cNvPr id="55" name="组合 2417"/>
            <p:cNvGrpSpPr/>
            <p:nvPr/>
          </p:nvGrpSpPr>
          <p:grpSpPr>
            <a:xfrm>
              <a:off x="-204" y="4055"/>
              <a:ext cx="4184" cy="267"/>
              <a:chOff x="-204" y="4055"/>
              <a:chExt cx="4184" cy="267"/>
            </a:xfrm>
          </p:grpSpPr>
          <p:sp>
            <p:nvSpPr>
              <p:cNvPr id="56" name="矩形 2418"/>
              <p:cNvSpPr/>
              <p:nvPr/>
            </p:nvSpPr>
            <p:spPr>
              <a:xfrm>
                <a:off x="-204" y="4055"/>
                <a:ext cx="3587" cy="2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2" indent="0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+mn-ea"/>
                  </a:rPr>
                  <a:t>就称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函数 </a:t>
                </a:r>
                <a:r>
                  <a:rPr lang="en-US" altLang="zh-CN" sz="2400" b="1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f 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(</a:t>
                </a:r>
                <a:r>
                  <a:rPr lang="en-US" altLang="zh-CN" sz="2400" b="1" i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x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)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在区间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D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上</a:t>
                </a:r>
              </a:p>
            </p:txBody>
          </p:sp>
          <p:sp>
            <p:nvSpPr>
              <p:cNvPr id="57" name="矩形 2419"/>
              <p:cNvSpPr/>
              <p:nvPr/>
            </p:nvSpPr>
            <p:spPr>
              <a:xfrm>
                <a:off x="1914" y="4055"/>
                <a:ext cx="2066" cy="26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2" indent="0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单调递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增</a:t>
                </a:r>
                <a:r>
                  <a:rPr lang="en-US" altLang="zh-CN" sz="2400" b="1" dirty="0">
                    <a:solidFill>
                      <a:schemeClr val="tx1">
                        <a:lumMod val="75000"/>
                      </a:schemeClr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,</a:t>
                </a:r>
              </a:p>
            </p:txBody>
          </p:sp>
        </p:grpSp>
      </p:grpSp>
      <p:sp>
        <p:nvSpPr>
          <p:cNvPr id="58" name="标题 2319"/>
          <p:cNvSpPr>
            <a:spLocks noGrp="1"/>
          </p:cNvSpPr>
          <p:nvPr/>
        </p:nvSpPr>
        <p:spPr>
          <a:xfrm>
            <a:off x="899592" y="-18000"/>
            <a:ext cx="8231073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/>
          <a:lstStyle/>
          <a:p>
            <a:pPr eaLnBrk="0" hangingPunct="0">
              <a:spcBef>
                <a:spcPct val="50000"/>
              </a:spcBef>
              <a:buSzPct val="100000"/>
              <a:buFontTx/>
            </a:pPr>
            <a:r>
              <a:rPr lang="zh-CN" altLang="en-US" sz="4000" b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思考</a:t>
            </a:r>
            <a:r>
              <a:rPr lang="en-US" altLang="zh-CN" sz="4000" b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4000" b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：如何用数学符号语言定义函数的单调性？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  <p:bldP spid="15366" grpId="1"/>
      <p:bldP spid="15382" grpId="0"/>
      <p:bldP spid="15382" grpId="1"/>
      <p:bldP spid="26" grpId="1" animBg="1"/>
      <p:bldP spid="27" grpId="1" animBg="1"/>
      <p:bldP spid="40" grpId="0" animBg="1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任意多边形 64"/>
          <p:cNvSpPr/>
          <p:nvPr/>
        </p:nvSpPr>
        <p:spPr>
          <a:xfrm>
            <a:off x="6208395" y="1235690"/>
            <a:ext cx="2147570" cy="932815"/>
          </a:xfrm>
          <a:custGeom>
            <a:avLst/>
            <a:gdLst>
              <a:gd name="connisteX0" fmla="*/ 0 w 2147570"/>
              <a:gd name="connsiteY0" fmla="*/ 0 h 932815"/>
              <a:gd name="connisteX1" fmla="*/ 233045 w 2147570"/>
              <a:gd name="connsiteY1" fmla="*/ 398145 h 932815"/>
              <a:gd name="connisteX2" fmla="*/ 903605 w 2147570"/>
              <a:gd name="connsiteY2" fmla="*/ 709295 h 932815"/>
              <a:gd name="connisteX3" fmla="*/ 2147570 w 2147570"/>
              <a:gd name="connsiteY3" fmla="*/ 932815 h 93281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147570" h="932815">
                <a:moveTo>
                  <a:pt x="0" y="0"/>
                </a:moveTo>
                <a:cubicBezTo>
                  <a:pt x="33020" y="73660"/>
                  <a:pt x="52070" y="256540"/>
                  <a:pt x="233045" y="398145"/>
                </a:cubicBezTo>
                <a:cubicBezTo>
                  <a:pt x="414020" y="539750"/>
                  <a:pt x="520700" y="602615"/>
                  <a:pt x="903605" y="709295"/>
                </a:cubicBezTo>
                <a:cubicBezTo>
                  <a:pt x="1286510" y="815975"/>
                  <a:pt x="1911985" y="894080"/>
                  <a:pt x="2147570" y="932815"/>
                </a:cubicBezTo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778" y="240919"/>
            <a:ext cx="1471878" cy="147732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楷体_GB2312" pitchFamily="1" charset="-122"/>
                <a:ea typeface="黑体" panose="02010609060101010101" pitchFamily="49" charset="-122"/>
              </a:rPr>
              <a:t>O         0</a:t>
            </a:r>
          </a:p>
          <a:p>
            <a:endParaRPr lang="en-US" altLang="zh-CN" b="1" dirty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en-US" altLang="zh-CN" b="1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en-US" altLang="zh-CN" b="1" dirty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-11430" y="6031522"/>
            <a:ext cx="9144000" cy="8350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如果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函数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en-US" altLang="zh-CN" sz="2800" b="1" i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在区间</a:t>
            </a:r>
            <a:r>
              <a:rPr lang="en-US" altLang="zh-CN" sz="2800" b="1" i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上单调递增或单调递减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，那么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就说函数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en-US" altLang="zh-CN" sz="2800" b="1" i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在区间</a:t>
            </a:r>
            <a:r>
              <a:rPr lang="en-US" altLang="zh-CN" sz="2800" b="1" i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上具有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严格的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单调性。</a:t>
            </a:r>
          </a:p>
        </p:txBody>
      </p:sp>
      <p:cxnSp>
        <p:nvCxnSpPr>
          <p:cNvPr id="69" name="直接连接符 6"/>
          <p:cNvCxnSpPr/>
          <p:nvPr/>
        </p:nvCxnSpPr>
        <p:spPr>
          <a:xfrm flipV="1">
            <a:off x="1763688" y="1959273"/>
            <a:ext cx="0" cy="782639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" name="矩形 2471"/>
          <p:cNvSpPr/>
          <p:nvPr/>
        </p:nvSpPr>
        <p:spPr>
          <a:xfrm>
            <a:off x="113665" y="3060065"/>
            <a:ext cx="3846830" cy="1245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一般地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设函数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的定义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域为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I</a:t>
            </a:r>
            <a:r>
              <a:rPr lang="en-US" altLang="zh-CN" sz="2500" b="1" i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5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区间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⊆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zh-CN" altLang="en-US" sz="25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如果</a:t>
            </a:r>
            <a:r>
              <a:rPr lang="zh-CN" sz="2500" b="1" dirty="0">
                <a:latin typeface="微软雅黑" panose="020B0503020204020204" charset="-122"/>
                <a:ea typeface="微软雅黑" panose="020B0503020204020204" charset="-122"/>
              </a:rPr>
              <a:t>∀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500" b="1" baseline="-25000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500" b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 </a:t>
            </a:r>
            <a:r>
              <a:rPr lang="en-US" altLang="zh-CN" sz="2500" b="1" i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500" b="1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∈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en-US" altLang="zh-CN" sz="25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当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5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&lt;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5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500" b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时</a:t>
            </a:r>
            <a:r>
              <a:rPr lang="en-US" altLang="zh-CN" sz="2500" b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endParaRPr lang="en-US" altLang="zh-CN" sz="2500" b="1" i="1" dirty="0" smtClean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2503"/>
          <p:cNvSpPr/>
          <p:nvPr/>
        </p:nvSpPr>
        <p:spPr>
          <a:xfrm>
            <a:off x="107757" y="4281904"/>
            <a:ext cx="3945311" cy="4756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都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5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)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&lt;</a:t>
            </a:r>
            <a:r>
              <a:rPr lang="en-US" altLang="zh-CN" sz="25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5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5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5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500" b="1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5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),</a:t>
            </a:r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  <a:sym typeface="+mn-ea"/>
              </a:rPr>
              <a:t>那么</a:t>
            </a:r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  <a:sym typeface="+mn-ea"/>
              </a:rPr>
              <a:t>就说</a:t>
            </a:r>
            <a:endParaRPr lang="zh-CN" altLang="en-US" sz="25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2471"/>
          <p:cNvSpPr/>
          <p:nvPr/>
        </p:nvSpPr>
        <p:spPr>
          <a:xfrm>
            <a:off x="153489" y="4797658"/>
            <a:ext cx="3636645" cy="124523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en-US" altLang="zh-CN" sz="2500" b="1" dirty="0">
                <a:latin typeface="楷体_GB2312" pitchFamily="1" charset="-122"/>
                <a:ea typeface="黑体" panose="02010609060101010101" pitchFamily="49" charset="-122"/>
              </a:rPr>
              <a:t>(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500" b="1" dirty="0">
                <a:latin typeface="楷体_GB2312" pitchFamily="1" charset="-122"/>
                <a:ea typeface="黑体" panose="02010609060101010101" pitchFamily="49" charset="-122"/>
              </a:rPr>
              <a:t>)</a:t>
            </a:r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</a:rPr>
              <a:t>在这个</a:t>
            </a:r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</a:rPr>
              <a:t>区间上是单调</a:t>
            </a:r>
          </a:p>
          <a:p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</a:rPr>
              <a:t>递  函数</a:t>
            </a:r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</a:rPr>
              <a:t>，</a:t>
            </a:r>
            <a:r>
              <a:rPr lang="en-US" altLang="zh-CN" sz="2500" b="1" dirty="0">
                <a:latin typeface="楷体_GB2312" pitchFamily="1" charset="-122"/>
                <a:ea typeface="黑体" panose="02010609060101010101" pitchFamily="49" charset="-122"/>
              </a:rPr>
              <a:t>D</a:t>
            </a:r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</a:rPr>
              <a:t>称为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en-US" altLang="zh-CN" sz="2500" b="1" dirty="0">
                <a:latin typeface="楷体_GB2312" pitchFamily="1" charset="-122"/>
                <a:ea typeface="黑体" panose="02010609060101010101" pitchFamily="49" charset="-122"/>
              </a:rPr>
              <a:t>(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500" b="1" dirty="0" smtClean="0">
                <a:latin typeface="楷体_GB2312" pitchFamily="1" charset="-122"/>
                <a:ea typeface="黑体" panose="02010609060101010101" pitchFamily="49" charset="-122"/>
              </a:rPr>
              <a:t>)</a:t>
            </a:r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</a:rPr>
              <a:t>的</a:t>
            </a:r>
          </a:p>
          <a:p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</a:rPr>
              <a:t>单调递  </a:t>
            </a:r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</a:rPr>
              <a:t> 区间</a:t>
            </a:r>
            <a:r>
              <a:rPr lang="en-US" altLang="zh-CN" sz="2500" b="1" dirty="0" smtClean="0">
                <a:latin typeface="楷体_GB2312" pitchFamily="1" charset="-122"/>
                <a:ea typeface="黑体" panose="02010609060101010101" pitchFamily="49" charset="-122"/>
              </a:rPr>
              <a:t>.</a:t>
            </a:r>
            <a:endParaRPr lang="en-US" altLang="zh-CN" sz="2500" b="1" dirty="0">
              <a:latin typeface="楷体_GB2312" pitchFamily="1" charset="-122"/>
              <a:ea typeface="黑体" panose="02010609060101010101" pitchFamily="49" charset="-122"/>
            </a:endParaRPr>
          </a:p>
        </p:txBody>
      </p:sp>
      <p:sp>
        <p:nvSpPr>
          <p:cNvPr id="9" name="矩形 2501"/>
          <p:cNvSpPr/>
          <p:nvPr/>
        </p:nvSpPr>
        <p:spPr>
          <a:xfrm>
            <a:off x="1143556" y="5544254"/>
            <a:ext cx="501650" cy="47561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增</a:t>
            </a:r>
          </a:p>
        </p:txBody>
      </p:sp>
      <p:sp>
        <p:nvSpPr>
          <p:cNvPr id="10" name="矩形 2501"/>
          <p:cNvSpPr/>
          <p:nvPr/>
        </p:nvSpPr>
        <p:spPr>
          <a:xfrm>
            <a:off x="469186" y="5173573"/>
            <a:ext cx="501650" cy="47561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增</a:t>
            </a:r>
            <a:endParaRPr lang="en-US" altLang="zh-CN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矩形 2503"/>
          <p:cNvSpPr/>
          <p:nvPr/>
        </p:nvSpPr>
        <p:spPr>
          <a:xfrm>
            <a:off x="5151763" y="4289524"/>
            <a:ext cx="3945311" cy="4756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都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5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) </a:t>
            </a:r>
            <a:r>
              <a:rPr lang="en-US" altLang="zh-CN" sz="25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25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5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5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500" b="1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5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),</a:t>
            </a:r>
            <a:endParaRPr lang="zh-CN" altLang="en-US" sz="25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矩形 2504"/>
          <p:cNvSpPr/>
          <p:nvPr/>
        </p:nvSpPr>
        <p:spPr>
          <a:xfrm>
            <a:off x="6447034" y="4287252"/>
            <a:ext cx="389850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矩形 2471"/>
          <p:cNvSpPr/>
          <p:nvPr/>
        </p:nvSpPr>
        <p:spPr>
          <a:xfrm>
            <a:off x="5200035" y="4356333"/>
            <a:ext cx="3858260" cy="163004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/>
            <a:r>
              <a:rPr lang="en-US" altLang="zh-CN" sz="2500" b="1" dirty="0" smtClean="0">
                <a:latin typeface="楷体_GB2312" pitchFamily="1" charset="-122"/>
                <a:ea typeface="黑体" panose="02010609060101010101" pitchFamily="49" charset="-122"/>
                <a:sym typeface="+mn-ea"/>
              </a:rPr>
              <a:t>               </a:t>
            </a:r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  <a:sym typeface="+mn-ea"/>
              </a:rPr>
              <a:t>那么</a:t>
            </a:r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  <a:sym typeface="+mn-ea"/>
              </a:rPr>
              <a:t>就说</a:t>
            </a:r>
          </a:p>
          <a:p>
            <a:pPr algn="l"/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en-US" altLang="zh-CN" sz="2500" b="1" dirty="0">
                <a:latin typeface="楷体_GB2312" pitchFamily="1" charset="-122"/>
                <a:ea typeface="黑体" panose="02010609060101010101" pitchFamily="49" charset="-122"/>
              </a:rPr>
              <a:t>(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500" b="1" dirty="0">
                <a:latin typeface="楷体_GB2312" pitchFamily="1" charset="-122"/>
                <a:ea typeface="黑体" panose="02010609060101010101" pitchFamily="49" charset="-122"/>
              </a:rPr>
              <a:t>)</a:t>
            </a:r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</a:rPr>
              <a:t>在这个</a:t>
            </a:r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</a:rPr>
              <a:t>区间上是单调</a:t>
            </a:r>
          </a:p>
          <a:p>
            <a:pPr algn="l"/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</a:rPr>
              <a:t>递   函数</a:t>
            </a:r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</a:rPr>
              <a:t>，</a:t>
            </a:r>
            <a:r>
              <a:rPr lang="en-US" altLang="zh-CN" sz="2500" b="1" dirty="0">
                <a:latin typeface="楷体_GB2312" pitchFamily="1" charset="-122"/>
                <a:ea typeface="黑体" panose="02010609060101010101" pitchFamily="49" charset="-122"/>
              </a:rPr>
              <a:t>D</a:t>
            </a:r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</a:rPr>
              <a:t>称为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en-US" altLang="zh-CN" sz="2500" b="1" dirty="0">
                <a:latin typeface="楷体_GB2312" pitchFamily="1" charset="-122"/>
                <a:ea typeface="黑体" panose="02010609060101010101" pitchFamily="49" charset="-122"/>
              </a:rPr>
              <a:t>(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500" b="1" dirty="0" smtClean="0">
                <a:latin typeface="楷体_GB2312" pitchFamily="1" charset="-122"/>
                <a:ea typeface="黑体" panose="02010609060101010101" pitchFamily="49" charset="-122"/>
              </a:rPr>
              <a:t>)</a:t>
            </a:r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</a:rPr>
              <a:t>的</a:t>
            </a:r>
          </a:p>
          <a:p>
            <a:pPr algn="l"/>
            <a:r>
              <a:rPr lang="zh-CN" altLang="en-US" sz="2500" b="1" dirty="0">
                <a:latin typeface="楷体_GB2312" pitchFamily="1" charset="-122"/>
                <a:ea typeface="黑体" panose="02010609060101010101" pitchFamily="49" charset="-122"/>
              </a:rPr>
              <a:t>单调递  </a:t>
            </a:r>
            <a:r>
              <a:rPr lang="zh-CN" altLang="en-US" sz="2500" b="1" dirty="0" smtClean="0">
                <a:latin typeface="楷体_GB2312" pitchFamily="1" charset="-122"/>
                <a:ea typeface="黑体" panose="02010609060101010101" pitchFamily="49" charset="-122"/>
              </a:rPr>
              <a:t> 区间</a:t>
            </a:r>
            <a:r>
              <a:rPr lang="en-US" altLang="zh-CN" sz="2500" b="1" dirty="0" smtClean="0">
                <a:latin typeface="楷体_GB2312" pitchFamily="1" charset="-122"/>
                <a:ea typeface="黑体" panose="02010609060101010101" pitchFamily="49" charset="-122"/>
              </a:rPr>
              <a:t>.</a:t>
            </a:r>
            <a:endParaRPr lang="en-US" altLang="zh-CN" sz="2500" b="1" dirty="0">
              <a:latin typeface="楷体_GB2312" pitchFamily="1" charset="-122"/>
              <a:ea typeface="黑体" panose="02010609060101010101" pitchFamily="49" charset="-122"/>
            </a:endParaRPr>
          </a:p>
        </p:txBody>
      </p:sp>
      <p:sp>
        <p:nvSpPr>
          <p:cNvPr id="16" name="矩形 2501"/>
          <p:cNvSpPr/>
          <p:nvPr/>
        </p:nvSpPr>
        <p:spPr>
          <a:xfrm>
            <a:off x="6249157" y="5470594"/>
            <a:ext cx="501650" cy="47561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</a:t>
            </a:r>
          </a:p>
        </p:txBody>
      </p:sp>
      <p:sp>
        <p:nvSpPr>
          <p:cNvPr id="17" name="矩形 2501"/>
          <p:cNvSpPr/>
          <p:nvPr/>
        </p:nvSpPr>
        <p:spPr>
          <a:xfrm>
            <a:off x="5642732" y="5097373"/>
            <a:ext cx="501650" cy="47561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760533" y="4709354"/>
            <a:ext cx="6696078" cy="88583"/>
            <a:chOff x="1465" y="3205"/>
            <a:chExt cx="4218" cy="62"/>
          </a:xfrm>
        </p:grpSpPr>
        <p:pic>
          <p:nvPicPr>
            <p:cNvPr id="19" name="图片 2512">
              <a:hlinkClick r:id="rId2"/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5" y="3205"/>
              <a:ext cx="1043" cy="4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" name="图片 2515">
              <a:hlinkClick r:id="rId2"/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0" y="3223"/>
              <a:ext cx="1043" cy="4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3" name="图片 22" descr="文件:gif059.gif  &lt;br&gt;  尺寸:500 × 5  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168275" y="6067425"/>
            <a:ext cx="2426335" cy="1320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左大括号 23"/>
          <p:cNvSpPr/>
          <p:nvPr/>
        </p:nvSpPr>
        <p:spPr>
          <a:xfrm rot="16200000" flipH="1">
            <a:off x="4082469" y="4162040"/>
            <a:ext cx="330423" cy="3528390"/>
          </a:xfrm>
          <a:prstGeom prst="leftBrace">
            <a:avLst>
              <a:gd name="adj1" fmla="val 233942"/>
              <a:gd name="adj2" fmla="val 50000"/>
            </a:avLst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5" name="图片 24" descr="文件:gif059.gif  &lt;br&gt;  尺寸:500 × 5  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5293360" y="6073140"/>
            <a:ext cx="2362835" cy="1289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矩形 25"/>
          <p:cNvSpPr/>
          <p:nvPr/>
        </p:nvSpPr>
        <p:spPr>
          <a:xfrm>
            <a:off x="3881308" y="4800813"/>
            <a:ext cx="1240932" cy="107721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dirty="0" smtClean="0">
                <a:solidFill>
                  <a:srgbClr val="990000"/>
                </a:solidFill>
                <a:latin typeface="华文隶书" pitchFamily="2" charset="-122"/>
                <a:ea typeface="华文隶书" pitchFamily="2" charset="-122"/>
              </a:rPr>
              <a:t>单调</a:t>
            </a:r>
            <a:endParaRPr lang="en-US" altLang="zh-CN" sz="3200" b="1" dirty="0" smtClean="0">
              <a:solidFill>
                <a:srgbClr val="990000"/>
              </a:solidFill>
              <a:latin typeface="华文隶书" pitchFamily="2" charset="-122"/>
              <a:ea typeface="华文隶书" pitchFamily="2" charset="-122"/>
            </a:endParaRPr>
          </a:p>
          <a:p>
            <a:r>
              <a:rPr lang="zh-CN" altLang="en-US" sz="3200" b="1" dirty="0" smtClean="0">
                <a:solidFill>
                  <a:srgbClr val="990000"/>
                </a:solidFill>
                <a:latin typeface="华文隶书" pitchFamily="2" charset="-122"/>
                <a:ea typeface="华文隶书" pitchFamily="2" charset="-122"/>
              </a:rPr>
              <a:t>区间</a:t>
            </a:r>
            <a:endParaRPr lang="zh-CN" altLang="en-US" sz="3200" b="1" dirty="0">
              <a:solidFill>
                <a:srgbClr val="990000"/>
              </a:solidFill>
              <a:latin typeface="华文隶书" pitchFamily="2" charset="-122"/>
              <a:ea typeface="华文隶书" pitchFamily="2" charset="-122"/>
            </a:endParaRPr>
          </a:p>
        </p:txBody>
      </p:sp>
      <p:cxnSp>
        <p:nvCxnSpPr>
          <p:cNvPr id="44" name="直接连接符 2472"/>
          <p:cNvCxnSpPr/>
          <p:nvPr/>
        </p:nvCxnSpPr>
        <p:spPr>
          <a:xfrm>
            <a:off x="5102860" y="2770485"/>
            <a:ext cx="4005263" cy="38100"/>
          </a:xfrm>
          <a:prstGeom prst="line">
            <a:avLst/>
          </a:prstGeom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stealth" w="lg" len="lg"/>
          </a:ln>
        </p:spPr>
      </p:cxnSp>
      <p:grpSp>
        <p:nvGrpSpPr>
          <p:cNvPr id="45" name="组合 2474"/>
          <p:cNvGrpSpPr/>
          <p:nvPr/>
        </p:nvGrpSpPr>
        <p:grpSpPr>
          <a:xfrm>
            <a:off x="5015548" y="476548"/>
            <a:ext cx="3762375" cy="2628900"/>
            <a:chOff x="2971" y="598"/>
            <a:chExt cx="2370" cy="1656"/>
          </a:xfrm>
        </p:grpSpPr>
        <p:sp>
          <p:nvSpPr>
            <p:cNvPr id="46" name="矩形 2476"/>
            <p:cNvSpPr/>
            <p:nvPr/>
          </p:nvSpPr>
          <p:spPr>
            <a:xfrm>
              <a:off x="5226" y="1368"/>
              <a:ext cx="115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endParaRPr lang="zh-CN" altLang="zh-CN" sz="440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7" name="矩形 2477"/>
            <p:cNvSpPr/>
            <p:nvPr/>
          </p:nvSpPr>
          <p:spPr>
            <a:xfrm>
              <a:off x="5226" y="1368"/>
              <a:ext cx="115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endParaRPr lang="zh-CN" altLang="zh-CN" sz="440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48" name="直接连接符 2478"/>
            <p:cNvCxnSpPr/>
            <p:nvPr/>
          </p:nvCxnSpPr>
          <p:spPr>
            <a:xfrm flipV="1">
              <a:off x="3417" y="677"/>
              <a:ext cx="21" cy="1509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51" name="矩形 2482"/>
            <p:cNvSpPr/>
            <p:nvPr/>
          </p:nvSpPr>
          <p:spPr>
            <a:xfrm>
              <a:off x="3199" y="2004"/>
              <a:ext cx="625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</a:p>
          </p:txBody>
        </p:sp>
        <p:sp>
          <p:nvSpPr>
            <p:cNvPr id="52" name="矩形 2483"/>
            <p:cNvSpPr/>
            <p:nvPr/>
          </p:nvSpPr>
          <p:spPr>
            <a:xfrm>
              <a:off x="3439" y="598"/>
              <a:ext cx="48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y</a:t>
              </a:r>
            </a:p>
          </p:txBody>
        </p:sp>
        <p:sp>
          <p:nvSpPr>
            <p:cNvPr id="53" name="矩形 2484"/>
            <p:cNvSpPr/>
            <p:nvPr/>
          </p:nvSpPr>
          <p:spPr>
            <a:xfrm>
              <a:off x="3833" y="1971"/>
              <a:ext cx="432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b="1" baseline="-2500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</a:p>
          </p:txBody>
        </p:sp>
        <p:sp>
          <p:nvSpPr>
            <p:cNvPr id="54" name="矩形 2485"/>
            <p:cNvSpPr/>
            <p:nvPr/>
          </p:nvSpPr>
          <p:spPr>
            <a:xfrm>
              <a:off x="4794" y="1980"/>
              <a:ext cx="38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b="1" baseline="-2500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</a:p>
          </p:txBody>
        </p:sp>
        <p:sp>
          <p:nvSpPr>
            <p:cNvPr id="55" name="矩形 2486"/>
            <p:cNvSpPr/>
            <p:nvPr/>
          </p:nvSpPr>
          <p:spPr>
            <a:xfrm>
              <a:off x="2991" y="1113"/>
              <a:ext cx="3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f</a:t>
              </a: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b="1" baseline="-2500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</a:p>
          </p:txBody>
        </p:sp>
        <p:sp>
          <p:nvSpPr>
            <p:cNvPr id="56" name="矩形 2487"/>
            <p:cNvSpPr/>
            <p:nvPr/>
          </p:nvSpPr>
          <p:spPr>
            <a:xfrm>
              <a:off x="2971" y="1480"/>
              <a:ext cx="3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f</a:t>
              </a: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b="1" baseline="-2500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</a:p>
          </p:txBody>
        </p:sp>
        <p:sp>
          <p:nvSpPr>
            <p:cNvPr id="57" name="矩形 2488"/>
            <p:cNvSpPr/>
            <p:nvPr/>
          </p:nvSpPr>
          <p:spPr>
            <a:xfrm>
              <a:off x="3424" y="1316"/>
              <a:ext cx="439" cy="6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" name="矩形 2489"/>
            <p:cNvSpPr/>
            <p:nvPr/>
          </p:nvSpPr>
          <p:spPr>
            <a:xfrm>
              <a:off x="3424" y="1630"/>
              <a:ext cx="1396" cy="7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" name="椭圆 2490"/>
            <p:cNvSpPr/>
            <p:nvPr/>
          </p:nvSpPr>
          <p:spPr>
            <a:xfrm>
              <a:off x="4803" y="1606"/>
              <a:ext cx="46" cy="46"/>
            </a:xfrm>
            <a:prstGeom prst="ellipse">
              <a:avLst/>
            </a:prstGeom>
            <a:solidFill>
              <a:srgbClr val="0070C0"/>
            </a:solidFill>
            <a:ln w="952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" name="椭圆 2491"/>
            <p:cNvSpPr/>
            <p:nvPr/>
          </p:nvSpPr>
          <p:spPr>
            <a:xfrm>
              <a:off x="3841" y="1299"/>
              <a:ext cx="46" cy="46"/>
            </a:xfrm>
            <a:prstGeom prst="ellipse">
              <a:avLst/>
            </a:prstGeom>
            <a:solidFill>
              <a:srgbClr val="0070C0"/>
            </a:solidFill>
            <a:ln w="952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61" name="直接连接符 6"/>
          <p:cNvCxnSpPr/>
          <p:nvPr/>
        </p:nvCxnSpPr>
        <p:spPr>
          <a:xfrm>
            <a:off x="827584" y="1986260"/>
            <a:ext cx="93662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62" name="图片 8" descr="图片5"/>
          <p:cNvPicPr>
            <a:picLocks noChangeAspect="1"/>
          </p:cNvPicPr>
          <p:nvPr/>
        </p:nvPicPr>
        <p:blipFill>
          <a:blip r:embed="rId6"/>
          <a:srcRect t="47874"/>
          <a:stretch>
            <a:fillRect/>
          </a:stretch>
        </p:blipFill>
        <p:spPr>
          <a:xfrm>
            <a:off x="1146101" y="1351235"/>
            <a:ext cx="4217987" cy="709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" name="图片 12" descr="图片7"/>
          <p:cNvPicPr>
            <a:picLocks noChangeAspect="1"/>
          </p:cNvPicPr>
          <p:nvPr/>
        </p:nvPicPr>
        <p:blipFill>
          <a:blip r:embed="rId7"/>
          <a:srcRect l="50241"/>
          <a:stretch>
            <a:fillRect/>
          </a:stretch>
        </p:blipFill>
        <p:spPr>
          <a:xfrm>
            <a:off x="2123728" y="1311573"/>
            <a:ext cx="738187" cy="576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" name="图片 13" descr="图片8"/>
          <p:cNvPicPr>
            <a:picLocks noChangeAspect="1"/>
          </p:cNvPicPr>
          <p:nvPr/>
        </p:nvPicPr>
        <p:blipFill>
          <a:blip r:embed="rId8"/>
          <a:srcRect l="47997"/>
          <a:stretch>
            <a:fillRect/>
          </a:stretch>
        </p:blipFill>
        <p:spPr>
          <a:xfrm rot="4620000" flipV="1">
            <a:off x="6761480" y="1186160"/>
            <a:ext cx="851535" cy="962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矩形 2471"/>
          <p:cNvSpPr/>
          <p:nvPr/>
        </p:nvSpPr>
        <p:spPr>
          <a:xfrm>
            <a:off x="0" y="-27384"/>
            <a:ext cx="9144000" cy="5847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dirty="0" smtClean="0">
                <a:latin typeface="楷体_GB2312" pitchFamily="1" charset="-122"/>
                <a:ea typeface="黑体" panose="02010609060101010101" pitchFamily="49" charset="-122"/>
              </a:rPr>
              <a:t>  类比单调增函数的研究方法定义单调减函数</a:t>
            </a:r>
            <a:endParaRPr lang="en-US" altLang="zh-CN" sz="3200" b="1" dirty="0">
              <a:latin typeface="楷体_GB2312" pitchFamily="1" charset="-122"/>
              <a:ea typeface="黑体" panose="02010609060101010101" pitchFamily="49" charset="-122"/>
            </a:endParaRPr>
          </a:p>
        </p:txBody>
      </p:sp>
      <p:cxnSp>
        <p:nvCxnSpPr>
          <p:cNvPr id="72" name="直接连接符 6"/>
          <p:cNvCxnSpPr/>
          <p:nvPr/>
        </p:nvCxnSpPr>
        <p:spPr>
          <a:xfrm>
            <a:off x="3275856" y="1484611"/>
            <a:ext cx="0" cy="127635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5" name="直接连接符 6"/>
          <p:cNvCxnSpPr>
            <a:endCxn id="65" idx="1"/>
          </p:cNvCxnSpPr>
          <p:nvPr/>
        </p:nvCxnSpPr>
        <p:spPr>
          <a:xfrm flipV="1">
            <a:off x="6441440" y="1633835"/>
            <a:ext cx="0" cy="1108076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9" name="直接连接符 6"/>
          <p:cNvCxnSpPr/>
          <p:nvPr/>
        </p:nvCxnSpPr>
        <p:spPr>
          <a:xfrm>
            <a:off x="7960360" y="2104127"/>
            <a:ext cx="0" cy="685408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27" name="组合 2451"/>
          <p:cNvGrpSpPr/>
          <p:nvPr/>
        </p:nvGrpSpPr>
        <p:grpSpPr>
          <a:xfrm>
            <a:off x="179512" y="451148"/>
            <a:ext cx="4478338" cy="2714625"/>
            <a:chOff x="603" y="1101"/>
            <a:chExt cx="2821" cy="1710"/>
          </a:xfrm>
        </p:grpSpPr>
        <p:sp>
          <p:nvSpPr>
            <p:cNvPr id="28" name="矩形 2452"/>
            <p:cNvSpPr/>
            <p:nvPr/>
          </p:nvSpPr>
          <p:spPr>
            <a:xfrm>
              <a:off x="2822" y="1920"/>
              <a:ext cx="115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endParaRPr lang="zh-CN" altLang="zh-CN" sz="440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9" name="矩形 2453"/>
            <p:cNvSpPr/>
            <p:nvPr/>
          </p:nvSpPr>
          <p:spPr>
            <a:xfrm>
              <a:off x="2822" y="1920"/>
              <a:ext cx="115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endParaRPr lang="zh-CN" altLang="zh-CN" sz="440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30" name="直接连接符 2454"/>
            <p:cNvCxnSpPr/>
            <p:nvPr/>
          </p:nvCxnSpPr>
          <p:spPr>
            <a:xfrm flipV="1">
              <a:off x="1029" y="1184"/>
              <a:ext cx="5" cy="1564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cxnSp>
          <p:nvCxnSpPr>
            <p:cNvPr id="31" name="直接连接符 2455"/>
            <p:cNvCxnSpPr/>
            <p:nvPr/>
          </p:nvCxnSpPr>
          <p:spPr>
            <a:xfrm>
              <a:off x="720" y="2544"/>
              <a:ext cx="2523" cy="24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  <p:sp>
          <p:nvSpPr>
            <p:cNvPr id="34" name="矩形 2460"/>
            <p:cNvSpPr/>
            <p:nvPr/>
          </p:nvSpPr>
          <p:spPr>
            <a:xfrm>
              <a:off x="795" y="2514"/>
              <a:ext cx="625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</a:p>
          </p:txBody>
        </p:sp>
        <p:sp>
          <p:nvSpPr>
            <p:cNvPr id="35" name="矩形 2461"/>
            <p:cNvSpPr/>
            <p:nvPr/>
          </p:nvSpPr>
          <p:spPr>
            <a:xfrm>
              <a:off x="3016" y="2523"/>
              <a:ext cx="4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</a:p>
          </p:txBody>
        </p:sp>
        <p:sp>
          <p:nvSpPr>
            <p:cNvPr id="36" name="矩形 2462"/>
            <p:cNvSpPr/>
            <p:nvPr/>
          </p:nvSpPr>
          <p:spPr>
            <a:xfrm>
              <a:off x="1035" y="1101"/>
              <a:ext cx="48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y</a:t>
              </a:r>
            </a:p>
          </p:txBody>
        </p:sp>
        <p:sp>
          <p:nvSpPr>
            <p:cNvPr id="37" name="矩形 2463"/>
            <p:cNvSpPr/>
            <p:nvPr/>
          </p:nvSpPr>
          <p:spPr>
            <a:xfrm>
              <a:off x="1550" y="2478"/>
              <a:ext cx="432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b="1" baseline="-25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</a:p>
          </p:txBody>
        </p:sp>
        <p:sp>
          <p:nvSpPr>
            <p:cNvPr id="38" name="矩形 2464"/>
            <p:cNvSpPr/>
            <p:nvPr/>
          </p:nvSpPr>
          <p:spPr>
            <a:xfrm>
              <a:off x="2481" y="2478"/>
              <a:ext cx="38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b="1" baseline="-25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</a:p>
          </p:txBody>
        </p:sp>
        <p:sp>
          <p:nvSpPr>
            <p:cNvPr id="39" name="矩形 2465"/>
            <p:cNvSpPr/>
            <p:nvPr/>
          </p:nvSpPr>
          <p:spPr>
            <a:xfrm>
              <a:off x="603" y="1965"/>
              <a:ext cx="3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f</a:t>
              </a: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b="1" baseline="-2500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</a:p>
          </p:txBody>
        </p:sp>
        <p:sp>
          <p:nvSpPr>
            <p:cNvPr id="40" name="矩形 2466"/>
            <p:cNvSpPr/>
            <p:nvPr/>
          </p:nvSpPr>
          <p:spPr>
            <a:xfrm>
              <a:off x="605" y="1611"/>
              <a:ext cx="3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en-US" altLang="zh-CN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f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en-US" altLang="zh-CN" b="1" baseline="-25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</a:p>
          </p:txBody>
        </p:sp>
        <p:sp>
          <p:nvSpPr>
            <p:cNvPr id="41" name="矩形 2468"/>
            <p:cNvSpPr/>
            <p:nvPr/>
          </p:nvSpPr>
          <p:spPr>
            <a:xfrm>
              <a:off x="1020" y="1743"/>
              <a:ext cx="1497" cy="1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2" name="椭圆 2469"/>
            <p:cNvSpPr/>
            <p:nvPr/>
          </p:nvSpPr>
          <p:spPr>
            <a:xfrm>
              <a:off x="2508" y="1706"/>
              <a:ext cx="46" cy="46"/>
            </a:xfrm>
            <a:prstGeom prst="ellipse">
              <a:avLst/>
            </a:prstGeom>
            <a:solidFill>
              <a:srgbClr val="0070C0"/>
            </a:solidFill>
            <a:ln w="952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3" name="椭圆 2470"/>
            <p:cNvSpPr/>
            <p:nvPr/>
          </p:nvSpPr>
          <p:spPr>
            <a:xfrm>
              <a:off x="1568" y="2051"/>
              <a:ext cx="46" cy="46"/>
            </a:xfrm>
            <a:prstGeom prst="ellipse">
              <a:avLst/>
            </a:prstGeom>
            <a:solidFill>
              <a:srgbClr val="0070C0"/>
            </a:solidFill>
            <a:ln w="9525" cap="flat" cmpd="sng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67" name="矩形 2471"/>
          <p:cNvSpPr/>
          <p:nvPr/>
        </p:nvSpPr>
        <p:spPr>
          <a:xfrm>
            <a:off x="5191760" y="3115310"/>
            <a:ext cx="3846830" cy="1245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/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一般地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设函数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的定义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域为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I</a:t>
            </a:r>
            <a:r>
              <a:rPr lang="en-US" altLang="zh-CN" sz="2500" b="1" i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r>
              <a:rPr lang="zh-CN" altLang="en-US" sz="25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区间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⊆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zh-CN" altLang="en-US" sz="25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如果</a:t>
            </a:r>
            <a:r>
              <a:rPr lang="zh-CN" sz="2500" b="1" dirty="0">
                <a:latin typeface="微软雅黑" panose="020B0503020204020204" charset="-122"/>
                <a:ea typeface="微软雅黑" panose="020B0503020204020204" charset="-122"/>
              </a:rPr>
              <a:t>∀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500" b="1" baseline="-25000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500" b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 </a:t>
            </a:r>
            <a:r>
              <a:rPr lang="en-US" altLang="zh-CN" sz="2500" b="1" i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500" b="1" baseline="-25000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∈</a:t>
            </a:r>
            <a:r>
              <a:rPr lang="en-US" altLang="zh-CN" sz="25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en-US" altLang="zh-CN" sz="25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当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5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&lt;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x</a:t>
            </a:r>
            <a:r>
              <a:rPr lang="en-US" altLang="zh-CN" sz="25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500" b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时</a:t>
            </a:r>
            <a:r>
              <a:rPr lang="en-US" altLang="zh-CN" sz="2500" b="1" dirty="0" smtClean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,</a:t>
            </a:r>
            <a:endParaRPr lang="en-US" altLang="zh-CN" sz="2500" b="1" i="1" dirty="0" smtClean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1" nodeType="clickEffect"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ldLvl="0" animBg="1"/>
      <p:bldP spid="13" grpId="0"/>
      <p:bldP spid="14" grpId="0"/>
      <p:bldP spid="14" grpId="1"/>
      <p:bldP spid="15" grpId="0"/>
      <p:bldP spid="16" grpId="0"/>
      <p:bldP spid="17" grpId="0"/>
      <p:bldP spid="24" grpId="0" bldLvl="0" animBg="1"/>
      <p:bldP spid="26" grpId="0" animBg="1"/>
      <p:bldP spid="26" grpId="1" animBg="1"/>
      <p:bldP spid="26" grpId="2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6947535" y="6400800"/>
            <a:ext cx="1905000" cy="457200"/>
          </a:xfrm>
        </p:spPr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Pct val="100000"/>
            </a:pPr>
            <a:fld id="{9A0DB2DC-4C9A-4742-B13C-FB6460FD3503}" type="slidenum">
              <a:rPr lang="ru-RU" altLang="zh-CN" sz="1400">
                <a:latin typeface="Arial" panose="020B0604020202020204" pitchFamily="34" charset="0"/>
              </a:rPr>
              <a:pPr lvl="0" algn="r">
                <a:buSzPct val="100000"/>
              </a:pPr>
              <a:t>12</a:t>
            </a:fld>
            <a:endParaRPr lang="ru-RU" altLang="zh-CN" sz="1400"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4783" y="479708"/>
            <a:ext cx="8244408" cy="1076325"/>
          </a:xfrm>
          <a:prstGeom prst="rect">
            <a:avLst/>
          </a:prstGeom>
          <a:noFill/>
          <a:ln w="12700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latin typeface="楷体" panose="02010609060101010101" pitchFamily="49" charset="-122"/>
                <a:ea typeface="黑体" panose="02010609060101010101" pitchFamily="49" charset="-122"/>
              </a:rPr>
              <a:t>根据定义，研究函数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 =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en-US" altLang="zh-CN" sz="3200" b="1" i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3200" b="1" i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b 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3200" b="1" i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k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</a:rPr>
              <a:t>≠</a:t>
            </a:r>
            <a:r>
              <a:rPr lang="en-US" altLang="zh-CN" sz="3200" b="1" dirty="0" smtClean="0"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altLang="zh-CN" sz="32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) </a:t>
            </a:r>
            <a:r>
              <a:rPr lang="zh-CN" sz="3200" b="1" dirty="0" smtClean="0">
                <a:latin typeface="楷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sz="3200" b="1" dirty="0">
                <a:latin typeface="楷体" panose="02010609060101010101" pitchFamily="49" charset="-122"/>
                <a:ea typeface="黑体" panose="02010609060101010101" pitchFamily="49" charset="-122"/>
              </a:rPr>
              <a:t>单调性</a:t>
            </a:r>
            <a:r>
              <a:rPr lang="zh-CN" altLang="en-US" sz="3200" b="1" dirty="0">
                <a:latin typeface="楷体" panose="02010609060101010101" pitchFamily="49" charset="-122"/>
                <a:ea typeface="黑体" panose="02010609060101010101" pitchFamily="49" charset="-122"/>
              </a:rPr>
              <a:t>．</a:t>
            </a:r>
          </a:p>
        </p:txBody>
      </p:sp>
      <p:sp>
        <p:nvSpPr>
          <p:cNvPr id="5" name="矩形 4"/>
          <p:cNvSpPr/>
          <p:nvPr/>
        </p:nvSpPr>
        <p:spPr>
          <a:xfrm>
            <a:off x="1762443" y="1557020"/>
            <a:ext cx="7281862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设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是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上任意两个实数，且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&lt;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i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754380" y="1557020"/>
            <a:ext cx="12573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证明：</a:t>
            </a:r>
          </a:p>
        </p:txBody>
      </p:sp>
      <p:sp>
        <p:nvSpPr>
          <p:cNvPr id="7" name="矩形 6"/>
          <p:cNvSpPr/>
          <p:nvPr/>
        </p:nvSpPr>
        <p:spPr>
          <a:xfrm>
            <a:off x="2194243" y="2133283"/>
            <a:ext cx="619266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则      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1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kx</a:t>
            </a:r>
            <a:r>
              <a:rPr lang="en-US" altLang="zh-CN" sz="2800" b="1" baseline="-250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1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+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b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 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kx</a:t>
            </a:r>
            <a:r>
              <a:rPr lang="en-US" altLang="zh-CN" sz="2800" b="1" baseline="-250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+</a:t>
            </a:r>
            <a:r>
              <a:rPr lang="en-US" altLang="zh-CN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b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8" name="矩形 7"/>
          <p:cNvSpPr/>
          <p:nvPr/>
        </p:nvSpPr>
        <p:spPr>
          <a:xfrm>
            <a:off x="4788218" y="2709545"/>
            <a:ext cx="2522537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k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9" name="矩形 8"/>
          <p:cNvSpPr/>
          <p:nvPr/>
        </p:nvSpPr>
        <p:spPr>
          <a:xfrm>
            <a:off x="2122805" y="3285808"/>
            <a:ext cx="5476875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由 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&lt;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i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，得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800" b="1" i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-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&lt;0</a:t>
            </a:r>
          </a:p>
        </p:txBody>
      </p:sp>
      <p:sp>
        <p:nvSpPr>
          <p:cNvPr id="10" name="矩形 9"/>
          <p:cNvSpPr/>
          <p:nvPr/>
        </p:nvSpPr>
        <p:spPr>
          <a:xfrm>
            <a:off x="2122805" y="3804920"/>
            <a:ext cx="53181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于是   当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k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时，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&lt;0</a:t>
            </a:r>
          </a:p>
        </p:txBody>
      </p:sp>
      <p:sp>
        <p:nvSpPr>
          <p:cNvPr id="11" name="矩形 10"/>
          <p:cNvSpPr/>
          <p:nvPr/>
        </p:nvSpPr>
        <p:spPr>
          <a:xfrm>
            <a:off x="3129915" y="4183063"/>
            <a:ext cx="5116513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即   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12" name="矩形 11"/>
          <p:cNvSpPr/>
          <p:nvPr/>
        </p:nvSpPr>
        <p:spPr>
          <a:xfrm>
            <a:off x="769620" y="5518150"/>
            <a:ext cx="73158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所以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当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k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&gt;0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时，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)=</a:t>
            </a:r>
            <a:r>
              <a:rPr lang="en-US" altLang="zh-CN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kx</a:t>
            </a:r>
            <a:r>
              <a:rPr lang="en-US" altLang="zh-CN" sz="2800" b="1" dirty="0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+</a:t>
            </a:r>
            <a:r>
              <a:rPr lang="en-US" altLang="zh-CN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b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是增函数；         </a:t>
            </a:r>
          </a:p>
        </p:txBody>
      </p:sp>
      <p:sp>
        <p:nvSpPr>
          <p:cNvPr id="22" name="矩形 21"/>
          <p:cNvSpPr/>
          <p:nvPr/>
        </p:nvSpPr>
        <p:spPr>
          <a:xfrm>
            <a:off x="2138045" y="4597400"/>
            <a:ext cx="53181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当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k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时，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&gt;0</a:t>
            </a:r>
          </a:p>
        </p:txBody>
      </p:sp>
      <p:sp>
        <p:nvSpPr>
          <p:cNvPr id="23" name="矩形 22"/>
          <p:cNvSpPr/>
          <p:nvPr/>
        </p:nvSpPr>
        <p:spPr>
          <a:xfrm>
            <a:off x="3129915" y="4995863"/>
            <a:ext cx="5116513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即   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1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2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1761073" y="5949280"/>
            <a:ext cx="48920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当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k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&lt;0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时，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f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x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)=</a:t>
            </a:r>
            <a:r>
              <a:rPr lang="en-US" altLang="zh-CN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kx</a:t>
            </a:r>
            <a:r>
              <a:rPr lang="en-US" altLang="zh-CN" sz="2800" b="1" dirty="0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+</a:t>
            </a:r>
            <a:r>
              <a:rPr lang="en-US" altLang="zh-CN" sz="28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b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是减函数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.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034530" y="4481195"/>
            <a:ext cx="2085340" cy="19380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当函数在其定义域上单调递增（减）时，我们就称它是增（减）函数</a:t>
            </a:r>
            <a:r>
              <a:rPr lang="en-US" alt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22" grpId="0"/>
      <p:bldP spid="23" grpId="0"/>
      <p:bldP spid="24" grpId="0"/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2699"/>
          <p:cNvSpPr/>
          <p:nvPr/>
        </p:nvSpPr>
        <p:spPr>
          <a:xfrm>
            <a:off x="1043608" y="188640"/>
            <a:ext cx="7640637" cy="641350"/>
          </a:xfrm>
          <a:prstGeom prst="rect">
            <a:avLst/>
          </a:prstGeom>
          <a:solidFill>
            <a:srgbClr val="9966FF"/>
          </a:solidFill>
          <a:ln w="25400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用定义证明函数单调性</a:t>
            </a:r>
            <a:r>
              <a:rPr lang="zh-CN" alt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的步骤</a:t>
            </a:r>
            <a:r>
              <a:rPr lang="zh-CN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28675" name="矩形 2700"/>
          <p:cNvSpPr/>
          <p:nvPr/>
        </p:nvSpPr>
        <p:spPr>
          <a:xfrm>
            <a:off x="-107950" y="1484784"/>
            <a:ext cx="3023766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）任取值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46196" y="1539761"/>
            <a:ext cx="5570220" cy="1025143"/>
            <a:chOff x="2242140" y="1539761"/>
            <a:chExt cx="5570220" cy="1025143"/>
          </a:xfrm>
        </p:grpSpPr>
        <p:sp>
          <p:nvSpPr>
            <p:cNvPr id="28676" name="矩形 2701"/>
            <p:cNvSpPr/>
            <p:nvPr/>
          </p:nvSpPr>
          <p:spPr>
            <a:xfrm>
              <a:off x="2242140" y="1539761"/>
              <a:ext cx="5570220" cy="9531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在所给区间上任意设两个实      数                    </a:t>
              </a:r>
            </a:p>
          </p:txBody>
        </p:sp>
        <p:graphicFrame>
          <p:nvGraphicFramePr>
            <p:cNvPr id="28677" name="对象 2702"/>
            <p:cNvGraphicFramePr>
              <a:graphicFrameLocks/>
            </p:cNvGraphicFramePr>
            <p:nvPr/>
          </p:nvGraphicFramePr>
          <p:xfrm>
            <a:off x="2630488" y="2012454"/>
            <a:ext cx="2206625" cy="552450"/>
          </p:xfrm>
          <a:graphic>
            <a:graphicData uri="http://schemas.openxmlformats.org/presentationml/2006/ole">
              <p:oleObj spid="_x0000_s13499" r:id="rId3" imgW="548183" imgH="228600" progId="">
                <p:embed/>
              </p:oleObj>
            </a:graphicData>
          </a:graphic>
        </p:graphicFrame>
      </p:grpSp>
      <p:sp>
        <p:nvSpPr>
          <p:cNvPr id="28678" name="矩形 2703"/>
          <p:cNvSpPr/>
          <p:nvPr/>
        </p:nvSpPr>
        <p:spPr>
          <a:xfrm>
            <a:off x="-108520" y="2708920"/>
            <a:ext cx="402971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）比大小：                  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679" name="矩形 2704"/>
          <p:cNvSpPr/>
          <p:nvPr/>
        </p:nvSpPr>
        <p:spPr>
          <a:xfrm>
            <a:off x="2773799" y="5138028"/>
            <a:ext cx="424647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判断</a:t>
            </a:r>
            <a:r>
              <a:rPr lang="en-US" altLang="zh-CN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f</a:t>
            </a:r>
            <a:r>
              <a:rPr lang="en-US" altLang="zh-CN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</a:t>
            </a: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800" b="1" baseline="-25000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)-</a:t>
            </a: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f</a:t>
            </a:r>
            <a:r>
              <a:rPr lang="en-US" altLang="zh-CN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</a:t>
            </a: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800" b="1" baseline="-25000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)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的符号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.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683" name="矩形 2708"/>
          <p:cNvSpPr/>
          <p:nvPr/>
        </p:nvSpPr>
        <p:spPr>
          <a:xfrm>
            <a:off x="-108585" y="5739130"/>
            <a:ext cx="324358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）下结论：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684" name="矩形 2709"/>
          <p:cNvSpPr/>
          <p:nvPr/>
        </p:nvSpPr>
        <p:spPr>
          <a:xfrm>
            <a:off x="2787372" y="5812155"/>
            <a:ext cx="35128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并作出单调性的结论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</a:p>
        </p:txBody>
      </p:sp>
      <p:sp>
        <p:nvSpPr>
          <p:cNvPr id="23" name="矩形 2703"/>
          <p:cNvSpPr/>
          <p:nvPr/>
        </p:nvSpPr>
        <p:spPr>
          <a:xfrm>
            <a:off x="-108520" y="5086925"/>
            <a:ext cx="402971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）定符号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                  </a:t>
            </a:r>
          </a:p>
        </p:txBody>
      </p:sp>
      <p:sp>
        <p:nvSpPr>
          <p:cNvPr id="24" name="矩形 2704"/>
          <p:cNvSpPr/>
          <p:nvPr/>
        </p:nvSpPr>
        <p:spPr>
          <a:xfrm>
            <a:off x="2034733" y="3269302"/>
            <a:ext cx="692975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常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通过</a:t>
            </a:r>
            <a:r>
              <a:rPr lang="zh-CN" altLang="en-US" sz="2800" b="1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“因式分解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”、“</a:t>
            </a:r>
            <a:r>
              <a:rPr lang="zh-CN" altLang="en-US" sz="2800" b="1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通分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”、</a:t>
            </a:r>
          </a:p>
          <a:p>
            <a:pPr eaLnBrk="0" hangingPunct="0">
              <a:spcBef>
                <a:spcPct val="50000"/>
              </a:spcBef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“</a:t>
            </a:r>
            <a:r>
              <a:rPr lang="zh-CN" altLang="en-US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配方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等手段将差式变形为因式乘、  </a:t>
            </a:r>
          </a:p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除或平方和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形式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.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48280" y="2771140"/>
            <a:ext cx="297942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常用：</a:t>
            </a:r>
            <a:r>
              <a:rPr lang="en-US" altLang="zh-CN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f</a:t>
            </a:r>
            <a:r>
              <a:rPr lang="en-US" altLang="zh-CN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</a:t>
            </a: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800" b="1" baseline="-25000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)-</a:t>
            </a: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f</a:t>
            </a:r>
            <a:r>
              <a:rPr lang="en-US" altLang="zh-CN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</a:t>
            </a: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800" b="1" baseline="-25000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800" b="1" dirty="0" smtClean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8" grpId="0"/>
      <p:bldP spid="28679" grpId="0"/>
      <p:bldP spid="28683" grpId="0"/>
      <p:bldP spid="28684" grpId="0"/>
      <p:bldP spid="23" grpId="0"/>
      <p:bldP spid="24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2759"/>
          <p:cNvGrpSpPr/>
          <p:nvPr/>
        </p:nvGrpSpPr>
        <p:grpSpPr>
          <a:xfrm>
            <a:off x="107504" y="-99269"/>
            <a:ext cx="8694738" cy="2030413"/>
            <a:chOff x="337" y="-556"/>
            <a:chExt cx="5477" cy="1279"/>
          </a:xfrm>
        </p:grpSpPr>
        <p:sp>
          <p:nvSpPr>
            <p:cNvPr id="30723" name="矩形 2760"/>
            <p:cNvSpPr/>
            <p:nvPr/>
          </p:nvSpPr>
          <p:spPr>
            <a:xfrm>
              <a:off x="337" y="-420"/>
              <a:ext cx="5477" cy="114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 dirty="0" smtClean="0">
                  <a:solidFill>
                    <a:schemeClr val="folHlink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        </a:t>
              </a:r>
              <a:r>
                <a:rPr lang="zh-CN" altLang="en-US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例</a:t>
              </a:r>
              <a:r>
                <a:rPr lang="en-US" altLang="zh-CN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、物理学中的玻意耳定律                         </a:t>
              </a:r>
              <a:endParaRPr lang="en-US" altLang="zh-CN" sz="28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 </a:t>
              </a:r>
              <a:r>
                <a:rPr lang="en-US" altLang="zh-CN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       </a:t>
              </a:r>
              <a:r>
                <a:rPr lang="zh-CN" altLang="en-US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告诉我们</a:t>
              </a:r>
              <a:r>
                <a:rPr lang="zh-CN" altLang="en-US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，对于一定量的气体，当其体积</a:t>
              </a:r>
              <a:r>
                <a:rPr lang="en-US" altLang="zh-CN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V</a:t>
              </a:r>
              <a:r>
                <a:rPr lang="zh-CN" altLang="en-US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减小</a:t>
              </a:r>
              <a:endParaRPr lang="en-US" altLang="zh-CN" sz="28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 </a:t>
              </a:r>
              <a:r>
                <a:rPr lang="en-US" altLang="zh-CN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       </a:t>
              </a:r>
              <a:r>
                <a:rPr lang="zh-CN" altLang="en-US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时</a:t>
              </a:r>
              <a:r>
                <a:rPr lang="zh-CN" altLang="en-US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，</a:t>
              </a:r>
              <a:r>
                <a:rPr lang="zh-CN" altLang="en-US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压强</a:t>
              </a:r>
              <a:r>
                <a:rPr lang="en-US" altLang="zh-CN" sz="2800" b="1" i="1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p</a:t>
              </a:r>
              <a:r>
                <a:rPr lang="zh-CN" altLang="en-US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将增大</a:t>
              </a:r>
              <a:r>
                <a:rPr lang="en-US" altLang="zh-CN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.</a:t>
              </a:r>
              <a:r>
                <a:rPr lang="zh-CN" altLang="en-US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试</a:t>
              </a:r>
              <a:r>
                <a:rPr lang="zh-CN" altLang="en-US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对此</a:t>
              </a:r>
              <a:r>
                <a:rPr lang="zh-CN" altLang="en-US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用</a:t>
              </a:r>
              <a:r>
                <a:rPr lang="zh-CN" altLang="en-US" sz="2800" b="1" dirty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函数的</a:t>
              </a:r>
              <a:r>
                <a:rPr lang="zh-CN" altLang="en-US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单调性证明</a:t>
              </a:r>
              <a:r>
                <a:rPr lang="en-US" altLang="zh-CN" sz="2800" b="1" dirty="0" smtClean="0">
                  <a:solidFill>
                    <a:schemeClr val="tx2"/>
                  </a:solidFill>
                  <a:latin typeface="Tahoma" panose="020B0604030504040204" pitchFamily="34" charset="0"/>
                  <a:ea typeface="黑体" panose="02010609060101010101" pitchFamily="49" charset="-122"/>
                </a:rPr>
                <a:t>.</a:t>
              </a:r>
            </a:p>
          </p:txBody>
        </p:sp>
        <p:graphicFrame>
          <p:nvGraphicFramePr>
            <p:cNvPr id="30724" name="对象 2761"/>
            <p:cNvGraphicFramePr>
              <a:graphicFrameLocks/>
            </p:cNvGraphicFramePr>
            <p:nvPr/>
          </p:nvGraphicFramePr>
          <p:xfrm>
            <a:off x="3772" y="-556"/>
            <a:ext cx="1728" cy="552"/>
          </p:xfrm>
          <a:graphic>
            <a:graphicData uri="http://schemas.openxmlformats.org/presentationml/2006/ole">
              <p:oleObj spid="_x0000_s41985" r:id="rId3" imgW="931575" imgH="393539" progId="Equation.3">
                <p:embed/>
              </p:oleObj>
            </a:graphicData>
          </a:graphic>
        </p:graphicFrame>
      </p:grpSp>
      <p:pic>
        <p:nvPicPr>
          <p:cNvPr id="14374" name="Picture 38" descr="https://bkimg.cdn.bcebos.com/pic/b8389b504fc2d5628a1d91a2e41190ef76c66c63?x-bce-process=image/resize,m_lfit,w_268,limit_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25" r="5929" b="1948"/>
          <a:stretch>
            <a:fillRect/>
          </a:stretch>
        </p:blipFill>
        <p:spPr bwMode="auto">
          <a:xfrm>
            <a:off x="35496" y="1916832"/>
            <a:ext cx="2728940" cy="448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699792" y="1916832"/>
            <a:ext cx="64442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b="1" dirty="0" smtClean="0">
                <a:solidFill>
                  <a:srgbClr val="041EBB"/>
                </a:solidFill>
              </a:rPr>
              <a:t>       罗伯特</a:t>
            </a:r>
            <a:r>
              <a:rPr lang="en-US" altLang="zh-CN" sz="2200" b="1" dirty="0">
                <a:solidFill>
                  <a:srgbClr val="041EBB"/>
                </a:solidFill>
              </a:rPr>
              <a:t>·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波意耳</a:t>
            </a:r>
            <a:r>
              <a:rPr lang="zh-CN" altLang="en-US" sz="2200" b="1" dirty="0">
                <a:solidFill>
                  <a:srgbClr val="041EBB"/>
                </a:solidFill>
              </a:rPr>
              <a:t>（</a:t>
            </a:r>
            <a:r>
              <a:rPr lang="en-US" altLang="zh-CN" sz="2200" b="1" dirty="0">
                <a:solidFill>
                  <a:srgbClr val="041EBB"/>
                </a:solidFill>
              </a:rPr>
              <a:t>Robert Boyle</a:t>
            </a:r>
            <a:r>
              <a:rPr lang="zh-CN" altLang="en-US" sz="2200" b="1" dirty="0">
                <a:solidFill>
                  <a:srgbClr val="041EBB"/>
                </a:solidFill>
              </a:rPr>
              <a:t>，</a:t>
            </a:r>
            <a:r>
              <a:rPr lang="en-US" altLang="zh-CN" sz="2200" b="1" dirty="0">
                <a:solidFill>
                  <a:srgbClr val="041EBB"/>
                </a:solidFill>
              </a:rPr>
              <a:t>1627—1691</a:t>
            </a:r>
            <a:r>
              <a:rPr lang="zh-CN" altLang="en-US" sz="2200" b="1" dirty="0">
                <a:solidFill>
                  <a:srgbClr val="041EBB"/>
                </a:solidFill>
              </a:rPr>
              <a:t>），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英国化学家，</a:t>
            </a:r>
            <a:r>
              <a:rPr lang="zh-CN" altLang="en-US" sz="2200" b="1" dirty="0">
                <a:solidFill>
                  <a:srgbClr val="041EBB"/>
                </a:solidFill>
              </a:rPr>
              <a:t>化学史家都把</a:t>
            </a:r>
            <a:r>
              <a:rPr lang="en-US" altLang="zh-CN" sz="2200" b="1" dirty="0">
                <a:solidFill>
                  <a:srgbClr val="041EBB"/>
                </a:solidFill>
              </a:rPr>
              <a:t>1661</a:t>
            </a:r>
            <a:r>
              <a:rPr lang="zh-CN" altLang="en-US" sz="2200" b="1" dirty="0">
                <a:solidFill>
                  <a:srgbClr val="041EBB"/>
                </a:solidFill>
              </a:rPr>
              <a:t>年作为近代化学的开始年代，因为这一年有一本对化学发展产生重大影响的著作出版问世，这本书就是</a:t>
            </a:r>
            <a:r>
              <a:rPr lang="en-US" altLang="zh-CN" sz="2200" b="1" dirty="0">
                <a:solidFill>
                  <a:srgbClr val="041EBB"/>
                </a:solidFill>
              </a:rPr>
              <a:t>《</a:t>
            </a:r>
            <a:r>
              <a:rPr lang="zh-CN" altLang="en-US" sz="2200" b="1" dirty="0">
                <a:solidFill>
                  <a:srgbClr val="041EBB"/>
                </a:solidFill>
              </a:rPr>
              <a:t>怀疑派化学家</a:t>
            </a:r>
            <a:r>
              <a:rPr lang="en-US" altLang="zh-CN" sz="2200" b="1" dirty="0">
                <a:solidFill>
                  <a:srgbClr val="041EBB"/>
                </a:solidFill>
              </a:rPr>
              <a:t>The Skeptical Chemist》</a:t>
            </a:r>
            <a:r>
              <a:rPr lang="zh-CN" altLang="en-US" sz="2200" b="1" dirty="0">
                <a:solidFill>
                  <a:srgbClr val="041EBB"/>
                </a:solidFill>
              </a:rPr>
              <a:t>，它的作者是英国科学家罗伯特</a:t>
            </a:r>
            <a:r>
              <a:rPr lang="en-US" altLang="zh-CN" sz="2200" b="1" dirty="0">
                <a:solidFill>
                  <a:srgbClr val="041EBB"/>
                </a:solidFill>
              </a:rPr>
              <a:t>·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波意耳</a:t>
            </a:r>
            <a:r>
              <a:rPr lang="zh-CN" altLang="en-US" sz="2200" b="1" dirty="0">
                <a:solidFill>
                  <a:srgbClr val="041EBB"/>
                </a:solidFill>
              </a:rPr>
              <a:t>。革命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导师马克思、恩格斯也</a:t>
            </a:r>
            <a:r>
              <a:rPr lang="zh-CN" altLang="en-US" sz="2200" b="1" dirty="0">
                <a:solidFill>
                  <a:srgbClr val="041EBB"/>
                </a:solidFill>
              </a:rPr>
              <a:t>同意这一观点，他们誉称“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波意耳</a:t>
            </a:r>
            <a:r>
              <a:rPr lang="zh-CN" altLang="en-US" sz="2200" b="1" dirty="0">
                <a:solidFill>
                  <a:srgbClr val="041EBB"/>
                </a:solidFill>
              </a:rPr>
              <a:t>把化学确立为科学”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。</a:t>
            </a:r>
            <a:endParaRPr lang="zh-CN" altLang="en-US" sz="2200" b="1" dirty="0">
              <a:solidFill>
                <a:srgbClr val="041EBB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99792" y="4725144"/>
            <a:ext cx="6444208" cy="1783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b="1" dirty="0" smtClean="0">
                <a:solidFill>
                  <a:srgbClr val="041EBB"/>
                </a:solidFill>
              </a:rPr>
              <a:t>        波意耳定律（</a:t>
            </a:r>
            <a:r>
              <a:rPr lang="en-US" altLang="zh-CN" sz="2200" b="1" dirty="0" smtClean="0">
                <a:solidFill>
                  <a:srgbClr val="041EBB"/>
                </a:solidFill>
              </a:rPr>
              <a:t>Boyle's law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）：是</a:t>
            </a:r>
            <a:r>
              <a:rPr lang="zh-CN" altLang="en-US" sz="2200" b="1" dirty="0">
                <a:solidFill>
                  <a:srgbClr val="041EBB"/>
                </a:solidFill>
              </a:rPr>
              <a:t>由英国化学家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波意耳</a:t>
            </a:r>
            <a:r>
              <a:rPr lang="zh-CN" altLang="en-US" sz="2200" b="1" dirty="0">
                <a:solidFill>
                  <a:srgbClr val="041EBB"/>
                </a:solidFill>
              </a:rPr>
              <a:t>（</a:t>
            </a:r>
            <a:r>
              <a:rPr lang="en-US" altLang="zh-CN" sz="2200" b="1" dirty="0">
                <a:solidFill>
                  <a:srgbClr val="041EBB"/>
                </a:solidFill>
              </a:rPr>
              <a:t>Boyle</a:t>
            </a:r>
            <a:r>
              <a:rPr lang="zh-CN" altLang="en-US" sz="2200" b="1" dirty="0">
                <a:solidFill>
                  <a:srgbClr val="041EBB"/>
                </a:solidFill>
              </a:rPr>
              <a:t>），在</a:t>
            </a:r>
            <a:r>
              <a:rPr lang="en-US" altLang="zh-CN" sz="2200" b="1" dirty="0">
                <a:solidFill>
                  <a:srgbClr val="041EBB"/>
                </a:solidFill>
              </a:rPr>
              <a:t>1662</a:t>
            </a:r>
            <a:r>
              <a:rPr lang="zh-CN" altLang="en-US" sz="2200" b="1" dirty="0">
                <a:solidFill>
                  <a:srgbClr val="041EBB"/>
                </a:solidFill>
              </a:rPr>
              <a:t>年根据实验结果提出：“在密闭容器中的定量气体，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在恒温下</a:t>
            </a:r>
            <a:r>
              <a:rPr lang="zh-CN" altLang="en-US" sz="2200" b="1" dirty="0">
                <a:solidFill>
                  <a:srgbClr val="041EBB"/>
                </a:solidFill>
              </a:rPr>
              <a:t>，气体的压强和体积成反比关系。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” 。</a:t>
            </a:r>
            <a:r>
              <a:rPr lang="zh-CN" altLang="en-US" sz="2200" b="1" dirty="0">
                <a:solidFill>
                  <a:srgbClr val="041EBB"/>
                </a:solidFill>
              </a:rPr>
              <a:t>这是人类历史上第一个被发现的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“</a:t>
            </a:r>
            <a:r>
              <a:rPr lang="zh-CN" altLang="en-US" sz="2200" b="1" dirty="0">
                <a:solidFill>
                  <a:srgbClr val="041EBB"/>
                </a:solidFill>
              </a:rPr>
              <a:t>定律</a:t>
            </a:r>
            <a:r>
              <a:rPr lang="zh-CN" altLang="en-US" sz="2200" b="1" dirty="0" smtClean="0">
                <a:solidFill>
                  <a:srgbClr val="041EBB"/>
                </a:solidFill>
              </a:rPr>
              <a:t>”</a:t>
            </a:r>
            <a:r>
              <a:rPr lang="zh-CN" altLang="en-US" sz="2200" b="1" dirty="0">
                <a:solidFill>
                  <a:srgbClr val="041EBB"/>
                </a:solidFill>
              </a:rPr>
              <a:t>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81" name="直接连接符 2780"/>
          <p:cNvCxnSpPr/>
          <p:nvPr/>
        </p:nvCxnSpPr>
        <p:spPr>
          <a:xfrm>
            <a:off x="1907704" y="728980"/>
            <a:ext cx="6621145" cy="381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" name="组合 10"/>
          <p:cNvGrpSpPr/>
          <p:nvPr/>
        </p:nvGrpSpPr>
        <p:grpSpPr>
          <a:xfrm>
            <a:off x="1907704" y="1000760"/>
            <a:ext cx="4348480" cy="304800"/>
            <a:chOff x="-397" y="2528"/>
            <a:chExt cx="6848" cy="480"/>
          </a:xfrm>
        </p:grpSpPr>
        <p:cxnSp>
          <p:nvCxnSpPr>
            <p:cNvPr id="2782" name="直接连接符 2781"/>
            <p:cNvCxnSpPr/>
            <p:nvPr/>
          </p:nvCxnSpPr>
          <p:spPr>
            <a:xfrm flipV="1">
              <a:off x="-397" y="2920"/>
              <a:ext cx="6296" cy="15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783" name="椭圆 2782"/>
            <p:cNvSpPr/>
            <p:nvPr/>
          </p:nvSpPr>
          <p:spPr>
            <a:xfrm>
              <a:off x="5955" y="2528"/>
              <a:ext cx="497" cy="480"/>
            </a:xfrm>
            <a:prstGeom prst="ellipse">
              <a:avLst/>
            </a:prstGeom>
            <a:solidFill>
              <a:srgbClr val="00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07704" y="2636520"/>
            <a:ext cx="4032250" cy="2127885"/>
            <a:chOff x="4118" y="4152"/>
            <a:chExt cx="6350" cy="3351"/>
          </a:xfrm>
        </p:grpSpPr>
        <p:cxnSp>
          <p:nvCxnSpPr>
            <p:cNvPr id="2786" name="直接连接符 2785"/>
            <p:cNvCxnSpPr/>
            <p:nvPr/>
          </p:nvCxnSpPr>
          <p:spPr>
            <a:xfrm>
              <a:off x="4119" y="4152"/>
              <a:ext cx="6349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7" name="直接连接符 2786"/>
            <p:cNvCxnSpPr/>
            <p:nvPr/>
          </p:nvCxnSpPr>
          <p:spPr>
            <a:xfrm>
              <a:off x="4118" y="4988"/>
              <a:ext cx="4849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8" name="直接连接符 2787"/>
            <p:cNvCxnSpPr/>
            <p:nvPr/>
          </p:nvCxnSpPr>
          <p:spPr>
            <a:xfrm>
              <a:off x="4119" y="5740"/>
              <a:ext cx="5102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0" name="直接连接符 2789"/>
            <p:cNvCxnSpPr/>
            <p:nvPr/>
          </p:nvCxnSpPr>
          <p:spPr>
            <a:xfrm>
              <a:off x="4232" y="7327"/>
              <a:ext cx="4195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791" name="椭圆 2790"/>
            <p:cNvSpPr/>
            <p:nvPr/>
          </p:nvSpPr>
          <p:spPr>
            <a:xfrm>
              <a:off x="8543" y="7023"/>
              <a:ext cx="479" cy="480"/>
            </a:xfrm>
            <a:prstGeom prst="ellipse">
              <a:avLst/>
            </a:prstGeom>
            <a:solidFill>
              <a:srgbClr val="00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</a:p>
          </p:txBody>
        </p:sp>
      </p:grpSp>
      <p:sp>
        <p:nvSpPr>
          <p:cNvPr id="2794" name="矩形 2793"/>
          <p:cNvSpPr/>
          <p:nvPr/>
        </p:nvSpPr>
        <p:spPr>
          <a:xfrm>
            <a:off x="98526" y="2985135"/>
            <a:ext cx="1423788" cy="461665"/>
          </a:xfrm>
          <a:prstGeom prst="rect">
            <a:avLst/>
          </a:prstGeom>
          <a:noFill/>
          <a:ln w="38100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任取值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;</a:t>
            </a:r>
          </a:p>
        </p:txBody>
      </p:sp>
      <p:sp>
        <p:nvSpPr>
          <p:cNvPr id="2795" name="矩形 2794"/>
          <p:cNvSpPr/>
          <p:nvPr/>
        </p:nvSpPr>
        <p:spPr>
          <a:xfrm>
            <a:off x="107504" y="3518535"/>
            <a:ext cx="1423788" cy="461665"/>
          </a:xfrm>
          <a:prstGeom prst="rect">
            <a:avLst/>
          </a:prstGeom>
          <a:noFill/>
          <a:ln w="38100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比大小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;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96" name="矩形 2795"/>
          <p:cNvSpPr/>
          <p:nvPr/>
        </p:nvSpPr>
        <p:spPr>
          <a:xfrm>
            <a:off x="111226" y="4150360"/>
            <a:ext cx="1423788" cy="461665"/>
          </a:xfrm>
          <a:prstGeom prst="rect">
            <a:avLst/>
          </a:prstGeom>
          <a:noFill/>
          <a:ln w="38100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定符号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;</a:t>
            </a:r>
          </a:p>
        </p:txBody>
      </p:sp>
      <p:sp>
        <p:nvSpPr>
          <p:cNvPr id="2797" name="矩形 2796"/>
          <p:cNvSpPr/>
          <p:nvPr/>
        </p:nvSpPr>
        <p:spPr>
          <a:xfrm>
            <a:off x="122744" y="4737735"/>
            <a:ext cx="1402080" cy="460375"/>
          </a:xfrm>
          <a:prstGeom prst="rect">
            <a:avLst/>
          </a:prstGeom>
          <a:noFill/>
          <a:ln w="38100">
            <a:noFill/>
          </a:ln>
        </p:spPr>
        <p:txBody>
          <a:bodyPr wrap="none" anchor="t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下结论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067944" y="1988840"/>
            <a:ext cx="4263969" cy="304800"/>
            <a:chOff x="3426987" y="2379683"/>
            <a:chExt cx="4829137" cy="304800"/>
          </a:xfrm>
        </p:grpSpPr>
        <p:cxnSp>
          <p:nvCxnSpPr>
            <p:cNvPr id="2784" name="直接连接符 2783"/>
            <p:cNvCxnSpPr/>
            <p:nvPr/>
          </p:nvCxnSpPr>
          <p:spPr>
            <a:xfrm flipV="1">
              <a:off x="3426987" y="2523699"/>
              <a:ext cx="4419602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785" name="椭圆 2784"/>
            <p:cNvSpPr/>
            <p:nvPr/>
          </p:nvSpPr>
          <p:spPr>
            <a:xfrm>
              <a:off x="7912363" y="2379683"/>
              <a:ext cx="343761" cy="304800"/>
            </a:xfrm>
            <a:prstGeom prst="ellipse">
              <a:avLst/>
            </a:prstGeom>
            <a:solidFill>
              <a:srgbClr val="00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07704" y="5373216"/>
            <a:ext cx="5975350" cy="823595"/>
            <a:chOff x="4139" y="8631"/>
            <a:chExt cx="9410" cy="1297"/>
          </a:xfrm>
        </p:grpSpPr>
        <p:cxnSp>
          <p:nvCxnSpPr>
            <p:cNvPr id="2792" name="直接连接符 2791"/>
            <p:cNvCxnSpPr/>
            <p:nvPr/>
          </p:nvCxnSpPr>
          <p:spPr>
            <a:xfrm flipV="1">
              <a:off x="4139" y="8631"/>
              <a:ext cx="9411" cy="1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793" name="椭圆 2792"/>
            <p:cNvSpPr/>
            <p:nvPr/>
          </p:nvSpPr>
          <p:spPr>
            <a:xfrm>
              <a:off x="8391" y="9448"/>
              <a:ext cx="480" cy="480"/>
            </a:xfrm>
            <a:prstGeom prst="ellipse">
              <a:avLst/>
            </a:prstGeom>
            <a:solidFill>
              <a:srgbClr val="00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171" y="9448"/>
              <a:ext cx="4220" cy="3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aphicFrame>
        <p:nvGraphicFramePr>
          <p:cNvPr id="2" name="对象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853440" y="224155"/>
          <a:ext cx="7677785" cy="6266180"/>
        </p:xfrm>
        <a:graphic>
          <a:graphicData uri="http://schemas.openxmlformats.org/presentationml/2006/ole">
            <p:oleObj spid="_x0000_s1028" r:id="rId3" imgW="3657600" imgH="2984400" progId="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click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6" nodeType="click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7" nodeType="clickEffect"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8" nodeType="clickEffect"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4" grpId="5" animBg="1"/>
      <p:bldP spid="2795" grpId="6" animBg="1"/>
      <p:bldP spid="2796" grpId="7" animBg="1"/>
      <p:bldP spid="2797" grpId="8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3675380" y="2530475"/>
          <a:ext cx="710565" cy="782320"/>
        </p:xfrm>
        <a:graphic>
          <a:graphicData uri="http://schemas.openxmlformats.org/presentationml/2006/ole">
            <p:oleObj spid="_x0000_s43012" r:id="rId3" imgW="126720" imgH="139680" progId="">
              <p:embed/>
            </p:oleObj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4267835" y="2513965"/>
          <a:ext cx="807720" cy="807720"/>
        </p:xfrm>
        <a:graphic>
          <a:graphicData uri="http://schemas.openxmlformats.org/presentationml/2006/ole">
            <p:oleObj spid="_x0000_s43011" r:id="rId4" imgW="139680" imgH="139680" progId="">
              <p:embed/>
            </p:oleObj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4873625" y="1860550"/>
          <a:ext cx="818515" cy="2114550"/>
        </p:xfrm>
        <a:graphic>
          <a:graphicData uri="http://schemas.openxmlformats.org/presentationml/2006/ole">
            <p:oleObj spid="_x0000_s43010" r:id="rId5" imgW="152280" imgH="393480" progId="">
              <p:embed/>
            </p:oleObj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/>
          </p:cNvGraphicFramePr>
          <p:nvPr/>
        </p:nvGraphicFramePr>
        <p:xfrm>
          <a:off x="2442528" y="2586355"/>
          <a:ext cx="1421130" cy="924560"/>
        </p:xfrm>
        <a:graphic>
          <a:graphicData uri="http://schemas.openxmlformats.org/presentationml/2006/ole">
            <p:oleObj spid="_x0000_s43009" r:id="rId6" imgW="253800" imgH="16488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矩形 2760"/>
          <p:cNvSpPr/>
          <p:nvPr/>
        </p:nvSpPr>
        <p:spPr>
          <a:xfrm>
            <a:off x="179070" y="116840"/>
            <a:ext cx="8964930" cy="1245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      例</a:t>
            </a:r>
            <a:r>
              <a:rPr lang="en-US" altLang="zh-CN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3</a:t>
            </a:r>
            <a:r>
              <a:rPr lang="zh-CN" altLang="en-US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、根据定义证明函数             在区间</a:t>
            </a:r>
            <a:r>
              <a:rPr lang="en-US" altLang="zh-CN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 (1,+∞)</a:t>
            </a:r>
          </a:p>
          <a:p>
            <a:pPr>
              <a:spcBef>
                <a:spcPct val="50000"/>
              </a:spcBef>
            </a:pPr>
            <a:r>
              <a:rPr lang="en-US" altLang="zh-CN" sz="3000" b="1" dirty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 </a:t>
            </a:r>
            <a:r>
              <a:rPr lang="en-US" altLang="zh-CN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              </a:t>
            </a:r>
            <a:r>
              <a:rPr lang="zh-CN" altLang="en-US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上单调递增</a:t>
            </a:r>
            <a:r>
              <a:rPr lang="en-US" altLang="zh-CN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.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4931534" y="-115888"/>
          <a:ext cx="1612900" cy="1047751"/>
        </p:xfrm>
        <a:graphic>
          <a:graphicData uri="http://schemas.openxmlformats.org/presentationml/2006/ole">
            <p:oleObj spid="_x0000_s44041" name="公式" r:id="rId3" imgW="15544800" imgH="9753600" progId="Equation.3">
              <p:embed/>
            </p:oleObj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645996" y="1700808"/>
          <a:ext cx="7390500" cy="1039034"/>
        </p:xfrm>
        <a:graphic>
          <a:graphicData uri="http://schemas.openxmlformats.org/presentationml/2006/ole">
            <p:oleObj spid="_x0000_s44040" name="公式" r:id="rId4" imgW="76200000" imgH="10363200" progId="Equation.3">
              <p:embed/>
            </p:oleObj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699792" y="2564904"/>
          <a:ext cx="5918200" cy="1009650"/>
        </p:xfrm>
        <a:graphic>
          <a:graphicData uri="http://schemas.openxmlformats.org/presentationml/2006/ole">
            <p:oleObj spid="_x0000_s44039" name="公式" r:id="rId5" imgW="62788800" imgH="10363200" progId="Equation.3">
              <p:embed/>
            </p:oleObj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691680" y="3429000"/>
          <a:ext cx="4840064" cy="534898"/>
        </p:xfrm>
        <a:graphic>
          <a:graphicData uri="http://schemas.openxmlformats.org/presentationml/2006/ole">
            <p:oleObj spid="_x0000_s44038" name="公式" r:id="rId6" imgW="48463200" imgH="5181600" progId="Equation.3">
              <p:embed/>
            </p:oleObj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1691680" y="3933056"/>
          <a:ext cx="5328592" cy="517504"/>
        </p:xfrm>
        <a:graphic>
          <a:graphicData uri="http://schemas.openxmlformats.org/presentationml/2006/ole">
            <p:oleObj spid="_x0000_s44037" name="公式" r:id="rId7" imgW="55168800" imgH="5181600" progId="Equation.3">
              <p:embed/>
            </p:oleObj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691680" y="4437112"/>
          <a:ext cx="3616995" cy="500586"/>
        </p:xfrm>
        <a:graphic>
          <a:graphicData uri="http://schemas.openxmlformats.org/presentationml/2006/ole">
            <p:oleObj spid="_x0000_s44036" name="公式" r:id="rId8" imgW="38709600" imgH="5181600" progId="Equation.3">
              <p:embed/>
            </p:oleObj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1715770" y="5589270"/>
          <a:ext cx="7012940" cy="916305"/>
        </p:xfrm>
        <a:graphic>
          <a:graphicData uri="http://schemas.openxmlformats.org/presentationml/2006/ole">
            <p:oleObj spid="_x0000_s44035" name="公式" r:id="rId9" imgW="73152000" imgH="9448800" progId="Equation.3">
              <p:embed/>
            </p:oleObj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290830" y="1363345"/>
          <a:ext cx="8825230" cy="510540"/>
        </p:xfrm>
        <a:graphic>
          <a:graphicData uri="http://schemas.openxmlformats.org/presentationml/2006/ole">
            <p:oleObj spid="_x0000_s44034" r:id="rId10" imgW="3657600" imgH="215640" progId="">
              <p:embed/>
            </p:oleObj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1691640" y="4866640"/>
          <a:ext cx="5414645" cy="1002030"/>
        </p:xfrm>
        <a:graphic>
          <a:graphicData uri="http://schemas.openxmlformats.org/presentationml/2006/ole">
            <p:oleObj spid="_x0000_s44033" r:id="rId11" imgW="2286000" imgH="431640" progId="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96" name="组合 2827"/>
          <p:cNvGrpSpPr/>
          <p:nvPr/>
        </p:nvGrpSpPr>
        <p:grpSpPr>
          <a:xfrm>
            <a:off x="1413701" y="36235"/>
            <a:ext cx="2397267" cy="792164"/>
            <a:chOff x="476" y="0"/>
            <a:chExt cx="1310" cy="499"/>
          </a:xfrm>
        </p:grpSpPr>
        <p:sp>
          <p:nvSpPr>
            <p:cNvPr id="32797" name="AutoShape 52"/>
            <p:cNvSpPr/>
            <p:nvPr/>
          </p:nvSpPr>
          <p:spPr>
            <a:xfrm>
              <a:off x="476" y="0"/>
              <a:ext cx="1310" cy="499"/>
            </a:xfrm>
            <a:prstGeom prst="horizontalScroll">
              <a:avLst>
                <a:gd name="adj" fmla="val 12500"/>
              </a:avLst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zh-CN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2798" name="Text Box 53"/>
            <p:cNvSpPr/>
            <p:nvPr/>
          </p:nvSpPr>
          <p:spPr>
            <a:xfrm>
              <a:off x="556" y="65"/>
              <a:ext cx="1149" cy="368"/>
            </a:xfrm>
            <a:prstGeom prst="rect">
              <a:avLst/>
            </a:prstGeom>
            <a:solidFill>
              <a:srgbClr val="00FF00"/>
            </a:solidFill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拓展</a:t>
              </a:r>
              <a:r>
                <a:rPr lang="zh-CN" altLang="en-US" sz="3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探究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3" name="矩形 2760"/>
          <p:cNvSpPr/>
          <p:nvPr/>
        </p:nvSpPr>
        <p:spPr>
          <a:xfrm>
            <a:off x="219006" y="1894473"/>
            <a:ext cx="8694738" cy="10147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       讨论函数             的单调性，并作出其大致的图象</a:t>
            </a:r>
            <a:r>
              <a:rPr lang="en-US" altLang="zh-CN" sz="3000" b="1" dirty="0" smtClean="0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.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623314" y="1628800"/>
          <a:ext cx="1517650" cy="1014413"/>
        </p:xfrm>
        <a:graphic>
          <a:graphicData uri="http://schemas.openxmlformats.org/presentationml/2006/ole">
            <p:oleObj spid="_x0000_s45057" name="公式" r:id="rId4" imgW="609336" imgH="393529" progId="Equation.3">
              <p:embed/>
            </p:oleObj>
          </a:graphicData>
        </a:graphic>
      </p:graphicFrame>
      <p:sp>
        <p:nvSpPr>
          <p:cNvPr id="16387" name="WordArt 8"/>
          <p:cNvSpPr>
            <a:spLocks noTextEdit="1"/>
          </p:cNvSpPr>
          <p:nvPr/>
        </p:nvSpPr>
        <p:spPr>
          <a:xfrm>
            <a:off x="1502728" y="3378200"/>
            <a:ext cx="6138862" cy="2432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en-US" sz="3600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课后探究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06" name="组合 2731"/>
          <p:cNvGrpSpPr/>
          <p:nvPr/>
        </p:nvGrpSpPr>
        <p:grpSpPr>
          <a:xfrm>
            <a:off x="972000" y="45000"/>
            <a:ext cx="2449513" cy="792163"/>
            <a:chOff x="1700" y="28"/>
            <a:chExt cx="1634" cy="544"/>
          </a:xfrm>
        </p:grpSpPr>
        <p:sp>
          <p:nvSpPr>
            <p:cNvPr id="29707" name="AutoShape 13"/>
            <p:cNvSpPr/>
            <p:nvPr/>
          </p:nvSpPr>
          <p:spPr>
            <a:xfrm>
              <a:off x="1700" y="28"/>
              <a:ext cx="1634" cy="544"/>
            </a:xfrm>
            <a:prstGeom prst="horizontalScroll">
              <a:avLst>
                <a:gd name="adj" fmla="val 12500"/>
              </a:avLst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zh-CN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9708" name="Text Box 14"/>
            <p:cNvSpPr/>
            <p:nvPr/>
          </p:nvSpPr>
          <p:spPr>
            <a:xfrm>
              <a:off x="1771" y="99"/>
              <a:ext cx="1518" cy="440"/>
            </a:xfrm>
            <a:prstGeom prst="rect">
              <a:avLst/>
            </a:prstGeom>
            <a:solidFill>
              <a:srgbClr val="00FF00"/>
            </a:solidFill>
            <a:ln w="9525">
              <a:noFill/>
            </a:ln>
          </p:spPr>
          <p:txBody>
            <a:bodyPr anchor="t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07504" y="2893059"/>
            <a:ext cx="2348720" cy="52322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华文新魏" pitchFamily="2" charset="-122"/>
                <a:ea typeface="黑体" panose="02010609060101010101" pitchFamily="49" charset="-122"/>
              </a:rPr>
              <a:t>函数的</a:t>
            </a:r>
            <a:r>
              <a:rPr lang="zh-CN" altLang="en-US" sz="2800" b="1" dirty="0" smtClean="0">
                <a:latin typeface="华文新魏" pitchFamily="2" charset="-122"/>
                <a:ea typeface="黑体" panose="02010609060101010101" pitchFamily="49" charset="-122"/>
              </a:rPr>
              <a:t>单调性</a:t>
            </a:r>
            <a:endParaRPr lang="zh-CN" altLang="en-US" sz="2800" b="1" dirty="0">
              <a:latin typeface="宋体" panose="02010600030101010101" pitchFamily="2" charset="-122"/>
              <a:ea typeface="黑体" panose="02010609060101010101" pitchFamily="49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83768" y="2533182"/>
            <a:ext cx="1770749" cy="1283737"/>
            <a:chOff x="2483768" y="1876395"/>
            <a:chExt cx="1770749" cy="1283737"/>
          </a:xfrm>
        </p:grpSpPr>
        <p:sp>
          <p:nvSpPr>
            <p:cNvPr id="8" name="矩形 7"/>
            <p:cNvSpPr/>
            <p:nvPr/>
          </p:nvSpPr>
          <p:spPr>
            <a:xfrm>
              <a:off x="2987824" y="1876395"/>
              <a:ext cx="1266693" cy="52322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华文新魏" pitchFamily="2" charset="-122"/>
                  <a:ea typeface="黑体" panose="02010609060101010101" pitchFamily="49" charset="-122"/>
                </a:rPr>
                <a:t>增函数</a:t>
              </a:r>
              <a:endParaRPr lang="zh-CN" altLang="en-US" sz="28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2987824" y="2636912"/>
              <a:ext cx="1266693" cy="52322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华文新魏" pitchFamily="2" charset="-122"/>
                  <a:ea typeface="黑体" panose="02010609060101010101" pitchFamily="49" charset="-122"/>
                </a:rPr>
                <a:t>减函数</a:t>
              </a:r>
              <a:endParaRPr lang="zh-CN" altLang="en-US" sz="28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483768" y="2138005"/>
              <a:ext cx="504056" cy="760517"/>
              <a:chOff x="2483768" y="2138005"/>
              <a:chExt cx="504056" cy="760517"/>
            </a:xfrm>
          </p:grpSpPr>
          <p:cxnSp>
            <p:nvCxnSpPr>
              <p:cNvPr id="12" name="肘形连接符 11"/>
              <p:cNvCxnSpPr/>
              <p:nvPr/>
            </p:nvCxnSpPr>
            <p:spPr>
              <a:xfrm>
                <a:off x="2483768" y="2497882"/>
                <a:ext cx="504056" cy="400640"/>
              </a:xfrm>
              <a:prstGeom prst="bentConnector3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肘形连接符 13"/>
              <p:cNvCxnSpPr/>
              <p:nvPr/>
            </p:nvCxnSpPr>
            <p:spPr>
              <a:xfrm flipV="1">
                <a:off x="2483768" y="2138005"/>
                <a:ext cx="504056" cy="359877"/>
              </a:xfrm>
              <a:prstGeom prst="bentConnector3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组合 28"/>
          <p:cNvGrpSpPr/>
          <p:nvPr/>
        </p:nvGrpSpPr>
        <p:grpSpPr>
          <a:xfrm>
            <a:off x="7009471" y="2822835"/>
            <a:ext cx="2070218" cy="758896"/>
            <a:chOff x="7009471" y="2166048"/>
            <a:chExt cx="2070218" cy="758896"/>
          </a:xfrm>
        </p:grpSpPr>
        <p:sp>
          <p:nvSpPr>
            <p:cNvPr id="15" name="矩形 14"/>
            <p:cNvSpPr/>
            <p:nvPr/>
          </p:nvSpPr>
          <p:spPr>
            <a:xfrm>
              <a:off x="7452320" y="2276872"/>
              <a:ext cx="1627369" cy="52322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数形结合</a:t>
              </a: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7009471" y="2166048"/>
              <a:ext cx="442849" cy="758896"/>
              <a:chOff x="7009471" y="2166048"/>
              <a:chExt cx="442849" cy="758896"/>
            </a:xfrm>
          </p:grpSpPr>
          <p:cxnSp>
            <p:nvCxnSpPr>
              <p:cNvPr id="43" name="肘形连接符 42"/>
              <p:cNvCxnSpPr/>
              <p:nvPr/>
            </p:nvCxnSpPr>
            <p:spPr>
              <a:xfrm flipV="1">
                <a:off x="7009471" y="2557238"/>
                <a:ext cx="442849" cy="367706"/>
              </a:xfrm>
              <a:prstGeom prst="bentConnector3">
                <a:avLst>
                  <a:gd name="adj1" fmla="val 50000"/>
                </a:avLst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肘形连接符 43"/>
              <p:cNvCxnSpPr/>
              <p:nvPr/>
            </p:nvCxnSpPr>
            <p:spPr>
              <a:xfrm>
                <a:off x="7009471" y="2166048"/>
                <a:ext cx="442849" cy="398856"/>
              </a:xfrm>
              <a:prstGeom prst="bentConnector3">
                <a:avLst>
                  <a:gd name="adj1" fmla="val 50000"/>
                </a:avLst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/>
          <p:cNvGrpSpPr/>
          <p:nvPr/>
        </p:nvGrpSpPr>
        <p:grpSpPr>
          <a:xfrm>
            <a:off x="4283968" y="2020623"/>
            <a:ext cx="2719360" cy="2272377"/>
            <a:chOff x="4283968" y="1363836"/>
            <a:chExt cx="2719360" cy="2272377"/>
          </a:xfrm>
        </p:grpSpPr>
        <p:sp>
          <p:nvSpPr>
            <p:cNvPr id="40" name="矩形 39"/>
            <p:cNvSpPr/>
            <p:nvPr/>
          </p:nvSpPr>
          <p:spPr>
            <a:xfrm>
              <a:off x="5154208" y="1363836"/>
              <a:ext cx="1849120" cy="95313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 smtClean="0"/>
                <a:t>图象法</a:t>
              </a:r>
              <a:endParaRPr lang="en-US" altLang="zh-CN" sz="2800" b="1" dirty="0" smtClean="0"/>
            </a:p>
            <a:p>
              <a:r>
                <a:rPr lang="en-US" altLang="zh-CN" sz="2800" b="1" dirty="0" smtClean="0"/>
                <a:t>(</a:t>
              </a:r>
              <a:r>
                <a:rPr lang="zh-CN" altLang="en-US" sz="2800" b="1" dirty="0" smtClean="0"/>
                <a:t>直观想象</a:t>
              </a:r>
              <a:r>
                <a:rPr lang="en-US" altLang="zh-CN" sz="2800" b="1" dirty="0" smtClean="0"/>
                <a:t>)</a:t>
              </a:r>
              <a:endParaRPr lang="zh-CN" altLang="en-US" sz="2800" b="1" dirty="0"/>
            </a:p>
          </p:txBody>
        </p:sp>
        <p:sp>
          <p:nvSpPr>
            <p:cNvPr id="41" name="矩形 40"/>
            <p:cNvSpPr/>
            <p:nvPr/>
          </p:nvSpPr>
          <p:spPr>
            <a:xfrm>
              <a:off x="5154208" y="2683078"/>
              <a:ext cx="1849120" cy="95313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/>
                <a:t>定义</a:t>
              </a:r>
              <a:r>
                <a:rPr lang="zh-CN" altLang="en-US" sz="2800" b="1" dirty="0" smtClean="0"/>
                <a:t>法</a:t>
              </a:r>
              <a:endParaRPr lang="en-US" altLang="zh-CN" sz="2800" b="1" dirty="0" smtClean="0"/>
            </a:p>
            <a:p>
              <a:r>
                <a:rPr lang="en-US" altLang="zh-CN" sz="2800" b="1" dirty="0" smtClean="0"/>
                <a:t>(</a:t>
              </a:r>
              <a:r>
                <a:rPr lang="zh-CN" altLang="en-US" sz="2800" b="1" dirty="0" smtClean="0"/>
                <a:t>数学运算</a:t>
              </a:r>
              <a:r>
                <a:rPr lang="en-US" altLang="zh-CN" sz="2800" b="1" dirty="0" smtClean="0"/>
                <a:t>)</a:t>
              </a:r>
              <a:endParaRPr lang="zh-CN" altLang="en-US" sz="2800" b="1" dirty="0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283968" y="2172870"/>
              <a:ext cx="864096" cy="809710"/>
              <a:chOff x="4283968" y="2172870"/>
              <a:chExt cx="864096" cy="809710"/>
            </a:xfrm>
          </p:grpSpPr>
          <p:cxnSp>
            <p:nvCxnSpPr>
              <p:cNvPr id="38" name="肘形连接符 37"/>
              <p:cNvCxnSpPr/>
              <p:nvPr/>
            </p:nvCxnSpPr>
            <p:spPr>
              <a:xfrm flipV="1">
                <a:off x="4283968" y="2579553"/>
                <a:ext cx="612068" cy="359878"/>
              </a:xfrm>
              <a:prstGeom prst="bentConnector3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肘形连接符 38"/>
              <p:cNvCxnSpPr/>
              <p:nvPr/>
            </p:nvCxnSpPr>
            <p:spPr>
              <a:xfrm>
                <a:off x="4283968" y="2172870"/>
                <a:ext cx="612068" cy="406476"/>
              </a:xfrm>
              <a:prstGeom prst="bentConnector3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肘形连接符 47"/>
              <p:cNvCxnSpPr/>
              <p:nvPr/>
            </p:nvCxnSpPr>
            <p:spPr>
              <a:xfrm>
                <a:off x="4644008" y="2581940"/>
                <a:ext cx="504056" cy="400640"/>
              </a:xfrm>
              <a:prstGeom prst="bentConnector3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肘形连接符 48"/>
              <p:cNvCxnSpPr/>
              <p:nvPr/>
            </p:nvCxnSpPr>
            <p:spPr>
              <a:xfrm flipV="1">
                <a:off x="4644008" y="2219469"/>
                <a:ext cx="504056" cy="359877"/>
              </a:xfrm>
              <a:prstGeom prst="bentConnector3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731"/>
          <p:cNvGrpSpPr/>
          <p:nvPr/>
        </p:nvGrpSpPr>
        <p:grpSpPr>
          <a:xfrm>
            <a:off x="1012190" y="63715"/>
            <a:ext cx="2449513" cy="792163"/>
            <a:chOff x="1700" y="28"/>
            <a:chExt cx="1634" cy="544"/>
          </a:xfrm>
        </p:grpSpPr>
        <p:sp>
          <p:nvSpPr>
            <p:cNvPr id="4" name="AutoShape 13"/>
            <p:cNvSpPr/>
            <p:nvPr/>
          </p:nvSpPr>
          <p:spPr>
            <a:xfrm>
              <a:off x="1700" y="28"/>
              <a:ext cx="1634" cy="544"/>
            </a:xfrm>
            <a:prstGeom prst="horizontalScroll">
              <a:avLst>
                <a:gd name="adj" fmla="val 12500"/>
              </a:avLst>
            </a:prstGeom>
            <a:solidFill>
              <a:srgbClr val="BBE0E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>
                <a:spcBef>
                  <a:spcPct val="50000"/>
                </a:spcBef>
              </a:pPr>
              <a:endParaRPr lang="zh-CN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" name="Text Box 14"/>
            <p:cNvSpPr/>
            <p:nvPr/>
          </p:nvSpPr>
          <p:spPr>
            <a:xfrm>
              <a:off x="1771" y="99"/>
              <a:ext cx="1518" cy="443"/>
            </a:xfrm>
            <a:prstGeom prst="rect">
              <a:avLst/>
            </a:prstGeom>
            <a:solidFill>
              <a:srgbClr val="00FF00"/>
            </a:solidFill>
            <a:ln w="9525">
              <a:noFill/>
            </a:ln>
          </p:spPr>
          <p:txBody>
            <a:bodyPr anchor="t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作  业</a:t>
              </a:r>
            </a:p>
          </p:txBody>
        </p:sp>
      </p:grpSp>
      <p:sp>
        <p:nvSpPr>
          <p:cNvPr id="2735" name="Text Box 25"/>
          <p:cNvSpPr/>
          <p:nvPr/>
        </p:nvSpPr>
        <p:spPr>
          <a:xfrm>
            <a:off x="2187575" y="1834095"/>
            <a:ext cx="46253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 smtClean="0">
                <a:latin typeface="宋体" panose="02010600030101010101" pitchFamily="2" charset="-122"/>
                <a:ea typeface="黑体" panose="02010609060101010101" pitchFamily="49" charset="-122"/>
              </a:rPr>
              <a:t>P</a:t>
            </a:r>
            <a:r>
              <a:rPr lang="en-US" altLang="zh-CN" sz="3200" b="1" baseline="-25000" dirty="0" smtClean="0">
                <a:latin typeface="宋体" panose="02010600030101010101" pitchFamily="2" charset="-122"/>
                <a:ea typeface="黑体" panose="02010609060101010101" pitchFamily="49" charset="-122"/>
              </a:rPr>
              <a:t>86</a:t>
            </a:r>
            <a:r>
              <a:rPr lang="en-US" altLang="zh-CN" sz="3200" b="1" dirty="0" smtClean="0">
                <a:latin typeface="华文新魏" pitchFamily="2" charset="-122"/>
                <a:ea typeface="黑体" panose="02010609060101010101" pitchFamily="49" charset="-122"/>
              </a:rPr>
              <a:t>. </a:t>
            </a:r>
            <a:r>
              <a:rPr lang="zh-CN" altLang="en-US" sz="3200" b="1" dirty="0" smtClean="0">
                <a:latin typeface="华文新魏" pitchFamily="2" charset="-122"/>
                <a:ea typeface="黑体" panose="02010609060101010101" pitchFamily="49" charset="-122"/>
              </a:rPr>
              <a:t>习题</a:t>
            </a:r>
            <a:r>
              <a:rPr lang="en-US" altLang="zh-CN" sz="3200" b="1" dirty="0" smtClean="0">
                <a:latin typeface="华文新魏" pitchFamily="2" charset="-122"/>
                <a:ea typeface="黑体" panose="02010609060101010101" pitchFamily="49" charset="-122"/>
              </a:rPr>
              <a:t>3.2    </a:t>
            </a:r>
            <a:r>
              <a:rPr lang="zh-CN" altLang="en-US" sz="3200" b="1" dirty="0" smtClean="0">
                <a:latin typeface="华文新魏" pitchFamily="2" charset="-122"/>
                <a:ea typeface="黑体" panose="02010609060101010101" pitchFamily="49" charset="-122"/>
              </a:rPr>
              <a:t> </a:t>
            </a:r>
            <a:r>
              <a:rPr lang="en-US" altLang="zh-CN" sz="3200" b="1" dirty="0" smtClean="0">
                <a:latin typeface="华文新魏" pitchFamily="2" charset="-122"/>
                <a:ea typeface="黑体" panose="02010609060101010101" pitchFamily="49" charset="-122"/>
              </a:rPr>
              <a:t>2,3</a:t>
            </a:r>
            <a:r>
              <a:rPr lang="zh-CN" altLang="en-US" sz="3200" b="1" dirty="0" smtClean="0">
                <a:latin typeface="宋体" panose="02010600030101010101" pitchFamily="2" charset="-122"/>
                <a:ea typeface="黑体" panose="02010609060101010101" pitchFamily="49" charset="-122"/>
              </a:rPr>
              <a:t>；</a:t>
            </a:r>
            <a:endParaRPr lang="zh-CN" altLang="en-US" sz="3200" b="1" dirty="0">
              <a:latin typeface="宋体" panose="02010600030101010101" pitchFamily="2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3793" y="3201570"/>
            <a:ext cx="6022975" cy="2214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3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再  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6"/>
          <p:cNvSpPr>
            <a:spLocks noChangeArrowheads="1"/>
          </p:cNvSpPr>
          <p:nvPr/>
        </p:nvSpPr>
        <p:spPr bwMode="auto">
          <a:xfrm>
            <a:off x="0" y="4762500"/>
            <a:ext cx="914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280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28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0" y="5334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32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6" name="矩形 8"/>
          <p:cNvSpPr>
            <a:spLocks noChangeArrowheads="1"/>
          </p:cNvSpPr>
          <p:nvPr/>
        </p:nvSpPr>
        <p:spPr bwMode="auto">
          <a:xfrm>
            <a:off x="0" y="6429375"/>
            <a:ext cx="914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1400"/>
              <a:t>获取更多信息，请联系编辑：</a:t>
            </a:r>
            <a:r>
              <a:rPr lang="en-US" altLang="zh-CN" sz="1400"/>
              <a:t>13166715360</a:t>
            </a:r>
            <a:r>
              <a:rPr lang="zh-CN" altLang="en-US" sz="1400"/>
              <a:t>（杜编辑）</a:t>
            </a:r>
          </a:p>
        </p:txBody>
      </p:sp>
      <p:pic>
        <p:nvPicPr>
          <p:cNvPr id="8197" name="图片 9" descr="1fe0de1d6852c096e27215f80f572a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177165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 descr="未标题-1 422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595,&quot;width&quot;:14100}"/>
</p:tagLst>
</file>

<file path=ppt/theme/theme1.xml><?xml version="1.0" encoding="utf-8"?>
<a:theme xmlns:a="http://schemas.openxmlformats.org/drawingml/2006/main" name="国外精美的的PPT模板及图标之二">
  <a:themeElements>
    <a:clrScheme name="国外精美的的PPT模板及图标之二 1">
      <a:dk1>
        <a:srgbClr val="163794"/>
      </a:dk1>
      <a:lt1>
        <a:srgbClr val="FFFFFF"/>
      </a:lt1>
      <a:dk2>
        <a:srgbClr val="000000"/>
      </a:dk2>
      <a:lt2>
        <a:srgbClr val="C0C0C0"/>
      </a:lt2>
      <a:accent1>
        <a:srgbClr val="009999"/>
      </a:accent1>
      <a:accent2>
        <a:srgbClr val="990000"/>
      </a:accent2>
      <a:accent3>
        <a:srgbClr val="FFFFFF"/>
      </a:accent3>
      <a:accent4>
        <a:srgbClr val="112D7E"/>
      </a:accent4>
      <a:accent5>
        <a:srgbClr val="AACACA"/>
      </a:accent5>
      <a:accent6>
        <a:srgbClr val="8A0000"/>
      </a:accent6>
      <a:hlink>
        <a:srgbClr val="6699FF"/>
      </a:hlink>
      <a:folHlink>
        <a:srgbClr val="969696"/>
      </a:folHlink>
    </a:clrScheme>
    <a:fontScheme name="国外精美的的PPT模板及图标之二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国外精美的的PPT模板及图标之二 1">
        <a:dk1>
          <a:srgbClr val="163794"/>
        </a:dk1>
        <a:lt1>
          <a:srgbClr val="FFFFFF"/>
        </a:lt1>
        <a:dk2>
          <a:srgbClr val="000000"/>
        </a:dk2>
        <a:lt2>
          <a:srgbClr val="C0C0C0"/>
        </a:lt2>
        <a:accent1>
          <a:srgbClr val="009999"/>
        </a:accent1>
        <a:accent2>
          <a:srgbClr val="990000"/>
        </a:accent2>
        <a:accent3>
          <a:srgbClr val="FFFFFF"/>
        </a:accent3>
        <a:accent4>
          <a:srgbClr val="112D7E"/>
        </a:accent4>
        <a:accent5>
          <a:srgbClr val="AACACA"/>
        </a:accent5>
        <a:accent6>
          <a:srgbClr val="8A0000"/>
        </a:accent6>
        <a:hlink>
          <a:srgbClr val="66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国外精美的的PPT模板及图标之二 2">
        <a:dk1>
          <a:srgbClr val="29698D"/>
        </a:dk1>
        <a:lt1>
          <a:srgbClr val="FFFFFF"/>
        </a:lt1>
        <a:dk2>
          <a:srgbClr val="000000"/>
        </a:dk2>
        <a:lt2>
          <a:srgbClr val="A1BABD"/>
        </a:lt2>
        <a:accent1>
          <a:srgbClr val="FF5050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FFB3B3"/>
        </a:accent5>
        <a:accent6>
          <a:srgbClr val="E78A2D"/>
        </a:accent6>
        <a:hlink>
          <a:srgbClr val="00CC99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国外精美的的PPT模板及图标之二 3">
        <a:dk1>
          <a:srgbClr val="666699"/>
        </a:dk1>
        <a:lt1>
          <a:srgbClr val="FFFFFF"/>
        </a:lt1>
        <a:dk2>
          <a:srgbClr val="000000"/>
        </a:dk2>
        <a:lt2>
          <a:srgbClr val="C0C0C0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国外精美的的PPT模板及图标之二</Template>
  <TotalTime>4</TotalTime>
  <Words>1286</Words>
  <Application>WPS 演示</Application>
  <PresentationFormat>全屏显示(4:3)</PresentationFormat>
  <Paragraphs>171</Paragraphs>
  <Slides>22</Slides>
  <Notes>4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25" baseType="lpstr">
      <vt:lpstr>国外精美的的PPT模板及图标之二</vt:lpstr>
      <vt:lpstr>Microsoft Equation 3.0</vt:lpstr>
      <vt:lpstr>公式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Company>FreeSkyCD.Cn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Skyfree</dc:creator>
  <cp:lastModifiedBy>lkwjefklj43</cp:lastModifiedBy>
  <cp:revision>361</cp:revision>
  <dcterms:created xsi:type="dcterms:W3CDTF">2015-06-13T00:16:00Z</dcterms:created>
  <dcterms:modified xsi:type="dcterms:W3CDTF">2021-04-21T11:50:37Z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  <property fmtid="{D5CDD505-2E9C-101B-9397-08002B2CF9AE}" pid="3" name="_MarkAsFinal">
    <vt:bool>true</vt:bool>
  </property>
</Properties>
</file>