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96" r:id="rId2"/>
    <p:sldId id="297" r:id="rId3"/>
    <p:sldId id="298" r:id="rId4"/>
    <p:sldId id="265" r:id="rId5"/>
    <p:sldId id="282" r:id="rId6"/>
    <p:sldId id="283" r:id="rId7"/>
    <p:sldId id="284" r:id="rId8"/>
    <p:sldId id="285" r:id="rId9"/>
    <p:sldId id="287" r:id="rId10"/>
    <p:sldId id="289" r:id="rId11"/>
    <p:sldId id="290" r:id="rId12"/>
    <p:sldId id="292" r:id="rId13"/>
    <p:sldId id="293" r:id="rId14"/>
    <p:sldId id="295" r:id="rId15"/>
    <p:sldId id="259" r:id="rId16"/>
    <p:sldId id="300" r:id="rId17"/>
    <p:sldId id="301" r:id="rId18"/>
  </p:sldIdLst>
  <p:sldSz cx="12192000" cy="6858000"/>
  <p:notesSz cx="6858000" cy="9144000"/>
  <p:embeddedFontLst>
    <p:embeddedFont>
      <p:font typeface="黑体" pitchFamily="49" charset="-122"/>
      <p:regular r:id="rId19"/>
    </p:embeddedFont>
    <p:embeddedFont>
      <p:font typeface="Calibri" pitchFamily="34" charset="0"/>
      <p:regular r:id="rId20"/>
      <p:bold r:id="rId21"/>
      <p:italic r:id="rId22"/>
      <p:boldItalic r:id="rId23"/>
    </p:embeddedFont>
    <p:embeddedFont>
      <p:font typeface="华文彩云" pitchFamily="2" charset="-122"/>
      <p:regular r:id="rId24"/>
    </p:embeddedFont>
    <p:embeddedFont>
      <p:font typeface="华文新魏" pitchFamily="2" charset="-122"/>
      <p:regular r:id="rId25"/>
    </p:embeddedFont>
    <p:embeddedFont>
      <p:font typeface="汉仪字酷堂义山楷W" charset="-122"/>
      <p:regular r:id="rId26"/>
    </p:embeddedFont>
    <p:embeddedFont>
      <p:font typeface="兰米楷体" charset="-122"/>
      <p:regular r:id="rId27"/>
    </p:embeddedFont>
    <p:embeddedFont>
      <p:font typeface="华文琥珀" pitchFamily="2" charset="-122"/>
      <p:regular r:id="rId28"/>
    </p:embeddedFont>
    <p:embeddedFont>
      <p:font typeface="Calibri Light" pitchFamily="34" charset="0"/>
      <p:regular r:id="rId29"/>
      <p:italic r:id="rId30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4242"/>
    <a:srgbClr val="F6F5F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-474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4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1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2C48-D1EF-4FAE-888B-7D1797A0BCE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1DB3D-0507-4988-B3B7-DA2DB48C2F2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2C48-D1EF-4FAE-888B-7D1797A0BCE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1DB3D-0507-4988-B3B7-DA2DB48C2F2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2C48-D1EF-4FAE-888B-7D1797A0BCE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1DB3D-0507-4988-B3B7-DA2DB48C2F2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2C48-D1EF-4FAE-888B-7D1797A0BCE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1DB3D-0507-4988-B3B7-DA2DB48C2F2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2C48-D1EF-4FAE-888B-7D1797A0BCE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1DB3D-0507-4988-B3B7-DA2DB48C2F2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2C48-D1EF-4FAE-888B-7D1797A0BCE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1DB3D-0507-4988-B3B7-DA2DB48C2F2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2C48-D1EF-4FAE-888B-7D1797A0BCE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1DB3D-0507-4988-B3B7-DA2DB48C2F2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2C48-D1EF-4FAE-888B-7D1797A0BCE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1DB3D-0507-4988-B3B7-DA2DB48C2F2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2C48-D1EF-4FAE-888B-7D1797A0BCE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1DB3D-0507-4988-B3B7-DA2DB48C2F2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2C48-D1EF-4FAE-888B-7D1797A0BCE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1DB3D-0507-4988-B3B7-DA2DB48C2F2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B2C48-D1EF-4FAE-888B-7D1797A0BCE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1DB3D-0507-4988-B3B7-DA2DB48C2F2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4B2C48-D1EF-4FAE-888B-7D1797A0BCEE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21DB3D-0507-4988-B3B7-DA2DB48C2F2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hyperlink" Target="&#37325;&#24198;-&#21016;&#39321;&#33721;-&#20307;&#24425;&#25720;&#29699;excel&#35797;&#39564;-&#26377;&#38480;&#26679;&#26412;&#31354;&#38388;&#19982;&#38543;&#26426;&#20107;&#20214;.xlsx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4.emf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slideLayout" Target="../slideLayouts/slideLayout1.xml"/><Relationship Id="rId7" Type="http://schemas.openxmlformats.org/officeDocument/2006/relationships/oleObject" Target="../embeddings/oleObject7.bin"/><Relationship Id="rId2" Type="http://schemas.openxmlformats.org/officeDocument/2006/relationships/tags" Target="../tags/tag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image" Target="../media/image4.emf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未标题-1 422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600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5131602"/>
            <a:ext cx="12192000" cy="97718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700" dirty="0" smtClean="0">
                <a:latin typeface="黑体" pitchFamily="49" charset="-122"/>
                <a:ea typeface="黑体" pitchFamily="49" charset="-122"/>
              </a:rPr>
              <a:t>扫码，免费看</a:t>
            </a:r>
            <a:r>
              <a:rPr lang="en-US" altLang="zh-CN" sz="3700" dirty="0" smtClean="0">
                <a:latin typeface="黑体" pitchFamily="49" charset="-122"/>
                <a:ea typeface="黑体" pitchFamily="49" charset="-122"/>
              </a:rPr>
              <a:t>800</a:t>
            </a:r>
            <a:r>
              <a:rPr lang="zh-CN" altLang="en-US" sz="3700" dirty="0" smtClean="0">
                <a:latin typeface="黑体" pitchFamily="49" charset="-122"/>
                <a:ea typeface="黑体" pitchFamily="49" charset="-122"/>
              </a:rPr>
              <a:t>分钟！</a:t>
            </a:r>
            <a:endParaRPr lang="en-US" altLang="zh-CN" sz="37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0" y="710150"/>
            <a:ext cx="12192000" cy="7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4300" dirty="0" smtClean="0">
                <a:latin typeface="黑体" pitchFamily="49" charset="-122"/>
                <a:ea typeface="黑体" pitchFamily="49" charset="-122"/>
              </a:rPr>
              <a:t>课堂实录（视频）</a:t>
            </a:r>
            <a:endParaRPr lang="en-US" altLang="zh-CN" sz="43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6365558"/>
            <a:ext cx="12192000" cy="41549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r"/>
            <a:r>
              <a:rPr lang="zh-CN" altLang="en-US" sz="1900" dirty="0" smtClean="0"/>
              <a:t>获取更多信息，请联系编辑：</a:t>
            </a:r>
            <a:r>
              <a:rPr lang="en-US" altLang="zh-CN" sz="1900" dirty="0" smtClean="0"/>
              <a:t>13166715360</a:t>
            </a:r>
            <a:r>
              <a:rPr lang="zh-CN" altLang="en-US" sz="1900" dirty="0" smtClean="0"/>
              <a:t>（杜编辑）</a:t>
            </a:r>
            <a:endParaRPr lang="zh-CN" altLang="en-US" sz="1900" dirty="0"/>
          </a:p>
        </p:txBody>
      </p:sp>
      <p:pic>
        <p:nvPicPr>
          <p:cNvPr id="6" name="图片 5" descr="1fe0de1d6852c096e27215f80f572a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1625600"/>
            <a:ext cx="3352801" cy="33528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48586" name="文本框 3"/>
          <p:cNvSpPr txBox="1"/>
          <p:nvPr/>
        </p:nvSpPr>
        <p:spPr>
          <a:xfrm>
            <a:off x="2135407" y="2657915"/>
            <a:ext cx="8203140" cy="891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5400" spc="225" dirty="0">
                <a:ln>
                  <a:solidFill>
                    <a:schemeClr val="bg1"/>
                  </a:solidFill>
                </a:ln>
                <a:solidFill>
                  <a:srgbClr val="F6F5F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鼎习字体" panose="020B0602010101010101" pitchFamily="33" charset="-122"/>
                <a:ea typeface="文鼎习字体" panose="020B0602010101010101" pitchFamily="33" charset="-122"/>
              </a:rPr>
              <a:t>有限样本空间与随机事件</a:t>
            </a:r>
          </a:p>
        </p:txBody>
      </p:sp>
      <p:sp>
        <p:nvSpPr>
          <p:cNvPr id="1048587" name="文本框 29"/>
          <p:cNvSpPr txBox="1"/>
          <p:nvPr/>
        </p:nvSpPr>
        <p:spPr>
          <a:xfrm>
            <a:off x="4972273" y="3989369"/>
            <a:ext cx="32231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sz="2800" b="1" dirty="0">
                <a:solidFill>
                  <a:schemeClr val="bg1"/>
                </a:solidFill>
                <a:latin typeface="Wawati SC" pitchFamily="82" charset="-122"/>
                <a:ea typeface="Wawati SC" pitchFamily="82" charset="-122"/>
              </a:rPr>
              <a:t>人教</a:t>
            </a:r>
            <a:r>
              <a:rPr kumimoji="1" lang="en-US" altLang="zh-CN" sz="2800" b="1" dirty="0">
                <a:solidFill>
                  <a:schemeClr val="bg1"/>
                </a:solidFill>
                <a:latin typeface="Wawati SC" pitchFamily="82" charset="-122"/>
                <a:ea typeface="Wawati SC" pitchFamily="82" charset="-122"/>
              </a:rPr>
              <a:t>A</a:t>
            </a:r>
            <a:r>
              <a:rPr kumimoji="1" lang="zh-CN" altLang="en-US" sz="2800" b="1" dirty="0">
                <a:solidFill>
                  <a:schemeClr val="bg1"/>
                </a:solidFill>
                <a:latin typeface="Wawati SC" pitchFamily="82" charset="-122"/>
                <a:ea typeface="Wawati SC" pitchFamily="82" charset="-122"/>
              </a:rPr>
              <a:t>版</a:t>
            </a:r>
            <a:r>
              <a:rPr kumimoji="1" lang="en-US" altLang="zh-CN" sz="2800" b="1" dirty="0" smtClean="0">
                <a:solidFill>
                  <a:schemeClr val="bg1"/>
                </a:solidFill>
                <a:latin typeface="Wawati SC" pitchFamily="82" charset="-122"/>
                <a:ea typeface="Wawati SC" pitchFamily="82" charset="-122"/>
              </a:rPr>
              <a:t>10.1</a:t>
            </a:r>
          </a:p>
          <a:p>
            <a:endParaRPr kumimoji="1" lang="en-US" altLang="zh-CN" sz="2800" b="1" dirty="0" smtClean="0">
              <a:solidFill>
                <a:schemeClr val="bg1"/>
              </a:solidFill>
              <a:latin typeface="Wawati SC" pitchFamily="82" charset="-122"/>
              <a:ea typeface="Wawati SC" pitchFamily="82" charset="-122"/>
            </a:endParaRPr>
          </a:p>
          <a:p>
            <a:r>
              <a:rPr kumimoji="1" lang="zh-CN" altLang="en-US" sz="2800" b="1" dirty="0" smtClean="0">
                <a:solidFill>
                  <a:schemeClr val="bg1"/>
                </a:solidFill>
                <a:latin typeface="Wawati SC" pitchFamily="82" charset="-122"/>
                <a:ea typeface="Wawati SC" pitchFamily="82" charset="-122"/>
              </a:rPr>
              <a:t>重庆七中    刘香莹</a:t>
            </a:r>
            <a:endParaRPr kumimoji="1" lang="en-US" altLang="zh-CN" sz="2800" b="1" dirty="0">
              <a:solidFill>
                <a:schemeClr val="bg1"/>
              </a:solidFill>
              <a:latin typeface="Wawati SC" pitchFamily="82" charset="-122"/>
              <a:ea typeface="Wawati SC" pitchFamily="8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2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383556" y="258714"/>
            <a:ext cx="6533515" cy="788014"/>
            <a:chOff x="383556" y="258714"/>
            <a:chExt cx="6533515" cy="788014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3556" y="258714"/>
              <a:ext cx="631018" cy="788014"/>
            </a:xfrm>
            <a:prstGeom prst="rect">
              <a:avLst/>
            </a:prstGeom>
            <a:noFill/>
            <a:ln w="38100">
              <a:noFill/>
            </a:ln>
          </p:spPr>
        </p:pic>
        <p:sp>
          <p:nvSpPr>
            <p:cNvPr id="17" name="文本框 16"/>
            <p:cNvSpPr txBox="1"/>
            <p:nvPr/>
          </p:nvSpPr>
          <p:spPr>
            <a:xfrm>
              <a:off x="864886" y="402224"/>
              <a:ext cx="6052185" cy="460375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altLang="en-US" sz="2400" b="1" dirty="0">
                  <a:gradFill>
                    <a:gsLst>
                      <a:gs pos="50000">
                        <a:srgbClr val="F6CAB0"/>
                      </a:gs>
                      <a:gs pos="0">
                        <a:srgbClr val="F7DAC9"/>
                      </a:gs>
                      <a:gs pos="100000">
                        <a:srgbClr val="F4BA97"/>
                      </a:gs>
                    </a:gsLst>
                    <a:lin scaled="1"/>
                  </a:gradFill>
                  <a:latin typeface="华文新魏" panose="02010800040101010101" charset="-122"/>
                  <a:ea typeface="华文新魏" panose="02010800040101010101" charset="-122"/>
                  <a:sym typeface="+mn-ea"/>
                </a:rPr>
                <a:t>（一）回忆统计，结合实例了解随机现象</a:t>
              </a:r>
              <a:endParaRPr kumimoji="1" lang="zh-CN" altLang="en-US" sz="2400" b="1" dirty="0">
                <a:gradFill>
                  <a:gsLst>
                    <a:gs pos="50000">
                      <a:srgbClr val="F6CAB0"/>
                    </a:gs>
                    <a:gs pos="0">
                      <a:srgbClr val="F7DAC9"/>
                    </a:gs>
                    <a:gs pos="100000">
                      <a:srgbClr val="F4BA97"/>
                    </a:gs>
                  </a:gsLst>
                  <a:lin scaled="1"/>
                </a:gradFill>
                <a:latin typeface="华文新魏" panose="02010800040101010101" charset="-122"/>
                <a:ea typeface="华文新魏" panose="02010800040101010101" charset="-122"/>
                <a:sym typeface="+mn-ea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747395" y="945515"/>
            <a:ext cx="10494645" cy="15684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kumimoji="1" lang="zh-CN" sz="3200" b="1" dirty="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</a:rPr>
              <a:t>问题一：体育抽奖不透明口袋，里面装有标号为0，1，2，3，...，9的质地、大小完全相同的球10个，为了估计抽到号码0的可能性大小，用统计的方法怎么处理？</a:t>
            </a:r>
          </a:p>
        </p:txBody>
      </p:sp>
      <p:pic>
        <p:nvPicPr>
          <p:cNvPr id="3" name="图片 2" descr="u=2453238656,2281923225&amp;fm=26&amp;gp=0"/>
          <p:cNvPicPr>
            <a:picLocks noChangeAspect="1"/>
          </p:cNvPicPr>
          <p:nvPr/>
        </p:nvPicPr>
        <p:blipFill>
          <a:blip r:embed="rId3"/>
          <a:srcRect t="6795" r="3150" b="14521"/>
          <a:stretch>
            <a:fillRect/>
          </a:stretch>
        </p:blipFill>
        <p:spPr>
          <a:xfrm>
            <a:off x="747202" y="2955486"/>
            <a:ext cx="4064000" cy="3302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953125" y="3234055"/>
            <a:ext cx="4303395" cy="645160"/>
          </a:xfrm>
          <a:prstGeom prst="rect">
            <a:avLst/>
          </a:prstGeom>
          <a:noFill/>
        </p:spPr>
        <p:txBody>
          <a:bodyPr wrap="non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l"/>
            <a:r>
              <a:rPr lang="zh-CN" altLang="en-US" sz="3600" b="1">
                <a:solidFill>
                  <a:schemeClr val="accent4"/>
                </a:solidFill>
                <a:effectLst/>
                <a:latin typeface="华文新魏" panose="02010800040101010101" charset="-122"/>
                <a:ea typeface="华文新魏" panose="02010800040101010101" charset="-122"/>
                <a:cs typeface="汉仪字酷堂义山楷W" panose="00020600040101010101" charset="-122"/>
              </a:rPr>
              <a:t>如何提高估计的效果</a:t>
            </a:r>
          </a:p>
        </p:txBody>
      </p:sp>
      <p:pic>
        <p:nvPicPr>
          <p:cNvPr id="7" name="图片 6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4205" y="4185285"/>
            <a:ext cx="5421630" cy="152781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2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383556" y="258714"/>
            <a:ext cx="6533515" cy="973455"/>
            <a:chOff x="383556" y="258714"/>
            <a:chExt cx="6533515" cy="973455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3556" y="258714"/>
              <a:ext cx="631018" cy="788014"/>
            </a:xfrm>
            <a:prstGeom prst="rect">
              <a:avLst/>
            </a:prstGeom>
            <a:noFill/>
            <a:ln w="38100">
              <a:noFill/>
            </a:ln>
          </p:spPr>
        </p:pic>
        <p:sp>
          <p:nvSpPr>
            <p:cNvPr id="17" name="文本框 16"/>
            <p:cNvSpPr txBox="1"/>
            <p:nvPr/>
          </p:nvSpPr>
          <p:spPr>
            <a:xfrm>
              <a:off x="864886" y="402224"/>
              <a:ext cx="6052185" cy="829945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kumimoji="1" altLang="en-US" sz="2400" b="1" dirty="0">
                  <a:gradFill>
                    <a:gsLst>
                      <a:gs pos="50000">
                        <a:srgbClr val="F6CAB0"/>
                      </a:gs>
                      <a:gs pos="0">
                        <a:srgbClr val="F7DAC9"/>
                      </a:gs>
                      <a:gs pos="100000">
                        <a:srgbClr val="F4BA97"/>
                      </a:gs>
                    </a:gsLst>
                    <a:lin scaled="1"/>
                  </a:gradFill>
                  <a:latin typeface="华文新魏" panose="02010800040101010101" charset="-122"/>
                  <a:ea typeface="华文新魏" panose="02010800040101010101" charset="-122"/>
                  <a:sym typeface="+mn-ea"/>
                </a:rPr>
                <a:t>（二）理解随机试验并掌握其特点</a:t>
              </a:r>
              <a:endParaRPr kumimoji="1" altLang="en-US" sz="2400" b="1" dirty="0">
                <a:gradFill>
                  <a:gsLst>
                    <a:gs pos="50000">
                      <a:srgbClr val="F6CAB0"/>
                    </a:gs>
                    <a:gs pos="0">
                      <a:srgbClr val="F7DAC9"/>
                    </a:gs>
                    <a:gs pos="100000">
                      <a:srgbClr val="F4BA97"/>
                    </a:gs>
                  </a:gsLst>
                  <a:lin scaled="1"/>
                </a:gradFill>
                <a:latin typeface="华文新魏" panose="02010800040101010101" charset="-122"/>
                <a:ea typeface="华文新魏" panose="02010800040101010101" charset="-122"/>
              </a:endParaRPr>
            </a:p>
            <a:p>
              <a:endParaRPr kumimoji="1" lang="zh-CN" altLang="en-US" sz="2400" b="1" dirty="0">
                <a:gradFill>
                  <a:gsLst>
                    <a:gs pos="50000">
                      <a:srgbClr val="F6CAB0"/>
                    </a:gs>
                    <a:gs pos="0">
                      <a:srgbClr val="F7DAC9"/>
                    </a:gs>
                    <a:gs pos="100000">
                      <a:srgbClr val="F4BA97"/>
                    </a:gs>
                  </a:gsLst>
                  <a:lin scaled="1"/>
                </a:gradFill>
                <a:latin typeface="华文新魏" panose="02010800040101010101" charset="-122"/>
                <a:ea typeface="华文新魏" panose="02010800040101010101" charset="-122"/>
                <a:sym typeface="+mn-ea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747395" y="945515"/>
            <a:ext cx="10494645" cy="15684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kumimoji="1" lang="zh-CN" sz="3200" b="1" dirty="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问题</a:t>
            </a:r>
            <a:r>
              <a:rPr kumimoji="1" lang="en-US" altLang="zh-CN" sz="3200" b="1" dirty="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2</a:t>
            </a:r>
            <a:r>
              <a:rPr kumimoji="1" lang="zh-CN" altLang="en-US" sz="3200" b="1" dirty="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：</a:t>
            </a:r>
            <a:r>
              <a:rPr kumimoji="1" sz="3200" b="1" dirty="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  <a:sym typeface="+mn-ea"/>
              </a:rPr>
              <a:t>刚才，抽球活动时，不透明口袋中装有标号为0，1，2，3，...，9的质地、大小完全相同的球10个，为了估计抽到号码0的可能性大小，一次试验是怎么做的？</a:t>
            </a:r>
            <a:endParaRPr kumimoji="1" lang="zh-CN" sz="3200" b="1" dirty="0">
              <a:solidFill>
                <a:schemeClr val="bg1"/>
              </a:solidFill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4210" y="2679065"/>
            <a:ext cx="8323580" cy="583565"/>
          </a:xfrm>
          <a:prstGeom prst="rect">
            <a:avLst/>
          </a:prstGeom>
          <a:noFill/>
        </p:spPr>
        <p:txBody>
          <a:bodyPr wrap="none" rtlCol="0" anchor="t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l"/>
            <a:r>
              <a:rPr kumimoji="1" sz="3200" b="1" dirty="0">
                <a:solidFill>
                  <a:schemeClr val="bg1"/>
                </a:solidFill>
                <a:effectLst/>
                <a:latin typeface="华文新魏" panose="02010800040101010101" charset="-122"/>
                <a:ea typeface="华文新魏" panose="02010800040101010101" charset="-122"/>
                <a:sym typeface="+mn-ea"/>
              </a:rPr>
              <a:t>随机抽取一个球观察记录号码的目的是什么？</a:t>
            </a:r>
            <a:endParaRPr kumimoji="1" lang="zh-CN" altLang="en-US" sz="3200" b="1" dirty="0">
              <a:solidFill>
                <a:schemeClr val="bg1"/>
              </a:solidFill>
              <a:effectLst/>
              <a:latin typeface="华文新魏" panose="02010800040101010101" charset="-122"/>
              <a:ea typeface="华文新魏" panose="02010800040101010101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64210" y="3569970"/>
            <a:ext cx="10863580" cy="1076325"/>
          </a:xfrm>
          <a:prstGeom prst="rect">
            <a:avLst/>
          </a:prstGeom>
          <a:gradFill>
            <a:gsLst>
              <a:gs pos="50000">
                <a:srgbClr val="EDDADE"/>
              </a:gs>
              <a:gs pos="0">
                <a:srgbClr val="F3E6E9"/>
              </a:gs>
              <a:gs pos="100000">
                <a:srgbClr val="E6CDD3"/>
              </a:gs>
            </a:gsLst>
            <a:lin scaled="1"/>
          </a:gradFill>
          <a:ln w="508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32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随机试验：对随机现象的</a:t>
            </a:r>
            <a:r>
              <a:rPr lang="zh-CN" altLang="en-US" sz="3200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实现</a:t>
            </a:r>
            <a:r>
              <a:rPr lang="zh-CN" altLang="en-US" sz="32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和对它的</a:t>
            </a:r>
            <a:r>
              <a:rPr lang="zh-CN" altLang="en-US" sz="3200" dirty="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观察</a:t>
            </a:r>
            <a:r>
              <a:rPr lang="zh-CN" altLang="en-US" sz="3200" dirty="0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称为随机试验(简称试验)．常用字母E表示。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" grpId="1" animBg="1"/>
      <p:bldP spid="4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2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359426" y="107584"/>
            <a:ext cx="6543040" cy="829945"/>
            <a:chOff x="383556" y="216804"/>
            <a:chExt cx="6543040" cy="829945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3556" y="258714"/>
              <a:ext cx="631018" cy="788014"/>
            </a:xfrm>
            <a:prstGeom prst="rect">
              <a:avLst/>
            </a:prstGeom>
            <a:noFill/>
            <a:ln w="38100">
              <a:noFill/>
            </a:ln>
          </p:spPr>
        </p:pic>
        <p:sp>
          <p:nvSpPr>
            <p:cNvPr id="17" name="文本框 16"/>
            <p:cNvSpPr txBox="1"/>
            <p:nvPr/>
          </p:nvSpPr>
          <p:spPr>
            <a:xfrm>
              <a:off x="874411" y="216804"/>
              <a:ext cx="6052185" cy="829945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kumimoji="1" altLang="en-US" sz="2400" b="1" dirty="0">
                  <a:gradFill>
                    <a:gsLst>
                      <a:gs pos="50000">
                        <a:srgbClr val="F6CAB0"/>
                      </a:gs>
                      <a:gs pos="0">
                        <a:srgbClr val="F7DAC9"/>
                      </a:gs>
                      <a:gs pos="100000">
                        <a:srgbClr val="F4BA97"/>
                      </a:gs>
                    </a:gsLst>
                    <a:lin scaled="1"/>
                  </a:gradFill>
                  <a:latin typeface="华文新魏" panose="02010800040101010101" charset="-122"/>
                  <a:ea typeface="华文新魏" panose="02010800040101010101" charset="-122"/>
                  <a:sym typeface="+mn-ea"/>
                </a:rPr>
                <a:t>（二）理解随机试验并掌握其特点</a:t>
              </a:r>
              <a:endParaRPr kumimoji="1" altLang="en-US" sz="2400" b="1" dirty="0">
                <a:gradFill>
                  <a:gsLst>
                    <a:gs pos="50000">
                      <a:srgbClr val="F6CAB0"/>
                    </a:gs>
                    <a:gs pos="0">
                      <a:srgbClr val="F7DAC9"/>
                    </a:gs>
                    <a:gs pos="100000">
                      <a:srgbClr val="F4BA97"/>
                    </a:gs>
                  </a:gsLst>
                  <a:lin scaled="1"/>
                </a:gradFill>
                <a:latin typeface="华文新魏" panose="02010800040101010101" charset="-122"/>
                <a:ea typeface="华文新魏" panose="02010800040101010101" charset="-122"/>
              </a:endParaRPr>
            </a:p>
            <a:p>
              <a:endParaRPr kumimoji="1" lang="zh-CN" altLang="en-US" sz="2400" b="1" dirty="0">
                <a:gradFill>
                  <a:gsLst>
                    <a:gs pos="50000">
                      <a:srgbClr val="F6CAB0"/>
                    </a:gs>
                    <a:gs pos="0">
                      <a:srgbClr val="F7DAC9"/>
                    </a:gs>
                    <a:gs pos="100000">
                      <a:srgbClr val="F4BA97"/>
                    </a:gs>
                  </a:gsLst>
                  <a:lin scaled="1"/>
                </a:gradFill>
                <a:latin typeface="华文新魏" panose="02010800040101010101" charset="-122"/>
                <a:ea typeface="华文新魏" panose="02010800040101010101" charset="-122"/>
                <a:sym typeface="+mn-ea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870" y="1108075"/>
            <a:ext cx="2584450" cy="1567180"/>
          </a:xfrm>
          <a:prstGeom prst="rect">
            <a:avLst/>
          </a:prstGeom>
          <a:ln w="73025"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870" y="2917825"/>
            <a:ext cx="2580005" cy="1683385"/>
          </a:xfrm>
          <a:prstGeom prst="rect">
            <a:avLst/>
          </a:prstGeom>
          <a:ln w="69850">
            <a:solidFill>
              <a:schemeClr val="accent1"/>
            </a:solidFill>
          </a:ln>
        </p:spPr>
      </p:pic>
      <p:pic>
        <p:nvPicPr>
          <p:cNvPr id="7" name="图片 6" descr="图片1"/>
          <p:cNvPicPr>
            <a:picLocks noChangeAspect="1"/>
          </p:cNvPicPr>
          <p:nvPr/>
        </p:nvPicPr>
        <p:blipFill>
          <a:blip r:embed="rId5"/>
          <a:srcRect l="6352" t="5861" r="1951" b="15976"/>
          <a:stretch>
            <a:fillRect/>
          </a:stretch>
        </p:blipFill>
        <p:spPr>
          <a:xfrm>
            <a:off x="506095" y="4866640"/>
            <a:ext cx="2557780" cy="1833880"/>
          </a:xfrm>
          <a:prstGeom prst="rect">
            <a:avLst/>
          </a:prstGeom>
          <a:ln w="69850">
            <a:solidFill>
              <a:schemeClr val="accent1"/>
            </a:solidFill>
          </a:ln>
        </p:spPr>
      </p:pic>
      <p:sp>
        <p:nvSpPr>
          <p:cNvPr id="9" name="文本框 8"/>
          <p:cNvSpPr txBox="1"/>
          <p:nvPr/>
        </p:nvSpPr>
        <p:spPr>
          <a:xfrm>
            <a:off x="4438650" y="635635"/>
            <a:ext cx="982980" cy="521970"/>
          </a:xfrm>
          <a:prstGeom prst="rect">
            <a:avLst/>
          </a:prstGeom>
          <a:gradFill>
            <a:gsLst>
              <a:gs pos="50000">
                <a:srgbClr val="ECCFCB"/>
              </a:gs>
              <a:gs pos="0">
                <a:srgbClr val="F2DFDC"/>
              </a:gs>
              <a:gs pos="100000">
                <a:srgbClr val="E5BEB9"/>
              </a:gs>
            </a:gsLst>
            <a:lin scaled="1"/>
          </a:gra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b="1"/>
              <a:t>目的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352800" y="1291590"/>
            <a:ext cx="342011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兰米楷体" panose="02000503000000000000" charset="-122"/>
                <a:ea typeface="兰米楷体" panose="02000503000000000000" charset="-122"/>
              </a:rPr>
              <a:t>为了研究掷硬币出现花的数量规律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430905" y="3282950"/>
            <a:ext cx="342011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兰米楷体" panose="02000503000000000000" charset="-122"/>
                <a:ea typeface="兰米楷体" panose="02000503000000000000" charset="-122"/>
                <a:cs typeface="兰米楷体" panose="02000503000000000000" charset="-122"/>
              </a:rPr>
              <a:t>为了研究丢骰子朝上点数为</a:t>
            </a:r>
            <a:r>
              <a:rPr lang="en-US" altLang="zh-CN" sz="2800" b="1">
                <a:solidFill>
                  <a:schemeClr val="bg1"/>
                </a:solidFill>
                <a:latin typeface="兰米楷体" panose="02000503000000000000" charset="-122"/>
                <a:ea typeface="兰米楷体" panose="02000503000000000000" charset="-122"/>
                <a:cs typeface="兰米楷体" panose="02000503000000000000" charset="-122"/>
              </a:rPr>
              <a:t>1</a:t>
            </a:r>
            <a:r>
              <a:rPr lang="zh-CN" altLang="en-US" sz="2800" b="1">
                <a:solidFill>
                  <a:schemeClr val="bg1"/>
                </a:solidFill>
                <a:latin typeface="兰米楷体" panose="02000503000000000000" charset="-122"/>
                <a:ea typeface="兰米楷体" panose="02000503000000000000" charset="-122"/>
                <a:cs typeface="兰米楷体" panose="02000503000000000000" charset="-122"/>
              </a:rPr>
              <a:t>的数量规律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430905" y="5423535"/>
            <a:ext cx="342011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兰米楷体" panose="02000503000000000000" charset="-122"/>
                <a:ea typeface="兰米楷体" panose="02000503000000000000" charset="-122"/>
                <a:cs typeface="兰米楷体" panose="02000503000000000000" charset="-122"/>
              </a:rPr>
              <a:t>为了研究体彩摸球抽到</a:t>
            </a:r>
            <a:r>
              <a:rPr lang="en-US" altLang="zh-CN" sz="2800" b="1">
                <a:solidFill>
                  <a:schemeClr val="bg1"/>
                </a:solidFill>
                <a:latin typeface="兰米楷体" panose="02000503000000000000" charset="-122"/>
                <a:ea typeface="兰米楷体" panose="02000503000000000000" charset="-122"/>
                <a:cs typeface="兰米楷体" panose="02000503000000000000" charset="-122"/>
              </a:rPr>
              <a:t>0</a:t>
            </a:r>
            <a:r>
              <a:rPr lang="zh-CN" altLang="en-US" sz="2800" b="1">
                <a:solidFill>
                  <a:schemeClr val="bg1"/>
                </a:solidFill>
                <a:latin typeface="兰米楷体" panose="02000503000000000000" charset="-122"/>
                <a:ea typeface="兰米楷体" panose="02000503000000000000" charset="-122"/>
                <a:cs typeface="兰米楷体" panose="02000503000000000000" charset="-122"/>
              </a:rPr>
              <a:t>的数量规律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145145" y="635635"/>
            <a:ext cx="982980" cy="521970"/>
          </a:xfrm>
          <a:prstGeom prst="rect">
            <a:avLst/>
          </a:prstGeom>
          <a:gradFill>
            <a:gsLst>
              <a:gs pos="50000">
                <a:srgbClr val="ECCFCB"/>
              </a:gs>
              <a:gs pos="0">
                <a:srgbClr val="F2DFDC"/>
              </a:gs>
              <a:gs pos="100000">
                <a:srgbClr val="E5BEB9"/>
              </a:gs>
            </a:gsLst>
            <a:lin scaled="1"/>
          </a:gra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b="1"/>
              <a:t>试验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778625" y="1291590"/>
            <a:ext cx="342011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兰米楷体" panose="02000503000000000000" charset="-122"/>
                <a:ea typeface="兰米楷体" panose="02000503000000000000" charset="-122"/>
              </a:rPr>
              <a:t>掷一枚硬币，并记录落地时正面朝上情况；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926580" y="3282950"/>
            <a:ext cx="342011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兰米楷体" panose="02000503000000000000" charset="-122"/>
                <a:ea typeface="兰米楷体" panose="02000503000000000000" charset="-122"/>
              </a:rPr>
              <a:t>掷一枚骰子，并记录落地时朝上的点数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926580" y="5316855"/>
            <a:ext cx="342011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兰米楷体" panose="02000503000000000000" charset="-122"/>
                <a:ea typeface="兰米楷体" panose="02000503000000000000" charset="-122"/>
              </a:rPr>
              <a:t>体育彩票摇奖时，充分搅拌后观测记录球的点数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0696575" y="2651760"/>
            <a:ext cx="613410" cy="2665095"/>
          </a:xfrm>
          <a:prstGeom prst="rect">
            <a:avLst/>
          </a:prstGeom>
          <a:gradFill>
            <a:gsLst>
              <a:gs pos="50000">
                <a:srgbClr val="ECCFCB"/>
              </a:gs>
              <a:gs pos="0">
                <a:srgbClr val="F2DFDC"/>
              </a:gs>
              <a:gs pos="100000">
                <a:srgbClr val="E5BEB9"/>
              </a:gs>
            </a:gsLst>
            <a:lin scaled="1"/>
          </a:gradFill>
          <a:ln>
            <a:solidFill>
              <a:schemeClr val="accent1"/>
            </a:solidFill>
          </a:ln>
        </p:spPr>
        <p:txBody>
          <a:bodyPr vert="eaVert"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28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试验的共同特点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8" grpId="0"/>
      <p:bldP spid="8" grpId="1"/>
      <p:bldP spid="19" grpId="0" bldLvl="0" animBg="1"/>
      <p:bldP spid="19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2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383556" y="258714"/>
            <a:ext cx="6533515" cy="973455"/>
            <a:chOff x="383556" y="258714"/>
            <a:chExt cx="6533515" cy="973455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3556" y="258714"/>
              <a:ext cx="631018" cy="788014"/>
            </a:xfrm>
            <a:prstGeom prst="rect">
              <a:avLst/>
            </a:prstGeom>
            <a:noFill/>
            <a:ln w="38100">
              <a:noFill/>
            </a:ln>
          </p:spPr>
        </p:pic>
        <p:sp>
          <p:nvSpPr>
            <p:cNvPr id="17" name="文本框 16"/>
            <p:cNvSpPr txBox="1"/>
            <p:nvPr/>
          </p:nvSpPr>
          <p:spPr>
            <a:xfrm>
              <a:off x="864886" y="402224"/>
              <a:ext cx="6052185" cy="829945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kumimoji="1" altLang="en-US" sz="2400" b="1" dirty="0">
                  <a:gradFill>
                    <a:gsLst>
                      <a:gs pos="50000">
                        <a:srgbClr val="F6CAB0"/>
                      </a:gs>
                      <a:gs pos="0">
                        <a:srgbClr val="F7DAC9"/>
                      </a:gs>
                      <a:gs pos="100000">
                        <a:srgbClr val="F4BA97"/>
                      </a:gs>
                    </a:gsLst>
                    <a:lin scaled="1"/>
                  </a:gradFill>
                  <a:latin typeface="华文新魏" panose="02010800040101010101" charset="-122"/>
                  <a:ea typeface="华文新魏" panose="02010800040101010101" charset="-122"/>
                  <a:sym typeface="+mn-ea"/>
                </a:rPr>
                <a:t>（二）理解随机试验并掌握其特点</a:t>
              </a:r>
              <a:endParaRPr kumimoji="1" altLang="en-US" sz="2400" b="1" dirty="0">
                <a:gradFill>
                  <a:gsLst>
                    <a:gs pos="50000">
                      <a:srgbClr val="F6CAB0"/>
                    </a:gs>
                    <a:gs pos="0">
                      <a:srgbClr val="F7DAC9"/>
                    </a:gs>
                    <a:gs pos="100000">
                      <a:srgbClr val="F4BA97"/>
                    </a:gs>
                  </a:gsLst>
                  <a:lin scaled="1"/>
                </a:gradFill>
                <a:latin typeface="华文新魏" panose="02010800040101010101" charset="-122"/>
                <a:ea typeface="华文新魏" panose="02010800040101010101" charset="-122"/>
              </a:endParaRPr>
            </a:p>
            <a:p>
              <a:endParaRPr kumimoji="1" lang="zh-CN" altLang="en-US" sz="2400" b="1" dirty="0">
                <a:gradFill>
                  <a:gsLst>
                    <a:gs pos="50000">
                      <a:srgbClr val="F6CAB0"/>
                    </a:gs>
                    <a:gs pos="0">
                      <a:srgbClr val="F7DAC9"/>
                    </a:gs>
                    <a:gs pos="100000">
                      <a:srgbClr val="F4BA97"/>
                    </a:gs>
                  </a:gsLst>
                  <a:lin scaled="1"/>
                </a:gradFill>
                <a:latin typeface="华文新魏" panose="02010800040101010101" charset="-122"/>
                <a:ea typeface="华文新魏" panose="02010800040101010101" charset="-122"/>
                <a:sym typeface="+mn-ea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747395" y="945515"/>
            <a:ext cx="3083560" cy="583565"/>
          </a:xfrm>
          <a:prstGeom prst="rect">
            <a:avLst/>
          </a:prstGeom>
          <a:gradFill>
            <a:gsLst>
              <a:gs pos="50000">
                <a:srgbClr val="ECCFCB"/>
              </a:gs>
              <a:gs pos="0">
                <a:srgbClr val="F2DFDC"/>
              </a:gs>
              <a:gs pos="100000">
                <a:srgbClr val="E5BEB9"/>
              </a:gs>
            </a:gsLst>
            <a:lin scaled="1"/>
          </a:gradFill>
          <a:ln>
            <a:noFill/>
          </a:ln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l"/>
            <a:r>
              <a:rPr lang="zh-CN" altLang="en-US" sz="32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新魏" panose="02010800040101010101" charset="-122"/>
                <a:ea typeface="华文新魏" panose="02010800040101010101" charset="-122"/>
                <a:sym typeface="+mn-ea"/>
              </a:rPr>
              <a:t>随机试验的特点</a:t>
            </a:r>
            <a:endParaRPr kumimoji="1" lang="zh-CN" altLang="en-US" sz="32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新魏" panose="02010800040101010101" charset="-122"/>
              <a:ea typeface="华文新魏" panose="02010800040101010101" charset="-122"/>
              <a:cs typeface="汉仪字酷堂义山楷W" panose="0002060004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0870" y="2037715"/>
            <a:ext cx="1075817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408305"/>
            <a:r>
              <a:rPr lang="en-US" sz="32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1</a:t>
            </a:r>
            <a:r>
              <a:rPr lang="zh-CN" sz="32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</a:rPr>
              <a:t>、试验可以在相同条件下重复进行 ；  </a:t>
            </a:r>
            <a:endParaRPr lang="zh-CN" altLang="en-US" sz="3200" b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华文琥珀" panose="02010800040101010101" charset="-122"/>
              <a:ea typeface="华文琥珀" panose="02010800040101010101" charset="-122"/>
              <a:cs typeface="华文琥珀" panose="0201080004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10870" y="3072130"/>
            <a:ext cx="107588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08305"/>
            <a:r>
              <a:rPr lang="zh-CN" sz="32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  <a:sym typeface="+mn-ea"/>
              </a:rPr>
              <a:t>2、试验的所有可能</a:t>
            </a:r>
            <a:r>
              <a:rPr lang="zh-CN" sz="32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  <a:sym typeface="+mn-ea"/>
              </a:rPr>
              <a:t>结果</a:t>
            </a:r>
            <a:r>
              <a:rPr lang="zh-CN" sz="32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  <a:sym typeface="+mn-ea"/>
              </a:rPr>
              <a:t>是明确可知的，并且不止一个；</a:t>
            </a:r>
            <a:endParaRPr lang="zh-CN" altLang="en-US" sz="3200" b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华文琥珀" panose="02010800040101010101" charset="-122"/>
              <a:ea typeface="华文琥珀" panose="02010800040101010101" charset="-122"/>
              <a:cs typeface="华文琥珀" panose="02010800040101010101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10870" y="4215765"/>
            <a:ext cx="1075880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08305"/>
            <a:r>
              <a:rPr lang="zh-CN" sz="320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华文琥珀" panose="02010800040101010101" charset="-122"/>
                <a:ea typeface="华文琥珀" panose="02010800040101010101" charset="-122"/>
                <a:cs typeface="华文琥珀" panose="02010800040101010101" charset="-122"/>
                <a:sym typeface="+mn-ea"/>
              </a:rPr>
              <a:t>3、每次结束总是恰好出现这些可能结果中的一个，但事先不能确定出现哪一个结果。</a:t>
            </a:r>
            <a:endParaRPr lang="zh-CN" altLang="en-US" sz="320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华文琥珀" panose="02010800040101010101" charset="-122"/>
              <a:ea typeface="华文琥珀" panose="02010800040101010101" charset="-122"/>
              <a:cs typeface="华文琥珀" panose="02010800040101010101" charset="-122"/>
              <a:sym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" grpId="1" animBg="1"/>
      <p:bldP spid="3" grpId="0" bldLvl="0" animBg="1"/>
      <p:bldP spid="18" grpId="0" bldLvl="0" animBg="1"/>
      <p:bldP spid="19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2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383556" y="258714"/>
            <a:ext cx="6533515" cy="1342390"/>
            <a:chOff x="383556" y="258714"/>
            <a:chExt cx="6533515" cy="1342390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3556" y="258714"/>
              <a:ext cx="631018" cy="788014"/>
            </a:xfrm>
            <a:prstGeom prst="rect">
              <a:avLst/>
            </a:prstGeom>
            <a:noFill/>
            <a:ln w="38100">
              <a:noFill/>
            </a:ln>
          </p:spPr>
        </p:pic>
        <p:sp>
          <p:nvSpPr>
            <p:cNvPr id="17" name="文本框 16"/>
            <p:cNvSpPr txBox="1"/>
            <p:nvPr/>
          </p:nvSpPr>
          <p:spPr>
            <a:xfrm>
              <a:off x="864886" y="402224"/>
              <a:ext cx="6052185" cy="119888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kumimoji="1" altLang="en-US" sz="2400" b="1" dirty="0">
                  <a:gradFill>
                    <a:gsLst>
                      <a:gs pos="50000">
                        <a:srgbClr val="F6CAB0"/>
                      </a:gs>
                      <a:gs pos="0">
                        <a:srgbClr val="F7DAC9"/>
                      </a:gs>
                      <a:gs pos="100000">
                        <a:srgbClr val="F4BA97"/>
                      </a:gs>
                    </a:gsLst>
                    <a:lin scaled="1"/>
                  </a:gradFill>
                  <a:latin typeface="华文新魏" panose="02010800040101010101" charset="-122"/>
                  <a:ea typeface="华文新魏" panose="02010800040101010101" charset="-122"/>
                  <a:sym typeface="+mn-ea"/>
                </a:rPr>
                <a:t>（三）从集合论的角度分析随机试验结果</a:t>
              </a:r>
            </a:p>
            <a:p>
              <a:pPr algn="l">
                <a:buClrTx/>
                <a:buSzTx/>
                <a:buFontTx/>
              </a:pPr>
              <a:endParaRPr kumimoji="1" altLang="en-US" sz="2400" b="1" dirty="0">
                <a:gradFill>
                  <a:gsLst>
                    <a:gs pos="50000">
                      <a:srgbClr val="F6CAB0"/>
                    </a:gs>
                    <a:gs pos="0">
                      <a:srgbClr val="F7DAC9"/>
                    </a:gs>
                    <a:gs pos="100000">
                      <a:srgbClr val="F4BA97"/>
                    </a:gs>
                  </a:gsLst>
                  <a:lin scaled="1"/>
                </a:gradFill>
                <a:latin typeface="华文新魏" panose="02010800040101010101" charset="-122"/>
                <a:ea typeface="华文新魏" panose="02010800040101010101" charset="-122"/>
              </a:endParaRPr>
            </a:p>
            <a:p>
              <a:endParaRPr kumimoji="1" lang="zh-CN" altLang="en-US" sz="2400" b="1" dirty="0">
                <a:gradFill>
                  <a:gsLst>
                    <a:gs pos="50000">
                      <a:srgbClr val="F6CAB0"/>
                    </a:gs>
                    <a:gs pos="0">
                      <a:srgbClr val="F7DAC9"/>
                    </a:gs>
                    <a:gs pos="100000">
                      <a:srgbClr val="F4BA97"/>
                    </a:gs>
                  </a:gsLst>
                  <a:lin scaled="1"/>
                </a:gradFill>
                <a:latin typeface="华文新魏" panose="02010800040101010101" charset="-122"/>
                <a:ea typeface="华文新魏" panose="02010800040101010101" charset="-122"/>
                <a:sym typeface="+mn-ea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290195" y="799465"/>
            <a:ext cx="10942955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sz="3200" b="1" dirty="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问题3：“体育抽奖活动时，不透明口袋中装有标号为0，1，2，3，...，9的质地、大小完全相同的球10个，从中随机抽取一个球观察号码”这个随机试验有多少个可能的结果？怎么表示？（号码1 ，号码2）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275" y="3076575"/>
            <a:ext cx="4076700" cy="1905000"/>
          </a:xfrm>
          <a:prstGeom prst="rect">
            <a:avLst/>
          </a:prstGeom>
        </p:spPr>
      </p:pic>
      <p:cxnSp>
        <p:nvCxnSpPr>
          <p:cNvPr id="5" name="直接箭头连接符 4"/>
          <p:cNvCxnSpPr/>
          <p:nvPr/>
        </p:nvCxnSpPr>
        <p:spPr>
          <a:xfrm>
            <a:off x="4752975" y="3577590"/>
            <a:ext cx="2016760" cy="40640"/>
          </a:xfrm>
          <a:prstGeom prst="straightConnector1">
            <a:avLst/>
          </a:prstGeom>
          <a:ln w="76200">
            <a:solidFill>
              <a:schemeClr val="accent4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6917055" y="3305175"/>
            <a:ext cx="28136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chemeClr val="bg1"/>
                </a:solidFill>
              </a:rPr>
              <a:t>0</a:t>
            </a:r>
            <a:r>
              <a:rPr lang="zh-CN" altLang="en-US" sz="3200" b="1">
                <a:solidFill>
                  <a:schemeClr val="bg1"/>
                </a:solidFill>
              </a:rPr>
              <a:t>代表？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770370" y="3305175"/>
            <a:ext cx="2026920" cy="583565"/>
          </a:xfrm>
          <a:prstGeom prst="rect">
            <a:avLst/>
          </a:prstGeom>
          <a:solidFill>
            <a:schemeClr val="bg2"/>
          </a:solidFill>
          <a:ln w="28575" cmpd="sng">
            <a:solidFill>
              <a:schemeClr val="accent1">
                <a:shade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/>
              <a:t>样本点</a:t>
            </a:r>
            <a:endParaRPr lang="zh-CN" altLang="en-US" sz="3200" b="1" dirty="0"/>
          </a:p>
        </p:txBody>
      </p:sp>
      <p:graphicFrame>
        <p:nvGraphicFramePr>
          <p:cNvPr id="7" name="对象 6"/>
          <p:cNvGraphicFramePr>
            <a:graphicFrameLocks/>
          </p:cNvGraphicFramePr>
          <p:nvPr/>
        </p:nvGraphicFramePr>
        <p:xfrm>
          <a:off x="8167370" y="3402330"/>
          <a:ext cx="629920" cy="389255"/>
        </p:xfrm>
        <a:graphic>
          <a:graphicData uri="http://schemas.openxmlformats.org/presentationml/2006/ole">
            <p:oleObj spid="_x0000_s1052" name="Equation" r:id="rId5" imgW="3657600" imgH="3352800" progId="">
              <p:embed/>
            </p:oleObj>
          </a:graphicData>
        </a:graphic>
      </p:graphicFrame>
      <p:graphicFrame>
        <p:nvGraphicFramePr>
          <p:cNvPr id="11" name="对象 10">
            <a:hlinkClick r:id="" action="ppaction://ole?verb=0"/>
          </p:cNvPr>
          <p:cNvGraphicFramePr>
            <a:graphicFrameLocks/>
          </p:cNvGraphicFramePr>
          <p:nvPr/>
        </p:nvGraphicFramePr>
        <p:xfrm>
          <a:off x="549275" y="5048885"/>
          <a:ext cx="4025265" cy="694055"/>
        </p:xfrm>
        <a:graphic>
          <a:graphicData uri="http://schemas.openxmlformats.org/presentationml/2006/ole">
            <p:oleObj spid="_x0000_s1053" r:id="rId6" imgW="1104840" imgH="190440" progId="">
              <p:embed/>
            </p:oleObj>
          </a:graphicData>
        </a:graphic>
      </p:graphicFrame>
      <p:cxnSp>
        <p:nvCxnSpPr>
          <p:cNvPr id="8" name="直接箭头连接符 7"/>
          <p:cNvCxnSpPr/>
          <p:nvPr/>
        </p:nvCxnSpPr>
        <p:spPr>
          <a:xfrm>
            <a:off x="4752975" y="5310505"/>
            <a:ext cx="1882140" cy="43180"/>
          </a:xfrm>
          <a:prstGeom prst="straightConnector1">
            <a:avLst/>
          </a:prstGeom>
          <a:ln w="76200">
            <a:solidFill>
              <a:schemeClr val="accent4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6769735" y="5048885"/>
            <a:ext cx="2620645" cy="583565"/>
          </a:xfrm>
          <a:prstGeom prst="rect">
            <a:avLst/>
          </a:prstGeom>
          <a:solidFill>
            <a:schemeClr val="bg2"/>
          </a:solidFill>
          <a:ln w="28575" cmpd="sng">
            <a:solidFill>
              <a:schemeClr val="accent1">
                <a:shade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/>
              <a:t>样本空间</a:t>
            </a:r>
          </a:p>
        </p:txBody>
      </p:sp>
      <p:graphicFrame>
        <p:nvGraphicFramePr>
          <p:cNvPr id="16" name="对象 15">
            <a:hlinkClick r:id="" action="ppaction://ole?verb=0"/>
          </p:cNvPr>
          <p:cNvGraphicFramePr>
            <a:graphicFrameLocks/>
          </p:cNvGraphicFramePr>
          <p:nvPr/>
        </p:nvGraphicFramePr>
        <p:xfrm>
          <a:off x="8719185" y="5048885"/>
          <a:ext cx="547370" cy="519430"/>
        </p:xfrm>
        <a:graphic>
          <a:graphicData uri="http://schemas.openxmlformats.org/presentationml/2006/ole">
            <p:oleObj spid="_x0000_s1054" r:id="rId7" imgW="152280" imgH="152280" progId="">
              <p:embed/>
            </p:oleObj>
          </a:graphicData>
        </a:graphic>
      </p:graphicFrame>
      <p:graphicFrame>
        <p:nvGraphicFramePr>
          <p:cNvPr id="10" name="对象 9">
            <a:hlinkClick r:id="" action="ppaction://ole?verb=0"/>
          </p:cNvPr>
          <p:cNvGraphicFramePr>
            <a:graphicFrameLocks/>
          </p:cNvGraphicFramePr>
          <p:nvPr/>
        </p:nvGraphicFramePr>
        <p:xfrm>
          <a:off x="1637665" y="5962015"/>
          <a:ext cx="8248015" cy="640715"/>
        </p:xfrm>
        <a:graphic>
          <a:graphicData uri="http://schemas.openxmlformats.org/presentationml/2006/ole">
            <p:oleObj spid="_x0000_s1055" r:id="rId8" imgW="2616120" imgH="203040" progId="">
              <p:embed/>
            </p:oleObj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 bldLvl="0" animBg="1"/>
      <p:bldP spid="12" grpId="1" animBg="1"/>
      <p:bldP spid="9" grpId="0" bldLvl="0" animBg="1"/>
      <p:bldP spid="9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2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383556" y="258714"/>
            <a:ext cx="6533515" cy="1342390"/>
            <a:chOff x="383556" y="258714"/>
            <a:chExt cx="6533515" cy="1342390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3556" y="258714"/>
              <a:ext cx="631018" cy="788014"/>
            </a:xfrm>
            <a:prstGeom prst="rect">
              <a:avLst/>
            </a:prstGeom>
            <a:noFill/>
            <a:ln w="38100">
              <a:noFill/>
            </a:ln>
          </p:spPr>
        </p:pic>
        <p:sp>
          <p:nvSpPr>
            <p:cNvPr id="17" name="文本框 16"/>
            <p:cNvSpPr txBox="1"/>
            <p:nvPr/>
          </p:nvSpPr>
          <p:spPr>
            <a:xfrm>
              <a:off x="864886" y="402224"/>
              <a:ext cx="6052185" cy="119888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kumimoji="1" altLang="en-US" sz="2400" b="1" dirty="0">
                  <a:gradFill>
                    <a:gsLst>
                      <a:gs pos="50000">
                        <a:srgbClr val="F6CAB0"/>
                      </a:gs>
                      <a:gs pos="0">
                        <a:srgbClr val="F7DAC9"/>
                      </a:gs>
                      <a:gs pos="100000">
                        <a:srgbClr val="F4BA97"/>
                      </a:gs>
                    </a:gsLst>
                    <a:lin scaled="1"/>
                  </a:gradFill>
                  <a:latin typeface="华文新魏" panose="02010800040101010101" charset="-122"/>
                  <a:ea typeface="华文新魏" panose="02010800040101010101" charset="-122"/>
                  <a:sym typeface="+mn-ea"/>
                </a:rPr>
                <a:t>（三）从集合论的角度分析随机试验结果</a:t>
              </a:r>
            </a:p>
            <a:p>
              <a:pPr algn="l">
                <a:buClrTx/>
                <a:buSzTx/>
                <a:buFontTx/>
              </a:pPr>
              <a:endParaRPr kumimoji="1" altLang="en-US" sz="2400" b="1" dirty="0">
                <a:gradFill>
                  <a:gsLst>
                    <a:gs pos="50000">
                      <a:srgbClr val="F6CAB0"/>
                    </a:gs>
                    <a:gs pos="0">
                      <a:srgbClr val="F7DAC9"/>
                    </a:gs>
                    <a:gs pos="100000">
                      <a:srgbClr val="F4BA97"/>
                    </a:gs>
                  </a:gsLst>
                  <a:lin scaled="1"/>
                </a:gradFill>
                <a:latin typeface="华文新魏" panose="02010800040101010101" charset="-122"/>
                <a:ea typeface="华文新魏" panose="02010800040101010101" charset="-122"/>
              </a:endParaRPr>
            </a:p>
            <a:p>
              <a:endParaRPr kumimoji="1" lang="zh-CN" altLang="en-US" sz="2400" b="1" dirty="0">
                <a:gradFill>
                  <a:gsLst>
                    <a:gs pos="50000">
                      <a:srgbClr val="F6CAB0"/>
                    </a:gs>
                    <a:gs pos="0">
                      <a:srgbClr val="F7DAC9"/>
                    </a:gs>
                    <a:gs pos="100000">
                      <a:srgbClr val="F4BA97"/>
                    </a:gs>
                  </a:gsLst>
                  <a:lin scaled="1"/>
                </a:gradFill>
                <a:latin typeface="华文新魏" panose="02010800040101010101" charset="-122"/>
                <a:ea typeface="华文新魏" panose="02010800040101010101" charset="-122"/>
                <a:sym typeface="+mn-ea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747395" y="945515"/>
            <a:ext cx="10494645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/>
            <a:r>
              <a:rPr lang="zh-CN" sz="3200" b="1" dirty="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汉仪字酷堂义山楷W" panose="00020600040101010101" charset="-122"/>
                <a:sym typeface="+mn-ea"/>
              </a:rPr>
              <a:t>写出下列随机试验的样本空间</a:t>
            </a:r>
            <a:endParaRPr kumimoji="1" lang="zh-CN" sz="3200" b="1" dirty="0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华文新魏" panose="02010800040101010101" charset="-122"/>
              <a:ea typeface="汉仪字酷堂义山楷W" panose="00020600040101010101" charset="-122"/>
              <a:cs typeface="汉仪字酷堂义山楷W" panose="00020600040101010101" charset="-122"/>
              <a:sym typeface="+mn-ea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2"/>
            </p:custDataLst>
          </p:nvPr>
        </p:nvGraphicFramePr>
        <p:xfrm>
          <a:off x="687070" y="1553210"/>
          <a:ext cx="5081270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1270"/>
              </a:tblGrid>
              <a:tr h="5181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80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45847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latin typeface="华文新魏" panose="02010800040101010101" charset="-122"/>
                          <a:ea typeface="华文新魏" panose="02010800040101010101" charset="-122"/>
                        </a:rPr>
                        <a:t>1、掷一枚硬币，并记录落地时正面朝上情况；</a:t>
                      </a:r>
                    </a:p>
                  </a:txBody>
                  <a:tcPr/>
                </a:tc>
              </a:tr>
              <a:tr h="9448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latin typeface="华文新魏" panose="02010800040101010101" charset="-122"/>
                          <a:ea typeface="华文新魏" panose="02010800040101010101" charset="-122"/>
                        </a:rPr>
                        <a:t>2、掷一枚骰子，并记录落地时朝上的点数；</a:t>
                      </a:r>
                    </a:p>
                  </a:txBody>
                  <a:tcPr/>
                </a:tc>
              </a:tr>
              <a:tr h="94488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>
                          <a:latin typeface="华文新魏" panose="02010800040101010101" charset="-122"/>
                          <a:ea typeface="华文新魏" panose="02010800040101010101" charset="-122"/>
                        </a:rPr>
                        <a:t>3、体育彩票摇奖时，充分搅拌后观测记录球的点数；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对象 3">
            <a:hlinkClick r:id="" action="ppaction://ole?verb=0"/>
          </p:cNvPr>
          <p:cNvGraphicFramePr>
            <a:graphicFrameLocks/>
          </p:cNvGraphicFramePr>
          <p:nvPr/>
        </p:nvGraphicFramePr>
        <p:xfrm>
          <a:off x="5972810" y="2324735"/>
          <a:ext cx="2702560" cy="655320"/>
        </p:xfrm>
        <a:graphic>
          <a:graphicData uri="http://schemas.openxmlformats.org/presentationml/2006/ole">
            <p:oleObj spid="_x0000_s20484" name="Equation" r:id="rId5" imgW="838080" imgH="203040" progId="">
              <p:embed/>
            </p:oleObj>
          </a:graphicData>
        </a:graphic>
      </p:graphicFrame>
      <p:graphicFrame>
        <p:nvGraphicFramePr>
          <p:cNvPr id="5" name="对象 4">
            <a:hlinkClick r:id="" action="ppaction://ole?verb=0"/>
          </p:cNvPr>
          <p:cNvGraphicFramePr>
            <a:graphicFrameLocks/>
          </p:cNvGraphicFramePr>
          <p:nvPr/>
        </p:nvGraphicFramePr>
        <p:xfrm>
          <a:off x="6197918" y="3248025"/>
          <a:ext cx="2252345" cy="614680"/>
        </p:xfrm>
        <a:graphic>
          <a:graphicData uri="http://schemas.openxmlformats.org/presentationml/2006/ole">
            <p:oleObj spid="_x0000_s20483" r:id="rId6" imgW="698400" imgH="190440" progId="">
              <p:embed/>
            </p:oleObj>
          </a:graphicData>
        </a:graphic>
      </p:graphicFrame>
      <p:graphicFrame>
        <p:nvGraphicFramePr>
          <p:cNvPr id="6" name="对象 5">
            <a:hlinkClick r:id="" action="ppaction://ole?verb=0"/>
          </p:cNvPr>
          <p:cNvGraphicFramePr>
            <a:graphicFrameLocks/>
          </p:cNvGraphicFramePr>
          <p:nvPr/>
        </p:nvGraphicFramePr>
        <p:xfrm>
          <a:off x="5972493" y="4194810"/>
          <a:ext cx="3562985" cy="614680"/>
        </p:xfrm>
        <a:graphic>
          <a:graphicData uri="http://schemas.openxmlformats.org/presentationml/2006/ole">
            <p:oleObj spid="_x0000_s20482" r:id="rId7" imgW="1104840" imgH="190440" progId="">
              <p:embed/>
            </p:oleObj>
          </a:graphicData>
        </a:graphic>
      </p:graphicFrame>
      <p:graphicFrame>
        <p:nvGraphicFramePr>
          <p:cNvPr id="13" name="对象 12">
            <a:hlinkClick r:id="" action="ppaction://ole?verb=0"/>
          </p:cNvPr>
          <p:cNvGraphicFramePr>
            <a:graphicFrameLocks/>
          </p:cNvGraphicFramePr>
          <p:nvPr/>
        </p:nvGraphicFramePr>
        <p:xfrm>
          <a:off x="5816600" y="2179955"/>
          <a:ext cx="3875405" cy="944880"/>
        </p:xfrm>
        <a:graphic>
          <a:graphicData uri="http://schemas.openxmlformats.org/presentationml/2006/ole">
            <p:oleObj spid="_x0000_s20481" r:id="rId8" imgW="1676160" imgH="419040" progId="">
              <p:embed/>
            </p:oleObj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10390505" y="3076575"/>
            <a:ext cx="1574165" cy="107632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 cmpd="sng">
            <a:solidFill>
              <a:schemeClr val="accent1">
                <a:shade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/>
              <a:t>有限样本空间</a:t>
            </a:r>
          </a:p>
        </p:txBody>
      </p:sp>
      <p:sp>
        <p:nvSpPr>
          <p:cNvPr id="11" name="右大括号 10"/>
          <p:cNvSpPr/>
          <p:nvPr/>
        </p:nvSpPr>
        <p:spPr>
          <a:xfrm>
            <a:off x="9848215" y="2276475"/>
            <a:ext cx="282575" cy="2484755"/>
          </a:xfrm>
          <a:prstGeom prst="rightBrace">
            <a:avLst/>
          </a:prstGeom>
          <a:ln w="47625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687070" y="5441315"/>
            <a:ext cx="10779125" cy="9531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</a:ln>
        </p:spPr>
        <p:txBody>
          <a:bodyPr wrap="square">
            <a:spAutoFit/>
          </a:bodyPr>
          <a:lstStyle/>
          <a:p>
            <a:pPr indent="304800"/>
            <a:r>
              <a:rPr lang="zh-CN" sz="2800" b="1">
                <a:latin typeface="兰米楷体" panose="02000503000000000000" charset="-122"/>
                <a:ea typeface="兰米楷体" panose="02000503000000000000" charset="-122"/>
              </a:rPr>
              <a:t>用</a:t>
            </a:r>
            <a:r>
              <a:rPr lang="zh-CN" sz="28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数字</a:t>
            </a:r>
            <a:r>
              <a:rPr lang="zh-CN" sz="2800" b="1">
                <a:latin typeface="兰米楷体" panose="02000503000000000000" charset="-122"/>
                <a:ea typeface="兰米楷体" panose="02000503000000000000" charset="-122"/>
              </a:rPr>
              <a:t>表示样本点，样本空间就可以变成</a:t>
            </a:r>
            <a:r>
              <a:rPr lang="zh-CN" sz="28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数集</a:t>
            </a:r>
            <a:r>
              <a:rPr lang="zh-CN" sz="2800" b="1">
                <a:latin typeface="兰米楷体" panose="02000503000000000000" charset="-122"/>
                <a:ea typeface="兰米楷体" panose="02000503000000000000" charset="-122"/>
              </a:rPr>
              <a:t>，这为用</a:t>
            </a:r>
            <a:r>
              <a:rPr lang="zh-CN" sz="28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函数的观点</a:t>
            </a:r>
            <a:r>
              <a:rPr lang="zh-CN" sz="2800" b="1">
                <a:latin typeface="兰米楷体" panose="02000503000000000000" charset="-122"/>
                <a:ea typeface="兰米楷体" panose="02000503000000000000" charset="-122"/>
              </a:rPr>
              <a:t>研究</a:t>
            </a:r>
            <a:r>
              <a:rPr lang="zh-CN" sz="28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华文新魏" panose="02010800040101010101" charset="-122"/>
                <a:ea typeface="华文新魏" panose="02010800040101010101" charset="-122"/>
              </a:rPr>
              <a:t>随机现象的数量规律</a:t>
            </a:r>
            <a:r>
              <a:rPr lang="zh-CN" sz="2800" b="1">
                <a:latin typeface="兰米楷体" panose="02000503000000000000" charset="-122"/>
                <a:ea typeface="兰米楷体" panose="02000503000000000000" charset="-122"/>
              </a:rPr>
              <a:t>建立了桥梁</a:t>
            </a:r>
            <a:endParaRPr lang="zh-CN" altLang="en-US" sz="2800" b="1">
              <a:latin typeface="兰米楷体" panose="02000503000000000000" charset="-122"/>
              <a:ea typeface="兰米楷体" panose="02000503000000000000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" grpId="1" animBg="1"/>
      <p:bldP spid="12" grpId="0" bldLvl="0" animBg="1"/>
      <p:bldP spid="12" grpId="1" animBg="1"/>
      <p:bldP spid="11" grpId="0" bldLvl="0" animBg="1"/>
      <p:bldP spid="11" grpId="1" animBg="1"/>
      <p:bldP spid="100" grpId="0" bldLvl="0" animBg="1"/>
      <p:bldP spid="100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2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383556" y="258714"/>
            <a:ext cx="6533515" cy="1342390"/>
            <a:chOff x="383556" y="258714"/>
            <a:chExt cx="6533515" cy="1342390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3556" y="258714"/>
              <a:ext cx="631018" cy="788014"/>
            </a:xfrm>
            <a:prstGeom prst="rect">
              <a:avLst/>
            </a:prstGeom>
            <a:noFill/>
            <a:ln w="38100">
              <a:noFill/>
            </a:ln>
          </p:spPr>
        </p:pic>
        <p:sp>
          <p:nvSpPr>
            <p:cNvPr id="17" name="文本框 16"/>
            <p:cNvSpPr txBox="1"/>
            <p:nvPr/>
          </p:nvSpPr>
          <p:spPr>
            <a:xfrm>
              <a:off x="864886" y="402224"/>
              <a:ext cx="6052185" cy="119888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kumimoji="1" altLang="en-US" sz="2400" b="1" dirty="0">
                  <a:gradFill>
                    <a:gsLst>
                      <a:gs pos="50000">
                        <a:srgbClr val="F6CAB0"/>
                      </a:gs>
                      <a:gs pos="0">
                        <a:srgbClr val="F7DAC9"/>
                      </a:gs>
                      <a:gs pos="100000">
                        <a:srgbClr val="F4BA97"/>
                      </a:gs>
                    </a:gsLst>
                    <a:lin scaled="1"/>
                  </a:gradFill>
                  <a:latin typeface="华文新魏" panose="02010800040101010101" charset="-122"/>
                  <a:ea typeface="华文新魏" panose="02010800040101010101" charset="-122"/>
                  <a:sym typeface="+mn-ea"/>
                </a:rPr>
                <a:t>（三）从集合论的角度分析随机试验结果</a:t>
              </a:r>
            </a:p>
            <a:p>
              <a:pPr algn="l">
                <a:buClrTx/>
                <a:buSzTx/>
                <a:buFontTx/>
              </a:pPr>
              <a:endParaRPr kumimoji="1" altLang="en-US" sz="2400" b="1" dirty="0">
                <a:gradFill>
                  <a:gsLst>
                    <a:gs pos="50000">
                      <a:srgbClr val="F6CAB0"/>
                    </a:gs>
                    <a:gs pos="0">
                      <a:srgbClr val="F7DAC9"/>
                    </a:gs>
                    <a:gs pos="100000">
                      <a:srgbClr val="F4BA97"/>
                    </a:gs>
                  </a:gsLst>
                  <a:lin scaled="1"/>
                </a:gradFill>
                <a:latin typeface="华文新魏" panose="02010800040101010101" charset="-122"/>
                <a:ea typeface="华文新魏" panose="02010800040101010101" charset="-122"/>
              </a:endParaRPr>
            </a:p>
            <a:p>
              <a:endParaRPr kumimoji="1" lang="zh-CN" altLang="en-US" sz="2400" b="1" dirty="0">
                <a:gradFill>
                  <a:gsLst>
                    <a:gs pos="50000">
                      <a:srgbClr val="F6CAB0"/>
                    </a:gs>
                    <a:gs pos="0">
                      <a:srgbClr val="F7DAC9"/>
                    </a:gs>
                    <a:gs pos="100000">
                      <a:srgbClr val="F4BA97"/>
                    </a:gs>
                  </a:gsLst>
                  <a:lin scaled="1"/>
                </a:gradFill>
                <a:latin typeface="华文新魏" panose="02010800040101010101" charset="-122"/>
                <a:ea typeface="华文新魏" panose="02010800040101010101" charset="-122"/>
                <a:sym typeface="+mn-ea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800735" y="913130"/>
            <a:ext cx="99745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sz="3200" b="1" dirty="0">
                <a:solidFill>
                  <a:schemeClr val="bg1"/>
                </a:solidFill>
                <a:latin typeface="兰米楷体" panose="02000503000000000000" charset="-122"/>
                <a:ea typeface="兰米楷体" panose="02000503000000000000" charset="-122"/>
                <a:cs typeface="兰米楷体" panose="02000503000000000000" charset="-122"/>
              </a:rPr>
              <a:t>例</a:t>
            </a:r>
            <a:r>
              <a:rPr kumimoji="1" lang="en-US" altLang="zh-CN" sz="3200" b="1" dirty="0">
                <a:solidFill>
                  <a:schemeClr val="bg1"/>
                </a:solidFill>
                <a:latin typeface="兰米楷体" panose="02000503000000000000" charset="-122"/>
                <a:ea typeface="兰米楷体" panose="02000503000000000000" charset="-122"/>
                <a:cs typeface="兰米楷体" panose="02000503000000000000" charset="-122"/>
              </a:rPr>
              <a:t>1 </a:t>
            </a:r>
            <a:r>
              <a:rPr kumimoji="1" lang="zh-CN" altLang="en-US" sz="3200" b="1" dirty="0">
                <a:solidFill>
                  <a:schemeClr val="bg1"/>
                </a:solidFill>
                <a:latin typeface="兰米楷体" panose="02000503000000000000" charset="-122"/>
                <a:ea typeface="兰米楷体" panose="02000503000000000000" charset="-122"/>
                <a:cs typeface="兰米楷体" panose="02000503000000000000" charset="-122"/>
              </a:rPr>
              <a:t>先后掷一枚硬币两次，写出试验的样本空间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2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383556" y="258714"/>
            <a:ext cx="6533515" cy="1711960"/>
            <a:chOff x="383556" y="258714"/>
            <a:chExt cx="6533515" cy="1711960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3556" y="258714"/>
              <a:ext cx="631018" cy="788014"/>
            </a:xfrm>
            <a:prstGeom prst="rect">
              <a:avLst/>
            </a:prstGeom>
            <a:noFill/>
            <a:ln w="38100">
              <a:noFill/>
            </a:ln>
          </p:spPr>
        </p:pic>
        <p:sp>
          <p:nvSpPr>
            <p:cNvPr id="17" name="文本框 16"/>
            <p:cNvSpPr txBox="1"/>
            <p:nvPr/>
          </p:nvSpPr>
          <p:spPr>
            <a:xfrm>
              <a:off x="864886" y="402224"/>
              <a:ext cx="6052185" cy="156845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kumimoji="1" altLang="en-US" sz="2400" b="1" dirty="0">
                  <a:gradFill>
                    <a:gsLst>
                      <a:gs pos="50000">
                        <a:srgbClr val="F6CAB0"/>
                      </a:gs>
                      <a:gs pos="0">
                        <a:srgbClr val="F7DAC9"/>
                      </a:gs>
                      <a:gs pos="100000">
                        <a:srgbClr val="F4BA97"/>
                      </a:gs>
                    </a:gsLst>
                    <a:lin scaled="1"/>
                  </a:gradFill>
                  <a:latin typeface="华文新魏" panose="02010800040101010101" charset="-122"/>
                  <a:ea typeface="华文新魏" panose="02010800040101010101" charset="-122"/>
                  <a:sym typeface="+mn-ea"/>
                </a:rPr>
                <a:t>（四）理解并会判断随机事件</a:t>
              </a:r>
            </a:p>
            <a:p>
              <a:pPr algn="l">
                <a:buClrTx/>
                <a:buSzTx/>
                <a:buFontTx/>
              </a:pPr>
              <a:endParaRPr kumimoji="1" altLang="en-US" sz="2400" b="1" dirty="0">
                <a:gradFill>
                  <a:gsLst>
                    <a:gs pos="50000">
                      <a:srgbClr val="F6CAB0"/>
                    </a:gs>
                    <a:gs pos="0">
                      <a:srgbClr val="F7DAC9"/>
                    </a:gs>
                    <a:gs pos="100000">
                      <a:srgbClr val="F4BA97"/>
                    </a:gs>
                  </a:gsLst>
                  <a:lin scaled="1"/>
                </a:gradFill>
                <a:latin typeface="华文新魏" panose="02010800040101010101" charset="-122"/>
                <a:ea typeface="华文新魏" panose="02010800040101010101" charset="-122"/>
                <a:sym typeface="+mn-ea"/>
              </a:endParaRPr>
            </a:p>
            <a:p>
              <a:pPr algn="l">
                <a:buClrTx/>
                <a:buSzTx/>
                <a:buFontTx/>
              </a:pPr>
              <a:endParaRPr kumimoji="1" altLang="en-US" sz="2400" b="1" dirty="0">
                <a:gradFill>
                  <a:gsLst>
                    <a:gs pos="50000">
                      <a:srgbClr val="F6CAB0"/>
                    </a:gs>
                    <a:gs pos="0">
                      <a:srgbClr val="F7DAC9"/>
                    </a:gs>
                    <a:gs pos="100000">
                      <a:srgbClr val="F4BA97"/>
                    </a:gs>
                  </a:gsLst>
                  <a:lin scaled="1"/>
                </a:gradFill>
                <a:latin typeface="华文新魏" panose="02010800040101010101" charset="-122"/>
                <a:ea typeface="华文新魏" panose="02010800040101010101" charset="-122"/>
              </a:endParaRPr>
            </a:p>
            <a:p>
              <a:endParaRPr kumimoji="1" lang="zh-CN" altLang="en-US" sz="2400" b="1" dirty="0">
                <a:gradFill>
                  <a:gsLst>
                    <a:gs pos="50000">
                      <a:srgbClr val="F6CAB0"/>
                    </a:gs>
                    <a:gs pos="0">
                      <a:srgbClr val="F7DAC9"/>
                    </a:gs>
                    <a:gs pos="100000">
                      <a:srgbClr val="F4BA97"/>
                    </a:gs>
                  </a:gsLst>
                  <a:lin scaled="1"/>
                </a:gradFill>
                <a:latin typeface="华文新魏" panose="02010800040101010101" charset="-122"/>
                <a:ea typeface="华文新魏" panose="02010800040101010101" charset="-122"/>
                <a:sym typeface="+mn-ea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78765" y="1231265"/>
            <a:ext cx="11633835" cy="1383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635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en-US" sz="2800" dirty="0">
                <a:latin typeface="兰米楷体" panose="02000503000000000000" charset="-122"/>
                <a:ea typeface="兰米楷体" panose="02000503000000000000" charset="-122"/>
                <a:cs typeface="兰米楷体" panose="02000503000000000000" charset="-122"/>
              </a:rPr>
              <a:t>我们把</a:t>
            </a:r>
            <a:r>
              <a:rPr kumimoji="1" lang="en-US" altLang="en-US" sz="28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汉仪字酷堂义山楷W" panose="00020600040101010101" charset="-122"/>
                <a:ea typeface="汉仪字酷堂义山楷W" panose="00020600040101010101" charset="-122"/>
                <a:cs typeface="兰米楷体" panose="02000503000000000000" charset="-122"/>
              </a:rPr>
              <a:t>样本空间的子集</a:t>
            </a:r>
            <a:r>
              <a:rPr kumimoji="1" lang="en-US" altLang="en-US" sz="2800" dirty="0">
                <a:latin typeface="兰米楷体" panose="02000503000000000000" charset="-122"/>
                <a:ea typeface="兰米楷体" panose="02000503000000000000" charset="-122"/>
                <a:cs typeface="兰米楷体" panose="02000503000000000000" charset="-122"/>
              </a:rPr>
              <a:t>称为</a:t>
            </a:r>
            <a:r>
              <a:rPr kumimoji="1" lang="en-US" altLang="en-US" sz="28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汉仪字酷堂义山楷W" panose="00020600040101010101" charset="-122"/>
                <a:ea typeface="汉仪字酷堂义山楷W" panose="00020600040101010101" charset="-122"/>
                <a:cs typeface="兰米楷体" panose="02000503000000000000" charset="-122"/>
              </a:rPr>
              <a:t>随机事件</a:t>
            </a:r>
            <a:r>
              <a:rPr kumimoji="1" lang="en-US" altLang="en-US" sz="2800" dirty="0">
                <a:latin typeface="兰米楷体" panose="02000503000000000000" charset="-122"/>
                <a:ea typeface="兰米楷体" panose="02000503000000000000" charset="-122"/>
                <a:cs typeface="兰米楷体" panose="02000503000000000000" charset="-122"/>
              </a:rPr>
              <a:t>，简称事件，</a:t>
            </a:r>
            <a:r>
              <a:rPr kumimoji="1" lang="zh-CN" altLang="en-US" sz="2800" dirty="0">
                <a:latin typeface="兰米楷体" panose="02000503000000000000" charset="-122"/>
                <a:ea typeface="兰米楷体" panose="02000503000000000000" charset="-122"/>
                <a:cs typeface="兰米楷体" panose="02000503000000000000" charset="-122"/>
              </a:rPr>
              <a:t>一般用</a:t>
            </a:r>
            <a:r>
              <a:rPr kumimoji="1" lang="en-US" altLang="zh-CN" sz="2800" i="1" dirty="0">
                <a:latin typeface="Times New Roman" panose="02020603050405020304" charset="0"/>
                <a:ea typeface="兰米楷体" panose="02000503000000000000" charset="-122"/>
                <a:cs typeface="Times New Roman" panose="02020603050405020304" charset="0"/>
              </a:rPr>
              <a:t>A,B,C</a:t>
            </a:r>
            <a:r>
              <a:rPr kumimoji="1" lang="zh-CN" altLang="en-US" sz="2800" dirty="0">
                <a:latin typeface="兰米楷体" panose="02000503000000000000" charset="-122"/>
                <a:ea typeface="兰米楷体" panose="02000503000000000000" charset="-122"/>
                <a:cs typeface="兰米楷体" panose="02000503000000000000" charset="-122"/>
              </a:rPr>
              <a:t>表示</a:t>
            </a:r>
            <a:endParaRPr kumimoji="1" lang="en-US" altLang="en-US" sz="2800" dirty="0">
              <a:latin typeface="兰米楷体" panose="02000503000000000000" charset="-122"/>
              <a:ea typeface="兰米楷体" panose="02000503000000000000" charset="-122"/>
              <a:cs typeface="兰米楷体" panose="02000503000000000000" charset="-122"/>
            </a:endParaRPr>
          </a:p>
          <a:p>
            <a:r>
              <a:rPr kumimoji="1" lang="en-US" altLang="en-US" sz="2800" dirty="0">
                <a:latin typeface="兰米楷体" panose="02000503000000000000" charset="-122"/>
                <a:ea typeface="兰米楷体" panose="02000503000000000000" charset="-122"/>
                <a:cs typeface="兰米楷体" panose="02000503000000000000" charset="-122"/>
              </a:rPr>
              <a:t>把只包含</a:t>
            </a:r>
            <a:r>
              <a:rPr kumimoji="1" lang="en-US" altLang="en-US" sz="28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汉仪字酷堂义山楷W" panose="00020600040101010101" charset="-122"/>
                <a:ea typeface="汉仪字酷堂义山楷W" panose="00020600040101010101" charset="-122"/>
                <a:cs typeface="兰米楷体" panose="02000503000000000000" charset="-122"/>
              </a:rPr>
              <a:t>一个样本点</a:t>
            </a:r>
            <a:r>
              <a:rPr kumimoji="1" lang="en-US" altLang="en-US" sz="2800" dirty="0">
                <a:latin typeface="兰米楷体" panose="02000503000000000000" charset="-122"/>
                <a:ea typeface="兰米楷体" panose="02000503000000000000" charset="-122"/>
                <a:cs typeface="兰米楷体" panose="02000503000000000000" charset="-122"/>
              </a:rPr>
              <a:t>的事件称为</a:t>
            </a:r>
            <a:r>
              <a:rPr kumimoji="1" lang="en-US" altLang="en-US" sz="28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汉仪字酷堂义山楷W" panose="00020600040101010101" charset="-122"/>
                <a:ea typeface="汉仪字酷堂义山楷W" panose="00020600040101010101" charset="-122"/>
                <a:cs typeface="兰米楷体" panose="02000503000000000000" charset="-122"/>
              </a:rPr>
              <a:t>基本事件</a:t>
            </a:r>
            <a:r>
              <a:rPr kumimoji="1" lang="zh-CN" altLang="en-US" sz="28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汉仪字酷堂义山楷W" panose="00020600040101010101" charset="-122"/>
                <a:ea typeface="汉仪字酷堂义山楷W" panose="00020600040101010101" charset="-122"/>
                <a:cs typeface="兰米楷体" panose="02000503000000000000" charset="-122"/>
              </a:rPr>
              <a:t>，基本事件是单元素集不可再分；</a:t>
            </a:r>
            <a:r>
              <a:rPr kumimoji="1" lang="zh-CN" altLang="en-US"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汉仪字酷堂义山楷W" panose="00020600040101010101" charset="-122"/>
                <a:ea typeface="汉仪字酷堂义山楷W" panose="00020600040101010101" charset="-122"/>
                <a:cs typeface="兰米楷体" panose="02000503000000000000" charset="-122"/>
              </a:rPr>
              <a:t>在每次试验中，当且仅当</a:t>
            </a:r>
            <a:r>
              <a:rPr kumimoji="1" lang="en-US" altLang="zh-CN" sz="2800" i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兰米楷体" panose="02000503000000000000" charset="-122"/>
                <a:cs typeface="Times New Roman" panose="02020603050405020304" charset="0"/>
                <a:sym typeface="+mn-ea"/>
              </a:rPr>
              <a:t>A</a:t>
            </a:r>
            <a:r>
              <a:rPr kumimoji="1" lang="zh-CN" altLang="en-US"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汉仪字酷堂义山楷W" panose="00020600040101010101" charset="-122"/>
                <a:ea typeface="汉仪字酷堂义山楷W" panose="00020600040101010101" charset="-122"/>
                <a:cs typeface="兰米楷体" panose="02000503000000000000" charset="-122"/>
              </a:rPr>
              <a:t>中某个样本点出现时，称为事件</a:t>
            </a:r>
            <a:r>
              <a:rPr kumimoji="1" lang="en-US" altLang="zh-CN" sz="2800" i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charset="0"/>
                <a:ea typeface="兰米楷体" panose="02000503000000000000" charset="-122"/>
                <a:cs typeface="Times New Roman" panose="02020603050405020304" charset="0"/>
                <a:sym typeface="+mn-ea"/>
              </a:rPr>
              <a:t>A</a:t>
            </a:r>
            <a:r>
              <a:rPr kumimoji="1" lang="zh-CN" altLang="en-US" sz="28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汉仪字酷堂义山楷W" panose="00020600040101010101" charset="-122"/>
                <a:ea typeface="汉仪字酷堂义山楷W" panose="00020600040101010101" charset="-122"/>
                <a:cs typeface="兰米楷体" panose="02000503000000000000" charset="-122"/>
              </a:rPr>
              <a:t>发生。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642620" y="2778760"/>
            <a:ext cx="989266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304800"/>
            <a:r>
              <a:rPr sz="320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思考：样本空间的子集有哪些分类</a:t>
            </a:r>
            <a:r>
              <a:rPr lang="zh-CN" sz="3200">
                <a:solidFill>
                  <a:schemeClr val="bg1"/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？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065530" y="4003675"/>
            <a:ext cx="1941830" cy="5835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 cmpd="sng">
            <a:solidFill>
              <a:schemeClr val="accent1">
                <a:shade val="50000"/>
              </a:schemeClr>
            </a:solidFill>
            <a:prstDash val="sysDash"/>
          </a:ln>
        </p:spPr>
        <p:txBody>
          <a:bodyPr wrap="square" rtlCol="0">
            <a:spAutoFit/>
          </a:bodyPr>
          <a:lstStyle/>
          <a:p>
            <a:r>
              <a:rPr lang="zh-CN" altLang="en-US" sz="3200" b="1"/>
              <a:t>随机事件</a:t>
            </a:r>
          </a:p>
        </p:txBody>
      </p:sp>
      <p:sp>
        <p:nvSpPr>
          <p:cNvPr id="4" name="左大括号 3"/>
          <p:cNvSpPr/>
          <p:nvPr/>
        </p:nvSpPr>
        <p:spPr>
          <a:xfrm>
            <a:off x="3879850" y="3697605"/>
            <a:ext cx="302260" cy="1390650"/>
          </a:xfrm>
          <a:prstGeom prst="leftBrace">
            <a:avLst/>
          </a:prstGeom>
          <a:ln w="5715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6" name="对象 5">
            <a:hlinkClick r:id="" action="ppaction://ole?verb=0"/>
          </p:cNvPr>
          <p:cNvGraphicFramePr>
            <a:graphicFrameLocks/>
          </p:cNvGraphicFramePr>
          <p:nvPr/>
        </p:nvGraphicFramePr>
        <p:xfrm>
          <a:off x="4421505" y="3444875"/>
          <a:ext cx="558800" cy="558800"/>
        </p:xfrm>
        <a:graphic>
          <a:graphicData uri="http://schemas.openxmlformats.org/presentationml/2006/ole">
            <p:oleObj spid="_x0000_s21509" r:id="rId4" imgW="152280" imgH="152280" progId="">
              <p:embed/>
            </p:oleObj>
          </a:graphicData>
        </a:graphic>
      </p:graphicFrame>
      <p:graphicFrame>
        <p:nvGraphicFramePr>
          <p:cNvPr id="8" name="对象 7">
            <a:hlinkClick r:id="" action="ppaction://ole?verb=0"/>
          </p:cNvPr>
          <p:cNvGraphicFramePr>
            <a:graphicFrameLocks/>
          </p:cNvGraphicFramePr>
          <p:nvPr/>
        </p:nvGraphicFramePr>
        <p:xfrm>
          <a:off x="4421505" y="4096385"/>
          <a:ext cx="2185035" cy="592455"/>
        </p:xfrm>
        <a:graphic>
          <a:graphicData uri="http://schemas.openxmlformats.org/presentationml/2006/ole">
            <p:oleObj spid="_x0000_s21508" r:id="rId5" imgW="749160" imgH="203040" progId="">
              <p:embed/>
            </p:oleObj>
          </a:graphicData>
        </a:graphic>
      </p:graphicFrame>
      <p:graphicFrame>
        <p:nvGraphicFramePr>
          <p:cNvPr id="12" name="对象 11">
            <a:hlinkClick r:id="" action="ppaction://ole?verb=0"/>
          </p:cNvPr>
          <p:cNvGraphicFramePr>
            <a:graphicFrameLocks/>
          </p:cNvGraphicFramePr>
          <p:nvPr/>
        </p:nvGraphicFramePr>
        <p:xfrm>
          <a:off x="4471670" y="4715193"/>
          <a:ext cx="508635" cy="763270"/>
        </p:xfrm>
        <a:graphic>
          <a:graphicData uri="http://schemas.openxmlformats.org/presentationml/2006/ole">
            <p:oleObj spid="_x0000_s21507" r:id="rId6" imgW="126720" imgH="190440" progId="">
              <p:embed/>
            </p:oleObj>
          </a:graphicData>
        </a:graphic>
      </p:graphicFrame>
      <p:cxnSp>
        <p:nvCxnSpPr>
          <p:cNvPr id="24" name="直接箭头连接符 23"/>
          <p:cNvCxnSpPr/>
          <p:nvPr/>
        </p:nvCxnSpPr>
        <p:spPr>
          <a:xfrm>
            <a:off x="6381115" y="3697605"/>
            <a:ext cx="1800225" cy="0"/>
          </a:xfrm>
          <a:prstGeom prst="straightConnector1">
            <a:avLst/>
          </a:prstGeom>
          <a:ln w="63500">
            <a:solidFill>
              <a:schemeClr val="accent4">
                <a:lumMod val="20000"/>
                <a:lumOff val="8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对象 24">
            <a:hlinkClick r:id="" action="ppaction://ole?verb=0"/>
          </p:cNvPr>
          <p:cNvGraphicFramePr>
            <a:graphicFrameLocks/>
          </p:cNvGraphicFramePr>
          <p:nvPr/>
        </p:nvGraphicFramePr>
        <p:xfrm>
          <a:off x="8726488" y="3362325"/>
          <a:ext cx="1741170" cy="592455"/>
        </p:xfrm>
        <a:graphic>
          <a:graphicData uri="http://schemas.openxmlformats.org/presentationml/2006/ole">
            <p:oleObj spid="_x0000_s21506" r:id="rId7" imgW="596880" imgH="203040" progId="">
              <p:embed/>
            </p:oleObj>
          </a:graphicData>
        </a:graphic>
      </p:graphicFrame>
      <p:cxnSp>
        <p:nvCxnSpPr>
          <p:cNvPr id="27" name="直接箭头连接符 26"/>
          <p:cNvCxnSpPr/>
          <p:nvPr/>
        </p:nvCxnSpPr>
        <p:spPr>
          <a:xfrm>
            <a:off x="6381115" y="5097145"/>
            <a:ext cx="1800225" cy="0"/>
          </a:xfrm>
          <a:prstGeom prst="straightConnector1">
            <a:avLst/>
          </a:prstGeom>
          <a:ln w="63500">
            <a:solidFill>
              <a:schemeClr val="accent4">
                <a:lumMod val="20000"/>
                <a:lumOff val="8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1" name="对象 30">
            <a:hlinkClick r:id="" action="ppaction://ole?verb=0"/>
          </p:cNvPr>
          <p:cNvGraphicFramePr>
            <a:graphicFrameLocks/>
          </p:cNvGraphicFramePr>
          <p:nvPr/>
        </p:nvGraphicFramePr>
        <p:xfrm>
          <a:off x="8589963" y="4688840"/>
          <a:ext cx="2148840" cy="592455"/>
        </p:xfrm>
        <a:graphic>
          <a:graphicData uri="http://schemas.openxmlformats.org/presentationml/2006/ole">
            <p:oleObj spid="_x0000_s21505" r:id="rId8" imgW="736560" imgH="203040" progId="">
              <p:embed/>
            </p:oleObj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100" grpId="1"/>
      <p:bldP spid="3" grpId="0" animBg="1"/>
      <p:bldP spid="3" grpId="1" animBg="1"/>
      <p:bldP spid="4" grpId="0" bldLvl="0" animBg="1"/>
      <p:bldP spid="4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2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383556" y="258714"/>
            <a:ext cx="6533515" cy="1711960"/>
            <a:chOff x="383556" y="258714"/>
            <a:chExt cx="6533515" cy="1711960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3556" y="258714"/>
              <a:ext cx="631018" cy="788014"/>
            </a:xfrm>
            <a:prstGeom prst="rect">
              <a:avLst/>
            </a:prstGeom>
            <a:noFill/>
            <a:ln w="38100">
              <a:noFill/>
            </a:ln>
          </p:spPr>
        </p:pic>
        <p:sp>
          <p:nvSpPr>
            <p:cNvPr id="17" name="文本框 16"/>
            <p:cNvSpPr txBox="1"/>
            <p:nvPr/>
          </p:nvSpPr>
          <p:spPr>
            <a:xfrm>
              <a:off x="864886" y="402224"/>
              <a:ext cx="6052185" cy="156845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kumimoji="1" altLang="en-US" sz="2400" b="1" dirty="0">
                  <a:gradFill>
                    <a:gsLst>
                      <a:gs pos="50000">
                        <a:srgbClr val="F6CAB0"/>
                      </a:gs>
                      <a:gs pos="0">
                        <a:srgbClr val="F7DAC9"/>
                      </a:gs>
                      <a:gs pos="100000">
                        <a:srgbClr val="F4BA97"/>
                      </a:gs>
                    </a:gsLst>
                    <a:lin scaled="1"/>
                  </a:gradFill>
                  <a:latin typeface="华文新魏" panose="02010800040101010101" charset="-122"/>
                  <a:ea typeface="华文新魏" panose="02010800040101010101" charset="-122"/>
                  <a:sym typeface="+mn-ea"/>
                </a:rPr>
                <a:t>（四）理解并会判断随机事件</a:t>
              </a:r>
            </a:p>
            <a:p>
              <a:pPr algn="l">
                <a:buClrTx/>
                <a:buSzTx/>
                <a:buFontTx/>
              </a:pPr>
              <a:endParaRPr kumimoji="1" altLang="en-US" sz="2400" b="1" dirty="0">
                <a:gradFill>
                  <a:gsLst>
                    <a:gs pos="50000">
                      <a:srgbClr val="F6CAB0"/>
                    </a:gs>
                    <a:gs pos="0">
                      <a:srgbClr val="F7DAC9"/>
                    </a:gs>
                    <a:gs pos="100000">
                      <a:srgbClr val="F4BA97"/>
                    </a:gs>
                  </a:gsLst>
                  <a:lin scaled="1"/>
                </a:gradFill>
                <a:latin typeface="华文新魏" panose="02010800040101010101" charset="-122"/>
                <a:ea typeface="华文新魏" panose="02010800040101010101" charset="-122"/>
                <a:sym typeface="+mn-ea"/>
              </a:endParaRPr>
            </a:p>
            <a:p>
              <a:pPr algn="l">
                <a:buClrTx/>
                <a:buSzTx/>
                <a:buFontTx/>
              </a:pPr>
              <a:endParaRPr kumimoji="1" altLang="en-US" sz="2400" b="1" dirty="0">
                <a:gradFill>
                  <a:gsLst>
                    <a:gs pos="50000">
                      <a:srgbClr val="F6CAB0"/>
                    </a:gs>
                    <a:gs pos="0">
                      <a:srgbClr val="F7DAC9"/>
                    </a:gs>
                    <a:gs pos="100000">
                      <a:srgbClr val="F4BA97"/>
                    </a:gs>
                  </a:gsLst>
                  <a:lin scaled="1"/>
                </a:gradFill>
                <a:latin typeface="华文新魏" panose="02010800040101010101" charset="-122"/>
                <a:ea typeface="华文新魏" panose="02010800040101010101" charset="-122"/>
              </a:endParaRPr>
            </a:p>
            <a:p>
              <a:endParaRPr kumimoji="1" lang="zh-CN" altLang="en-US" sz="2400" b="1" dirty="0">
                <a:gradFill>
                  <a:gsLst>
                    <a:gs pos="50000">
                      <a:srgbClr val="F6CAB0"/>
                    </a:gs>
                    <a:gs pos="0">
                      <a:srgbClr val="F7DAC9"/>
                    </a:gs>
                    <a:gs pos="100000">
                      <a:srgbClr val="F4BA97"/>
                    </a:gs>
                  </a:gsLst>
                  <a:lin scaled="1"/>
                </a:gradFill>
                <a:latin typeface="华文新魏" panose="02010800040101010101" charset="-122"/>
                <a:ea typeface="华文新魏" panose="02010800040101010101" charset="-122"/>
                <a:sym typeface="+mn-ea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681990" y="1046480"/>
            <a:ext cx="10480675" cy="20612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408305"/>
            <a:r>
              <a:rPr sz="3200" b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兰米楷体" panose="02000503000000000000" charset="-122"/>
              </a:rPr>
              <a:t>例2 先后掷一枚骰子两次，记录两次点数朝上的和</a:t>
            </a:r>
          </a:p>
          <a:p>
            <a:pPr indent="408305"/>
            <a:r>
              <a:rPr sz="3200" b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兰米楷体" panose="02000503000000000000" charset="-122"/>
              </a:rPr>
              <a:t>（1）写出试验的样本空间；</a:t>
            </a:r>
          </a:p>
          <a:p>
            <a:pPr indent="408305"/>
            <a:r>
              <a:rPr sz="3200" b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兰米楷体" panose="02000503000000000000" charset="-122"/>
              </a:rPr>
              <a:t>（2）</a:t>
            </a:r>
            <a:r>
              <a:rPr sz="3200" b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兰米楷体" panose="02000503000000000000" charset="-122"/>
                <a:sym typeface="+mn-ea"/>
              </a:rPr>
              <a:t>用集合表示随机事件“和为</a:t>
            </a:r>
            <a:r>
              <a:rPr lang="zh-CN" sz="3200" b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兰米楷体" panose="02000503000000000000" charset="-122"/>
                <a:sym typeface="+mn-ea"/>
              </a:rPr>
              <a:t>偶数</a:t>
            </a:r>
            <a:r>
              <a:rPr sz="3200" b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兰米楷体" panose="02000503000000000000" charset="-122"/>
                <a:sym typeface="+mn-ea"/>
              </a:rPr>
              <a:t>”</a:t>
            </a:r>
            <a:endParaRPr sz="3200" b="1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兰米楷体" panose="02000503000000000000" charset="-122"/>
            </a:endParaRPr>
          </a:p>
          <a:p>
            <a:pPr indent="408305"/>
            <a:r>
              <a:rPr sz="3200" b="1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兰米楷体" panose="02000503000000000000" charset="-122"/>
              </a:rPr>
              <a:t>（3）用集合表示随机事件“和为奇数且为3的倍数”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7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2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3540" y="258445"/>
            <a:ext cx="631190" cy="788035"/>
          </a:xfrm>
          <a:prstGeom prst="rect">
            <a:avLst/>
          </a:prstGeom>
          <a:noFill/>
          <a:ln w="38100">
            <a:noFill/>
          </a:ln>
        </p:spPr>
      </p:pic>
      <p:sp>
        <p:nvSpPr>
          <p:cNvPr id="6" name="下箭头 5"/>
          <p:cNvSpPr/>
          <p:nvPr/>
        </p:nvSpPr>
        <p:spPr>
          <a:xfrm>
            <a:off x="4045585" y="1113155"/>
            <a:ext cx="377190" cy="47371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7856220" y="1557655"/>
            <a:ext cx="1873250" cy="657860"/>
            <a:chOff x="9384" y="2514"/>
            <a:chExt cx="2950" cy="1036"/>
          </a:xfrm>
        </p:grpSpPr>
        <p:sp>
          <p:nvSpPr>
            <p:cNvPr id="8" name="圆角矩形 7"/>
            <p:cNvSpPr/>
            <p:nvPr/>
          </p:nvSpPr>
          <p:spPr>
            <a:xfrm>
              <a:off x="9552" y="2514"/>
              <a:ext cx="2226" cy="1036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9384" y="2621"/>
              <a:ext cx="2950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lang="zh-CN" altLang="en-US" sz="2800" b="1">
                  <a:latin typeface="兰米楷体" panose="02000503000000000000" charset="-122"/>
                  <a:ea typeface="兰米楷体" panose="02000503000000000000" charset="-122"/>
                </a:rPr>
                <a:t>随机试验</a:t>
              </a:r>
            </a:p>
          </p:txBody>
        </p:sp>
      </p:grpSp>
      <p:sp>
        <p:nvSpPr>
          <p:cNvPr id="11" name="下箭头 10"/>
          <p:cNvSpPr/>
          <p:nvPr/>
        </p:nvSpPr>
        <p:spPr>
          <a:xfrm rot="16200000">
            <a:off x="5033645" y="1649730"/>
            <a:ext cx="377190" cy="47371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" name="直接箭头连接符 1"/>
          <p:cNvCxnSpPr>
            <a:stCxn id="8" idx="2"/>
          </p:cNvCxnSpPr>
          <p:nvPr/>
        </p:nvCxnSpPr>
        <p:spPr>
          <a:xfrm flipH="1">
            <a:off x="3684270" y="2215515"/>
            <a:ext cx="4985385" cy="701675"/>
          </a:xfrm>
          <a:prstGeom prst="straightConnector1">
            <a:avLst/>
          </a:prstGeom>
          <a:ln w="603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组合 38"/>
          <p:cNvGrpSpPr/>
          <p:nvPr/>
        </p:nvGrpSpPr>
        <p:grpSpPr>
          <a:xfrm>
            <a:off x="937260" y="2985135"/>
            <a:ext cx="3802380" cy="657860"/>
            <a:chOff x="1476" y="4701"/>
            <a:chExt cx="5988" cy="1036"/>
          </a:xfrm>
        </p:grpSpPr>
        <p:sp>
          <p:nvSpPr>
            <p:cNvPr id="3" name="圆角矩形 2"/>
            <p:cNvSpPr/>
            <p:nvPr/>
          </p:nvSpPr>
          <p:spPr>
            <a:xfrm>
              <a:off x="1477" y="4701"/>
              <a:ext cx="5701" cy="1036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476" y="4869"/>
              <a:ext cx="5988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lang="zh-CN" altLang="en-US" sz="2800" b="1">
                  <a:latin typeface="兰米楷体" panose="02000503000000000000" charset="-122"/>
                  <a:ea typeface="兰米楷体" panose="02000503000000000000" charset="-122"/>
                </a:rPr>
                <a:t>特定的，可探寻规律的</a:t>
              </a: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280670" y="4087495"/>
            <a:ext cx="4933950" cy="15684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兰米楷体" panose="02000503000000000000" charset="-122"/>
                <a:ea typeface="兰米楷体" panose="02000503000000000000" charset="-122"/>
              </a:rPr>
              <a:t>相同条件可以重复进行</a:t>
            </a:r>
          </a:p>
          <a:p>
            <a:r>
              <a:rPr lang="zh-CN" altLang="en-US" sz="2400" b="1">
                <a:latin typeface="兰米楷体" panose="02000503000000000000" charset="-122"/>
                <a:ea typeface="兰米楷体" panose="02000503000000000000" charset="-122"/>
              </a:rPr>
              <a:t>所有结果可知，并且不止一个</a:t>
            </a:r>
          </a:p>
          <a:p>
            <a:r>
              <a:rPr lang="zh-CN" altLang="en-US" sz="2400" b="1">
                <a:latin typeface="兰米楷体" panose="02000503000000000000" charset="-122"/>
                <a:ea typeface="兰米楷体" panose="02000503000000000000" charset="-122"/>
              </a:rPr>
              <a:t>每次试验结果唯一，但无法确定哪一个</a:t>
            </a:r>
          </a:p>
        </p:txBody>
      </p:sp>
      <p:cxnSp>
        <p:nvCxnSpPr>
          <p:cNvPr id="18" name="直接箭头连接符 17"/>
          <p:cNvCxnSpPr>
            <a:stCxn id="8" idx="2"/>
          </p:cNvCxnSpPr>
          <p:nvPr/>
        </p:nvCxnSpPr>
        <p:spPr>
          <a:xfrm>
            <a:off x="8669655" y="2215515"/>
            <a:ext cx="481965" cy="322580"/>
          </a:xfrm>
          <a:prstGeom prst="straightConnector1">
            <a:avLst/>
          </a:prstGeom>
          <a:ln w="603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下箭头 18"/>
          <p:cNvSpPr/>
          <p:nvPr/>
        </p:nvSpPr>
        <p:spPr>
          <a:xfrm>
            <a:off x="2559050" y="3613785"/>
            <a:ext cx="377190" cy="47371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7937500" y="2792095"/>
            <a:ext cx="1873250" cy="657860"/>
            <a:chOff x="12500" y="4397"/>
            <a:chExt cx="2950" cy="1036"/>
          </a:xfrm>
        </p:grpSpPr>
        <p:sp>
          <p:nvSpPr>
            <p:cNvPr id="20" name="圆角矩形 19"/>
            <p:cNvSpPr/>
            <p:nvPr/>
          </p:nvSpPr>
          <p:spPr>
            <a:xfrm>
              <a:off x="12620" y="4397"/>
              <a:ext cx="2226" cy="1036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2500" y="4504"/>
              <a:ext cx="2950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lang="zh-CN" altLang="en-US" sz="2800" b="1">
                  <a:latin typeface="兰米楷体" panose="02000503000000000000" charset="-122"/>
                  <a:ea typeface="兰米楷体" panose="02000503000000000000" charset="-122"/>
                </a:rPr>
                <a:t>样本点</a:t>
              </a:r>
            </a:p>
          </p:txBody>
        </p:sp>
        <p:graphicFrame>
          <p:nvGraphicFramePr>
            <p:cNvPr id="22" name="对象 21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14269" y="4626"/>
            <a:ext cx="577" cy="577"/>
          </p:xfrm>
          <a:graphic>
            <a:graphicData uri="http://schemas.openxmlformats.org/presentationml/2006/ole">
              <p:oleObj spid="_x0000_s23555" r:id="rId4" imgW="139680" imgH="139680" progId="">
                <p:embed/>
              </p:oleObj>
            </a:graphicData>
          </a:graphic>
        </p:graphicFrame>
      </p:grpSp>
      <p:sp>
        <p:nvSpPr>
          <p:cNvPr id="23" name="下箭头 22"/>
          <p:cNvSpPr/>
          <p:nvPr/>
        </p:nvSpPr>
        <p:spPr>
          <a:xfrm>
            <a:off x="8531860" y="3613785"/>
            <a:ext cx="377190" cy="47371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1" name="组合 40"/>
          <p:cNvGrpSpPr/>
          <p:nvPr/>
        </p:nvGrpSpPr>
        <p:grpSpPr>
          <a:xfrm>
            <a:off x="8013700" y="4090670"/>
            <a:ext cx="3985260" cy="657860"/>
            <a:chOff x="12620" y="6330"/>
            <a:chExt cx="6276" cy="1036"/>
          </a:xfrm>
        </p:grpSpPr>
        <p:sp>
          <p:nvSpPr>
            <p:cNvPr id="24" name="圆角矩形 23"/>
            <p:cNvSpPr/>
            <p:nvPr/>
          </p:nvSpPr>
          <p:spPr>
            <a:xfrm>
              <a:off x="12740" y="6330"/>
              <a:ext cx="6157" cy="1036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2620" y="6437"/>
              <a:ext cx="5988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lang="zh-CN" altLang="en-US" sz="2800" b="1">
                  <a:latin typeface="兰米楷体" panose="02000503000000000000" charset="-122"/>
                  <a:ea typeface="兰米楷体" panose="02000503000000000000" charset="-122"/>
                </a:rPr>
                <a:t>样本空间   （集合化表示）</a:t>
              </a:r>
            </a:p>
          </p:txBody>
        </p:sp>
        <p:graphicFrame>
          <p:nvGraphicFramePr>
            <p:cNvPr id="26" name="对象 25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14967" y="6533"/>
            <a:ext cx="630" cy="630"/>
          </p:xfrm>
          <a:graphic>
            <a:graphicData uri="http://schemas.openxmlformats.org/presentationml/2006/ole">
              <p:oleObj spid="_x0000_s23554" r:id="rId5" imgW="152280" imgH="152280" progId="">
                <p:embed/>
              </p:oleObj>
            </a:graphicData>
          </a:graphic>
        </p:graphicFrame>
      </p:grpSp>
      <p:sp>
        <p:nvSpPr>
          <p:cNvPr id="5" name="下箭头 4"/>
          <p:cNvSpPr/>
          <p:nvPr/>
        </p:nvSpPr>
        <p:spPr>
          <a:xfrm>
            <a:off x="8531860" y="4915535"/>
            <a:ext cx="377190" cy="47371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2" name="组合 41"/>
          <p:cNvGrpSpPr/>
          <p:nvPr/>
        </p:nvGrpSpPr>
        <p:grpSpPr>
          <a:xfrm>
            <a:off x="7962900" y="5568950"/>
            <a:ext cx="3909695" cy="657860"/>
            <a:chOff x="12620" y="8736"/>
            <a:chExt cx="6157" cy="1036"/>
          </a:xfrm>
        </p:grpSpPr>
        <p:sp>
          <p:nvSpPr>
            <p:cNvPr id="28" name="圆角矩形 27"/>
            <p:cNvSpPr/>
            <p:nvPr/>
          </p:nvSpPr>
          <p:spPr>
            <a:xfrm>
              <a:off x="12620" y="8736"/>
              <a:ext cx="6157" cy="1036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2704" y="8843"/>
              <a:ext cx="5988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lang="zh-CN" altLang="en-US" sz="2800" b="1">
                  <a:latin typeface="兰米楷体" panose="02000503000000000000" charset="-122"/>
                  <a:ea typeface="兰米楷体" panose="02000503000000000000" charset="-122"/>
                </a:rPr>
                <a:t>随机事件（   的子集）</a:t>
              </a:r>
            </a:p>
          </p:txBody>
        </p:sp>
        <p:graphicFrame>
          <p:nvGraphicFramePr>
            <p:cNvPr id="30" name="对象 29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15235" y="8939"/>
            <a:ext cx="630" cy="630"/>
          </p:xfrm>
          <a:graphic>
            <a:graphicData uri="http://schemas.openxmlformats.org/presentationml/2006/ole">
              <p:oleObj spid="_x0000_s23553" r:id="rId6" imgW="152280" imgH="152280" progId="">
                <p:embed/>
              </p:oleObj>
            </a:graphicData>
          </a:graphic>
        </p:graphicFrame>
      </p:grpSp>
      <p:grpSp>
        <p:nvGrpSpPr>
          <p:cNvPr id="34" name="组合 33"/>
          <p:cNvGrpSpPr/>
          <p:nvPr/>
        </p:nvGrpSpPr>
        <p:grpSpPr>
          <a:xfrm>
            <a:off x="937260" y="452755"/>
            <a:ext cx="10647045" cy="669290"/>
            <a:chOff x="16" y="-1360"/>
            <a:chExt cx="16767" cy="1054"/>
          </a:xfrm>
        </p:grpSpPr>
        <p:sp>
          <p:nvSpPr>
            <p:cNvPr id="32" name="圆角矩形 31"/>
            <p:cNvSpPr/>
            <p:nvPr/>
          </p:nvSpPr>
          <p:spPr>
            <a:xfrm>
              <a:off x="16" y="-1360"/>
              <a:ext cx="16461" cy="1054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31" y="-1360"/>
              <a:ext cx="16652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>
                  <a:latin typeface="兰米楷体" panose="02000503000000000000" charset="-122"/>
                  <a:ea typeface="兰米楷体" panose="02000503000000000000" charset="-122"/>
                </a:rPr>
                <a:t>问题的产生：对采样数据的分析，如何提高</a:t>
              </a:r>
              <a:r>
                <a:rPr lang="zh-CN" altLang="en-US" sz="2800" b="1">
                  <a:solidFill>
                    <a:srgbClr val="FF0000"/>
                  </a:solidFill>
                  <a:latin typeface="兰米楷体" panose="02000503000000000000" charset="-122"/>
                  <a:ea typeface="兰米楷体" panose="02000503000000000000" charset="-122"/>
                </a:rPr>
                <a:t>样本估计总体</a:t>
              </a:r>
              <a:r>
                <a:rPr lang="zh-CN" altLang="en-US" sz="2800" b="1">
                  <a:latin typeface="兰米楷体" panose="02000503000000000000" charset="-122"/>
                  <a:ea typeface="兰米楷体" panose="02000503000000000000" charset="-122"/>
                </a:rPr>
                <a:t>的可靠性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403600" y="1586865"/>
            <a:ext cx="1954530" cy="657860"/>
            <a:chOff x="6017" y="2514"/>
            <a:chExt cx="3078" cy="1036"/>
          </a:xfrm>
        </p:grpSpPr>
        <p:sp>
          <p:nvSpPr>
            <p:cNvPr id="35" name="圆角矩形 34"/>
            <p:cNvSpPr/>
            <p:nvPr/>
          </p:nvSpPr>
          <p:spPr>
            <a:xfrm>
              <a:off x="6017" y="2514"/>
              <a:ext cx="2616" cy="1036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6145" y="2682"/>
              <a:ext cx="2950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lang="zh-CN" altLang="en-US" sz="2800" b="1">
                  <a:latin typeface="兰米楷体" panose="02000503000000000000" charset="-122"/>
                  <a:ea typeface="兰米楷体" panose="02000503000000000000" charset="-122"/>
                </a:rPr>
                <a:t>随机现象</a:t>
              </a:r>
            </a:p>
          </p:txBody>
        </p:sp>
      </p:grpSp>
      <p:sp>
        <p:nvSpPr>
          <p:cNvPr id="7" name="下箭头 6"/>
          <p:cNvSpPr/>
          <p:nvPr/>
        </p:nvSpPr>
        <p:spPr>
          <a:xfrm rot="16200000">
            <a:off x="7228840" y="1678940"/>
            <a:ext cx="377190" cy="47371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5459095" y="1596390"/>
            <a:ext cx="2195195" cy="657860"/>
            <a:chOff x="13021" y="4351"/>
            <a:chExt cx="3056" cy="1036"/>
          </a:xfrm>
        </p:grpSpPr>
        <p:sp>
          <p:nvSpPr>
            <p:cNvPr id="13" name="圆角矩形 12"/>
            <p:cNvSpPr/>
            <p:nvPr/>
          </p:nvSpPr>
          <p:spPr>
            <a:xfrm>
              <a:off x="13021" y="4351"/>
              <a:ext cx="2226" cy="1036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3127" y="4443"/>
              <a:ext cx="2950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lang="zh-CN" altLang="en-US" sz="2800" b="1" dirty="0">
                  <a:solidFill>
                    <a:srgbClr val="FF0000"/>
                  </a:solidFill>
                  <a:latin typeface="兰米楷体" panose="02000503000000000000" charset="-122"/>
                  <a:ea typeface="兰米楷体" panose="02000503000000000000" charset="-122"/>
                </a:rPr>
                <a:t>数量规律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374005" y="3898900"/>
            <a:ext cx="1962150" cy="1670685"/>
            <a:chOff x="6005" y="2514"/>
            <a:chExt cx="3090" cy="2631"/>
          </a:xfrm>
        </p:grpSpPr>
        <p:sp>
          <p:nvSpPr>
            <p:cNvPr id="48" name="圆角矩形 47"/>
            <p:cNvSpPr/>
            <p:nvPr/>
          </p:nvSpPr>
          <p:spPr>
            <a:xfrm>
              <a:off x="6005" y="2514"/>
              <a:ext cx="2923" cy="2631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6145" y="2682"/>
              <a:ext cx="2950" cy="2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lang="zh-CN" altLang="en-US" sz="2800" b="1">
                  <a:solidFill>
                    <a:srgbClr val="FF0000"/>
                  </a:solidFill>
                  <a:latin typeface="兰米楷体" panose="02000503000000000000" charset="-122"/>
                  <a:ea typeface="兰米楷体" panose="02000503000000000000" charset="-122"/>
                </a:rPr>
                <a:t>确定性思维研究不确定现象</a:t>
              </a:r>
            </a:p>
          </p:txBody>
        </p:sp>
      </p:grpSp>
      <p:sp>
        <p:nvSpPr>
          <p:cNvPr id="50" name="下箭头 49"/>
          <p:cNvSpPr/>
          <p:nvPr/>
        </p:nvSpPr>
        <p:spPr>
          <a:xfrm>
            <a:off x="6108700" y="2390775"/>
            <a:ext cx="377190" cy="1478915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/>
        </p:nvSpPr>
        <p:spPr>
          <a:xfrm>
            <a:off x="1010285" y="5852795"/>
            <a:ext cx="664464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2000">
              <a:solidFill>
                <a:srgbClr val="FF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6" grpId="1" animBg="1"/>
      <p:bldP spid="11" grpId="0" bldLvl="0" animBg="1"/>
      <p:bldP spid="11" grpId="1" animBg="1"/>
      <p:bldP spid="4" grpId="0" bldLvl="0" animBg="1"/>
      <p:bldP spid="4" grpId="1" animBg="1"/>
      <p:bldP spid="19" grpId="0" bldLvl="0" animBg="1"/>
      <p:bldP spid="19" grpId="1" animBg="1"/>
      <p:bldP spid="23" grpId="0" bldLvl="0" animBg="1"/>
      <p:bldP spid="23" grpId="1" animBg="1"/>
      <p:bldP spid="5" grpId="0" bldLvl="0" animBg="1"/>
      <p:bldP spid="5" grpId="1" animBg="1"/>
      <p:bldP spid="7" grpId="0" bldLvl="0" animBg="1"/>
      <p:bldP spid="7" grpId="1" animBg="1"/>
      <p:bldP spid="50" grpId="0" bldLvl="0" animBg="1"/>
      <p:bldP spid="50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2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3540" y="258445"/>
            <a:ext cx="631190" cy="788035"/>
          </a:xfrm>
          <a:prstGeom prst="rect">
            <a:avLst/>
          </a:prstGeom>
          <a:noFill/>
          <a:ln w="38100">
            <a:noFill/>
          </a:ln>
        </p:spPr>
      </p:pic>
      <p:graphicFrame>
        <p:nvGraphicFramePr>
          <p:cNvPr id="7" name="表格 6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-486954" y="-630736"/>
          <a:ext cx="13084631" cy="75543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897"/>
                <a:gridCol w="568897"/>
                <a:gridCol w="568897"/>
                <a:gridCol w="568960"/>
                <a:gridCol w="568897"/>
                <a:gridCol w="568834"/>
                <a:gridCol w="568897"/>
                <a:gridCol w="568897"/>
                <a:gridCol w="568897"/>
                <a:gridCol w="568897"/>
                <a:gridCol w="568897"/>
                <a:gridCol w="568897"/>
                <a:gridCol w="568897"/>
                <a:gridCol w="568897"/>
                <a:gridCol w="568897"/>
                <a:gridCol w="568897"/>
                <a:gridCol w="568897"/>
                <a:gridCol w="568960"/>
                <a:gridCol w="568834"/>
                <a:gridCol w="568897"/>
                <a:gridCol w="568897"/>
                <a:gridCol w="568897"/>
                <a:gridCol w="568897"/>
              </a:tblGrid>
              <a:tr h="625816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5475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5816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5816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5816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5816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5816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5816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5816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5816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5816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70711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82618" y="342062"/>
            <a:ext cx="5488293" cy="548829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632166" y="1984606"/>
            <a:ext cx="3372582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en-US" sz="4000" b="1" dirty="0">
                <a:latin typeface="汉仪字酷堂义山楷W" panose="00020600040101010101" charset="-122"/>
                <a:ea typeface="汉仪字酷堂义山楷W" panose="00020600040101010101" charset="-122"/>
                <a:cs typeface="汉仪字酷堂义山楷W" panose="00020600040101010101" charset="-122"/>
              </a:rPr>
              <a:t>思考 通过本节课的学习，对你触动最大的是什么？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325"/>
            <a:ext cx="12192000" cy="6858000"/>
          </a:xfrm>
          <a:prstGeom prst="rect">
            <a:avLst/>
          </a:prstGeom>
        </p:spPr>
      </p:pic>
      <p:graphicFrame>
        <p:nvGraphicFramePr>
          <p:cNvPr id="5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-446314" y="-817123"/>
          <a:ext cx="13084631" cy="80448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960"/>
                <a:gridCol w="568834"/>
                <a:gridCol w="568897"/>
                <a:gridCol w="568897"/>
                <a:gridCol w="568897"/>
                <a:gridCol w="568897"/>
                <a:gridCol w="568897"/>
                <a:gridCol w="568897"/>
                <a:gridCol w="568897"/>
                <a:gridCol w="568960"/>
                <a:gridCol w="568834"/>
                <a:gridCol w="608702"/>
                <a:gridCol w="529092"/>
                <a:gridCol w="568897"/>
                <a:gridCol w="568960"/>
                <a:gridCol w="568834"/>
                <a:gridCol w="568960"/>
                <a:gridCol w="638849"/>
                <a:gridCol w="603115"/>
                <a:gridCol w="464664"/>
                <a:gridCol w="568897"/>
                <a:gridCol w="568897"/>
                <a:gridCol w="568897"/>
              </a:tblGrid>
              <a:tr h="1116368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5816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5816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5816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5816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5816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5475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5816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5816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5816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25816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70711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marL="90000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4508702" y="2548072"/>
            <a:ext cx="294894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4800" b="1" dirty="0">
                <a:solidFill>
                  <a:srgbClr val="FFC000"/>
                </a:solidFill>
                <a:latin typeface="Wawati SC" pitchFamily="82" charset="-122"/>
                <a:ea typeface="Wawati SC" pitchFamily="82" charset="-122"/>
              </a:rPr>
              <a:t>THANK YOU</a:t>
            </a:r>
            <a:endParaRPr kumimoji="1" lang="zh-CN" altLang="en-US" sz="4800" b="1" dirty="0">
              <a:solidFill>
                <a:srgbClr val="FFC000"/>
              </a:solidFill>
              <a:latin typeface="Wawati SC" pitchFamily="82" charset="-122"/>
              <a:ea typeface="Wawati SC" pitchFamily="8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51984" y="2822108"/>
            <a:ext cx="2463043" cy="24630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00885 -0.009444 L 0.004427 -0.020463 L 0.005313 -0.029907 L 0.005313 -0.039352 L 0.006198 -0.053519 L 0.007083 -0.062870 L 0.009688 -0.075463 L 0.011458 -0.086481 L 0.013229 -0.099074 L 0.015885 -0.110093 L 0.018542 -0.122593 L 0.022969 -0.132037 L 0.031823 -0.135185 L 0.039792 -0.135185 L 0.045938 -0.128889 L 0.051250 -0.125741 L 0.054792 -0.114815 L 0.056562 -0.100648 L 0.058333 -0.091204 L 0.062760 -0.080185 L 0.067188 -0.067593 L 0.073385 -0.056574 L 0.078698 -0.047222 L 0.084844 -0.040926 L 0.091042 -0.040926 L 0.098125 -0.042500 L 0.105208 -0.051944 L 0.111406 -0.061296 L 0.116719 -0.066019 L 0.121979 -0.072315 L 0.125521 -0.081759 L 0.129063 -0.092778 L 0.129948 -0.102222 L 0.129948 -0.111667 L 0.129948 -0.121111 L 0.129948 -0.130463 L 0.129063 -0.139907 L 0.127292 -0.150926 L 0.126406 -0.160370 L 0.123750 -0.172963 L 0.123750 -0.182407 L 0.123750 -0.196481 L 0.124635 -0.207500 L 0.127292 -0.218519 L 0.131719 -0.229537 L 0.137031 -0.235833 L 0.142344 -0.237407 L 0.148542 -0.240556 L 0.159115 -0.240556 L 0.169740 -0.229537 L 0.177708 -0.218519 L 0.183021 -0.205926 L 0.186562 -0.196481 L 0.190104 -0.185556 L 0.190990 -0.176111 L 0.197135 -0.143056 L 0.202448 -0.132037 L 0.207760 -0.124167 L 0.217500 -0.124167 L 0.223698 -0.128889 L 0.231615 -0.130463 L 0.242240 -0.141481 L 0.249323 -0.147778 L 0.259948 -0.157222 L 0.266146 -0.160370 L 0.272292 -0.169815 L 0.275833 -0.179259 L 0.277604 -0.190185 L 0.277604 -0.199630 L 0.277604 -0.210648 L 0.274948 -0.223241 L 0.269635 -0.238981 L 0.264375 -0.251574 L 0.258177 -0.265648 L 0.253750 -0.275093 L 0.243125 -0.284537 L 0.231615 -0.298704 L 0.226354 -0.306574 L 0.215729 -0.322222 L 0.208646 -0.331667 L 0.202448 -0.342685 L 0.196250 -0.348981 L 0.188333 -0.356852 L 0.182135 -0.364722 L 0.180365 -0.374167 L 0.180365 -0.383611 L 0.180365 -0.397685 L 0.181250 -0.408704 L 0.183906 -0.419722 L 0.188333 -0.429167 L 0.190990 -0.440185 L 0.196250 -0.449630 L 0.201562 -0.457407 L 0.207760 -0.458981 L 0.213073 -0.460556 L 0.218385 -0.460556 L 0.223698 -0.460556 L 0.229010 -0.460556 L 0.235156 -0.460556 L 0.243125 -0.460556 L 0.248437 -0.460556 L 0.256406 -0.460556 L 0.261719 -0.460556 L 0.267865 -0.460556 L 0.273177 -0.458981 L 0.279375 -0.457407 L 0.284687 -0.457407 L 0.290885 -0.457407 L 0.297969 -0.463704 L 0.304167 -0.465278 L 0.310313 -0.468426 L 0.315625 -0.474722 L 0.321823 -0.484167 L 0.326250 -0.495185 L 0.331562 -0.504630 L 0.337760 -0.515648 L 0.342135 -0.529722 L 0.343906 -0.539167 L 0.345677 -0.551759 L 0.348333 -0.561204 L 0.349219 -0.572222 L 0.350990 -0.583241 L 0.350990 -0.594167 L 0.352760 -0.603611 " pathEditMode="relative" ptsTypes="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5131602"/>
            <a:ext cx="12192000" cy="97718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700" dirty="0" smtClean="0">
                <a:latin typeface="黑体" pitchFamily="49" charset="-122"/>
                <a:ea typeface="黑体" pitchFamily="49" charset="-122"/>
              </a:rPr>
              <a:t>扫码，免费看</a:t>
            </a:r>
            <a:r>
              <a:rPr lang="en-US" altLang="zh-CN" sz="3700" dirty="0" smtClean="0">
                <a:latin typeface="黑体" pitchFamily="49" charset="-122"/>
                <a:ea typeface="黑体" pitchFamily="49" charset="-122"/>
              </a:rPr>
              <a:t>800</a:t>
            </a:r>
            <a:r>
              <a:rPr lang="zh-CN" altLang="en-US" sz="3700" dirty="0" smtClean="0">
                <a:latin typeface="黑体" pitchFamily="49" charset="-122"/>
                <a:ea typeface="黑体" pitchFamily="49" charset="-122"/>
              </a:rPr>
              <a:t>分钟！</a:t>
            </a:r>
            <a:endParaRPr lang="en-US" altLang="zh-CN" sz="37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0" y="710150"/>
            <a:ext cx="12192000" cy="7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4300" dirty="0" smtClean="0">
                <a:latin typeface="黑体" pitchFamily="49" charset="-122"/>
                <a:ea typeface="黑体" pitchFamily="49" charset="-122"/>
              </a:rPr>
              <a:t>课堂实录（视频）</a:t>
            </a:r>
            <a:endParaRPr lang="en-US" altLang="zh-CN" sz="43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6365558"/>
            <a:ext cx="12192000" cy="41549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r"/>
            <a:r>
              <a:rPr lang="zh-CN" altLang="en-US" sz="1900" dirty="0" smtClean="0"/>
              <a:t>获取更多信息，请联系编辑：</a:t>
            </a:r>
            <a:r>
              <a:rPr lang="en-US" altLang="zh-CN" sz="1900" dirty="0" smtClean="0"/>
              <a:t>13166715360</a:t>
            </a:r>
            <a:r>
              <a:rPr lang="zh-CN" altLang="en-US" sz="1900" dirty="0" smtClean="0"/>
              <a:t>（杜编辑）</a:t>
            </a:r>
            <a:endParaRPr lang="zh-CN" altLang="en-US" sz="1900" dirty="0"/>
          </a:p>
        </p:txBody>
      </p:sp>
      <p:pic>
        <p:nvPicPr>
          <p:cNvPr id="6" name="图片 5" descr="1fe0de1d6852c096e27215f80f572a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1625600"/>
            <a:ext cx="3352801" cy="33528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未标题-1 422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600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6f27ad5e-62e7-48ff-a600-d221c055db66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4f7371e2-b967-44d2-9df1-62f05804617b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814524ee-fae2-42c3-b610-2330c341988f}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8ECCC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668</Words>
  <Application>WPS 演示</Application>
  <PresentationFormat>自定义</PresentationFormat>
  <Paragraphs>85</Paragraphs>
  <Slides>17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2" baseType="lpstr">
      <vt:lpstr>Arial</vt:lpstr>
      <vt:lpstr>宋体</vt:lpstr>
      <vt:lpstr>黑体</vt:lpstr>
      <vt:lpstr>Calibri</vt:lpstr>
      <vt:lpstr>文鼎习字体</vt:lpstr>
      <vt:lpstr>Wawati SC</vt:lpstr>
      <vt:lpstr>华文彩云</vt:lpstr>
      <vt:lpstr>华文新魏</vt:lpstr>
      <vt:lpstr>汉仪字酷堂义山楷W</vt:lpstr>
      <vt:lpstr>兰米楷体</vt:lpstr>
      <vt:lpstr>华文琥珀</vt:lpstr>
      <vt:lpstr>Times New Roman</vt:lpstr>
      <vt:lpstr>Calibri Light</vt:lpstr>
      <vt:lpstr>Office 主题</vt:lpstr>
      <vt:lpstr>Equation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lkwjefklj43</cp:lastModifiedBy>
  <cp:revision>19</cp:revision>
  <dcterms:created xsi:type="dcterms:W3CDTF">2017-11-17T09:39:00Z</dcterms:created>
  <dcterms:modified xsi:type="dcterms:W3CDTF">2021-04-21T11:01:49Z</dcterms:modified>
  <cp:contentStatus>最终状态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2052-11.1.0.9440</vt:lpwstr>
  </property>
  <property fmtid="{D5CDD505-2E9C-101B-9397-08002B2CF9AE}" pid="3" name="_MarkAsFinal">
    <vt:bool>true</vt:bool>
  </property>
</Properties>
</file>