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33" r:id="rId2"/>
    <p:sldId id="334" r:id="rId3"/>
    <p:sldId id="324" r:id="rId4"/>
    <p:sldId id="326" r:id="rId5"/>
    <p:sldId id="331" r:id="rId6"/>
    <p:sldId id="321" r:id="rId7"/>
    <p:sldId id="327" r:id="rId8"/>
    <p:sldId id="297" r:id="rId9"/>
    <p:sldId id="299" r:id="rId10"/>
    <p:sldId id="322" r:id="rId11"/>
    <p:sldId id="302" r:id="rId12"/>
    <p:sldId id="328" r:id="rId13"/>
    <p:sldId id="317" r:id="rId14"/>
    <p:sldId id="318" r:id="rId15"/>
    <p:sldId id="332" r:id="rId16"/>
    <p:sldId id="306" r:id="rId17"/>
    <p:sldId id="329" r:id="rId18"/>
    <p:sldId id="323" r:id="rId19"/>
    <p:sldId id="311" r:id="rId20"/>
    <p:sldId id="308" r:id="rId21"/>
    <p:sldId id="336" r:id="rId22"/>
    <p:sldId id="335" r:id="rId23"/>
  </p:sldIdLst>
  <p:sldSz cx="12192000" cy="6858000"/>
  <p:notesSz cx="7104063" cy="10234613"/>
  <p:custDataLst>
    <p:tags r:id="rId25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9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FA8F2"/>
    <a:srgbClr val="FACAC0"/>
    <a:srgbClr val="FFC000"/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456" y="-72"/>
      </p:cViewPr>
      <p:guideLst>
        <p:guide orient="horz" pos="2159"/>
        <p:guide pos="38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pPr fontAlgn="auto"/>
              <a:t>2021/4/22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pPr fontAlgn="auto"/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xmlns="" val="22673946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文本框 2"/>
          <p:cNvSpPr txBox="1"/>
          <p:nvPr/>
        </p:nvSpPr>
        <p:spPr>
          <a:xfrm>
            <a:off x="865600" y="573215"/>
            <a:ext cx="5646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普通高中课程标准实验教科书（人教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000" dirty="0" smtClean="0">
                <a:latin typeface="微软雅黑" panose="020B0503020204020204" charset="-122"/>
                <a:ea typeface="微软雅黑" panose="020B0503020204020204" charset="-122"/>
              </a:rPr>
              <a:t>版）必修</a:t>
            </a:r>
            <a:r>
              <a:rPr lang="en-US" altLang="zh-CN" sz="2000" dirty="0" smtClean="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717972" y="3673844"/>
            <a:ext cx="4474029" cy="546316"/>
          </a:xfrm>
          <a:prstGeom prst="roundRect">
            <a:avLst>
              <a:gd name="adj" fmla="val 50000"/>
            </a:avLst>
          </a:prstGeom>
          <a:solidFill>
            <a:srgbClr val="5FA8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</a:rPr>
              <a:t>河北省唐山市第一中学</a:t>
            </a:r>
            <a:r>
              <a:rPr lang="en-US" altLang="zh-CN" sz="2000" dirty="0" smtClean="0">
                <a:solidFill>
                  <a:schemeClr val="tx1"/>
                </a:solidFill>
              </a:rPr>
              <a:t>——</a:t>
            </a:r>
            <a:r>
              <a:rPr lang="zh-CN" altLang="en-US" sz="2000" dirty="0" smtClean="0">
                <a:solidFill>
                  <a:schemeClr val="tx1"/>
                </a:solidFill>
              </a:rPr>
              <a:t>闫芳            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文本框 14"/>
          <p:cNvSpPr txBox="1"/>
          <p:nvPr/>
        </p:nvSpPr>
        <p:spPr>
          <a:xfrm>
            <a:off x="3814936" y="1996188"/>
            <a:ext cx="7135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en-US" altLang="zh-CN" sz="6000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  <a:t>1.1.2</a:t>
            </a:r>
            <a:r>
              <a:rPr lang="zh-CN" altLang="en-US" sz="6000" noProof="1" smtClean="0">
                <a:latin typeface="微软雅黑" panose="020B0503020204020204" charset="-122"/>
                <a:ea typeface="微软雅黑" panose="020B0503020204020204" charset="-122"/>
                <a:cs typeface="+mn-cs"/>
              </a:rPr>
              <a:t>弧度制</a:t>
            </a:r>
            <a:endParaRPr lang="zh-CN" altLang="en-US" sz="6000" strike="noStrike" noProof="1"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18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620" y="0"/>
            <a:ext cx="6074143" cy="35472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4935" y="3488250"/>
            <a:ext cx="6087065" cy="33697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70599" y="757084"/>
            <a:ext cx="5540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你知道我们校园的占地面积吗？</a:t>
            </a:r>
          </a:p>
        </p:txBody>
      </p:sp>
      <p:sp>
        <p:nvSpPr>
          <p:cNvPr id="7" name="矩形 6"/>
          <p:cNvSpPr/>
          <p:nvPr/>
        </p:nvSpPr>
        <p:spPr>
          <a:xfrm>
            <a:off x="6696513" y="1745728"/>
            <a:ext cx="4493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“大糖衣”占地约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255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亩</a:t>
            </a:r>
            <a:endParaRPr lang="en-US" altLang="zh-CN" sz="3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96513" y="2470080"/>
            <a:ext cx="53142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总建筑面积约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12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．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r>
              <a:rPr lang="zh-CN" altLang="en-US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平方米</a:t>
            </a:r>
          </a:p>
        </p:txBody>
      </p:sp>
      <p:sp>
        <p:nvSpPr>
          <p:cNvPr id="9" name="矩形 8"/>
          <p:cNvSpPr/>
          <p:nvPr/>
        </p:nvSpPr>
        <p:spPr>
          <a:xfrm>
            <a:off x="1073849" y="4011407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公顷</a:t>
            </a:r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=15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亩</a:t>
            </a:r>
            <a:endParaRPr lang="en-US" altLang="zh-CN" sz="3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3849" y="4888256"/>
            <a:ext cx="36728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亩≈</a:t>
            </a:r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666.67</a:t>
            </a: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平方米</a:t>
            </a:r>
            <a:endParaRPr lang="en-US" altLang="zh-CN" sz="3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12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79321" y="1582568"/>
            <a:ext cx="46987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度量单位是一个不变的量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30066" y="2649000"/>
            <a:ext cx="63401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不同的度量单位</a:t>
            </a: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之间可以相互换算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30066" y="3802227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根据实际情况，采用合适的度量单位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807" y="167709"/>
            <a:ext cx="419931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度量的本质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5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93216" y="978333"/>
            <a:ext cx="6514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初中度量角的单位是什么？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2237" y="1894794"/>
            <a:ext cx="65149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1°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角是如何规定的？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2" name="Picture 6" descr="https://icweiliimg1.pstatp.com/weili/bl/4618361927649200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7700" y="2479569"/>
            <a:ext cx="3127071" cy="312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993352" y="5181276"/>
            <a:ext cx="8246916" cy="1077218"/>
            <a:chOff x="6089454" y="2709988"/>
            <a:chExt cx="8246916" cy="1077218"/>
          </a:xfrm>
        </p:grpSpPr>
        <p:sp>
          <p:nvSpPr>
            <p:cNvPr id="23" name="TextBox 22"/>
            <p:cNvSpPr txBox="1"/>
            <p:nvPr/>
          </p:nvSpPr>
          <p:spPr>
            <a:xfrm>
              <a:off x="6089454" y="2709988"/>
              <a:ext cx="824691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规定周角的      为</a:t>
              </a:r>
              <a:r>
                <a:rPr lang="en-US" altLang="zh-CN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1</a:t>
              </a:r>
              <a:r>
                <a:rPr lang="zh-CN" altLang="en-US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度的角，记作</a:t>
              </a:r>
              <a:r>
                <a:rPr lang="en-US" altLang="zh-CN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1°.</a:t>
              </a:r>
            </a:p>
            <a:p>
              <a:r>
                <a:rPr lang="zh-CN" altLang="en-US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这种用度作为单位度量角的单位制</a:t>
              </a:r>
              <a:r>
                <a:rPr lang="zh-CN" altLang="en-US" sz="32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叫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角度制</a:t>
              </a:r>
              <a:r>
                <a:rPr lang="en-US" altLang="zh-CN" sz="32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.</a:t>
              </a:r>
              <a:endParaRPr lang="zh-CN" altLang="en-US" sz="32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8155625" y="2709988"/>
                  <a:ext cx="719433" cy="6127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/>
                              </a:rPr>
                              <m:t>360</m:t>
                            </m:r>
                          </m:den>
                        </m:f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5625" y="2709988"/>
                  <a:ext cx="719433" cy="6127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67020" y="158269"/>
            <a:ext cx="3937751" cy="217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>
            <a:off x="1112237" y="2743630"/>
            <a:ext cx="7278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角度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制下扇形的弧长与面积公式是什么？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创设情境，引出课题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2185" y="3698168"/>
            <a:ext cx="1849138" cy="102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0763" y="3772887"/>
            <a:ext cx="1748468" cy="93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1203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2654729" y="1366849"/>
                <a:ext cx="6892067" cy="41211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48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45</m:t>
                        </m:r>
                      </m:e>
                      <m:sup>
                        <m:r>
                          <a:rPr lang="en-US" altLang="zh-CN" sz="320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42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/>
                      </a:rPr>
                      <m:t>𝑠𝑖𝑛</m:t>
                    </m:r>
                    <m:sSup>
                      <m:sSupPr>
                        <m:ctrlPr>
                          <a:rPr lang="en-US" altLang="zh-CN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US" altLang="zh-CN" sz="3200" dirty="0" smtClean="0"/>
                  <a:t>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b="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b="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+</m:t>
                    </m:r>
                    <m:r>
                      <a:rPr lang="en-US" altLang="zh-CN" sz="3200" i="1">
                        <a:latin typeface="Cambria Math"/>
                      </a:rPr>
                      <m:t>𝑠𝑖𝑛</m:t>
                    </m:r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</m:t>
                        </m:r>
                        <m:r>
                          <a:rPr lang="en-US" altLang="zh-CN" sz="3200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en-US" altLang="zh-CN" sz="3200" dirty="0"/>
                  <a:t>sin(sin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</m:t>
                        </m:r>
                        <m:r>
                          <a:rPr lang="en-US" altLang="zh-CN" sz="3200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altLang="zh-CN" sz="3200" dirty="0"/>
                  <a:t>)=</a:t>
                </a:r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729" y="1366849"/>
                <a:ext cx="6892067" cy="4121128"/>
              </a:xfrm>
              <a:prstGeom prst="rect">
                <a:avLst/>
              </a:prstGeom>
              <a:blipFill rotWithShape="1">
                <a:blip r:embed="rId2"/>
                <a:stretch>
                  <a:fillRect b="-5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40415" y="174053"/>
            <a:ext cx="535038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创设情境，引出课题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5429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2654729" y="1366849"/>
                <a:ext cx="6892067" cy="41211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48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45</m:t>
                        </m:r>
                      </m:e>
                      <m:sup>
                        <m:r>
                          <a:rPr lang="en-US" altLang="zh-CN" sz="320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en-US" altLang="zh-CN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42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altLang="zh-CN" sz="3200" b="0" i="1" smtClean="0">
                        <a:latin typeface="Cambria Math"/>
                      </a:rPr>
                      <m:t>𝑠𝑖𝑛</m:t>
                    </m:r>
                    <m:sSup>
                      <m:sSupPr>
                        <m:ctrlPr>
                          <a:rPr lang="en-US" altLang="zh-CN" sz="32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en-US" altLang="zh-CN" sz="3200" b="0" i="1" smtClean="0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US" altLang="zh-CN" sz="3200" dirty="0" smtClean="0"/>
                  <a:t>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b="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b="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+</m:t>
                    </m:r>
                    <m:r>
                      <a:rPr lang="en-US" altLang="zh-CN" sz="3200" i="1">
                        <a:latin typeface="Cambria Math"/>
                      </a:rPr>
                      <m:t>𝑠𝑖𝑛</m:t>
                    </m:r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</m:t>
                        </m:r>
                        <m:r>
                          <a:rPr lang="en-US" altLang="zh-CN" sz="3200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  <m:r>
                      <a:rPr lang="en-US" altLang="zh-CN" sz="3200" i="1">
                        <a:latin typeface="Cambria Math"/>
                      </a:rPr>
                      <m:t>=</m:t>
                    </m:r>
                  </m:oMath>
                </a14:m>
                <a:r>
                  <a:rPr lang="en-US" altLang="zh-CN" sz="3200" dirty="0" smtClean="0"/>
                  <a:t>?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en-US" altLang="zh-CN" sz="3200" dirty="0"/>
                  <a:t>sin(sin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b="0" i="1" smtClean="0">
                            <a:latin typeface="Cambria Math"/>
                          </a:rPr>
                          <m:t>3</m:t>
                        </m:r>
                        <m:r>
                          <a:rPr lang="en-US" altLang="zh-CN" sz="3200" i="1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  <a:ea typeface="Cambria Math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altLang="zh-CN" sz="3200" dirty="0"/>
                  <a:t>)=</a:t>
                </a:r>
                <a:r>
                  <a:rPr lang="en-US" altLang="zh-CN" sz="3200" dirty="0" smtClean="0"/>
                  <a:t>?</a:t>
                </a:r>
                <a:endParaRPr lang="zh-CN" altLang="en-US" sz="3200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4729" y="1366849"/>
                <a:ext cx="6892067" cy="4121128"/>
              </a:xfrm>
              <a:prstGeom prst="rect">
                <a:avLst/>
              </a:prstGeom>
              <a:blipFill rotWithShape="1">
                <a:blip r:embed="rId2"/>
                <a:stretch>
                  <a:fillRect b="-5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/>
          <p:cNvCxnSpPr>
            <a:stCxn id="2" idx="1"/>
            <a:endCxn id="2" idx="3"/>
          </p:cNvCxnSpPr>
          <p:nvPr/>
        </p:nvCxnSpPr>
        <p:spPr>
          <a:xfrm>
            <a:off x="2654729" y="3427413"/>
            <a:ext cx="6892067" cy="0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创设情境，引出课题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632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0280525"/>
                  </p:ext>
                </p:extLst>
              </p:nvPr>
            </p:nvGraphicFramePr>
            <p:xfrm>
              <a:off x="290456" y="2653379"/>
              <a:ext cx="5701554" cy="211645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309726"/>
                    <a:gridCol w="1112369"/>
                    <a:gridCol w="1482931"/>
                    <a:gridCol w="1796528"/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zh-CN" sz="2800" kern="1200" dirty="0"/>
                            <a:t>圆心角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/>
                            <a:t>半径</a:t>
                          </a:r>
                          <a:r>
                            <a:rPr lang="en-US" altLang="zh-CN" sz="2800" kern="1200" dirty="0" smtClean="0"/>
                            <a:t>r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/>
                            <a:t>弧长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800" i="1" kern="1200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b="0" i="1" kern="1200" smtClean="0">
                                      <a:latin typeface="Cambria Math"/>
                                    </a:rPr>
                                    <m:t>𝑙</m:t>
                                  </m:r>
                                </m:e>
                                <m:sup/>
                              </m:sSup>
                            </m:oMath>
                          </a14:m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8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altLang="zh-CN" sz="28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  <m:t>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30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 dirty="0"/>
                            <a:t>1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30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/>
                            <a:t>2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30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latin typeface="Cambria Math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 dirty="0"/>
                            <a:t>3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表格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970280525"/>
                  </p:ext>
                </p:extLst>
              </p:nvPr>
            </p:nvGraphicFramePr>
            <p:xfrm>
              <a:off x="290456" y="2653379"/>
              <a:ext cx="5701554" cy="211645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309726"/>
                    <a:gridCol w="1112369"/>
                    <a:gridCol w="1482931"/>
                    <a:gridCol w="1796528"/>
                  </a:tblGrid>
                  <a:tr h="807339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zh-CN" sz="2800" kern="1200" dirty="0"/>
                            <a:t>圆心角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/>
                            <a:t>半径</a:t>
                          </a:r>
                          <a:r>
                            <a:rPr lang="en-US" altLang="zh-CN" sz="2800" kern="1200" dirty="0" smtClean="0"/>
                            <a:t>r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163786" t="-15909" r="-121399" b="-190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17288" t="-15909" b="-190152"/>
                          </a:stretch>
                        </a:blipFill>
                      </a:tcPr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65" t="-212500" r="-334884" b="-2486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 dirty="0"/>
                            <a:t>1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65" t="-316901" r="-334884" b="-152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/>
                            <a:t>2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465" t="-411111" r="-334884" b="-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2800" kern="1200" dirty="0"/>
                            <a:t>3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10396820"/>
                  </p:ext>
                </p:extLst>
              </p:nvPr>
            </p:nvGraphicFramePr>
            <p:xfrm>
              <a:off x="6219003" y="2659225"/>
              <a:ext cx="5701740" cy="211645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420196"/>
                    <a:gridCol w="1269403"/>
                    <a:gridCol w="1269402"/>
                    <a:gridCol w="1742739"/>
                  </a:tblGrid>
                  <a:tr h="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sz="2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圆心角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半径</a:t>
                          </a:r>
                          <a:r>
                            <a:rPr lang="en-US" altLang="zh-CN" sz="2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弧长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2800" i="1" kern="120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b="0" i="1" kern="120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𝑙</m:t>
                                  </m:r>
                                </m:e>
                                <m:sup/>
                              </m:sSup>
                            </m:oMath>
                          </a14:m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28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CN" sz="28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altLang="zh-CN" sz="2800" b="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黑体" panose="02010609060101010101" pitchFamily="49" charset="-122"/>
                                      </a:rPr>
                                      <m:t>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zh-CN" altLang="zh-CN" sz="28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21189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zh-CN" sz="2800" i="1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120</m:t>
                                    </m:r>
                                  </m:e>
                                  <m:sup>
                                    <m:r>
                                      <a:rPr lang="en-US" sz="2800" kern="120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+mn-ea"/>
                                        <a:cs typeface="+mn-cs"/>
                                      </a:rPr>
                                      <m:t>°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6" name="表格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310396820"/>
                  </p:ext>
                </p:extLst>
              </p:nvPr>
            </p:nvGraphicFramePr>
            <p:xfrm>
              <a:off x="6219003" y="2659225"/>
              <a:ext cx="5701740" cy="211645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1420196"/>
                    <a:gridCol w="1269403"/>
                    <a:gridCol w="1269402"/>
                    <a:gridCol w="1742739"/>
                  </a:tblGrid>
                  <a:tr h="807339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sz="2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圆心角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sz="2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半径</a:t>
                          </a:r>
                          <a:r>
                            <a:rPr lang="en-US" altLang="zh-CN" sz="2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12500" t="-15909" r="-137500" b="-18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l="-227273" t="-15909" b="-189394"/>
                          </a:stretch>
                        </a:blipFill>
                      </a:tcPr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212500" r="-301717" b="-2472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316901" r="-301717" b="-150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2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43637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3"/>
                          <a:stretch>
                            <a:fillRect t="-411111" r="-301717" b="-486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3</a:t>
                          </a: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800" kern="120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 </a:t>
                          </a:r>
                          <a:endParaRPr lang="zh-CN"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3377900" y="3264395"/>
                <a:ext cx="1880643" cy="17338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</a:p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endParaRPr lang="en-US" altLang="zh-CN" sz="2000" b="1" dirty="0" smtClean="0">
                  <a:solidFill>
                    <a:srgbClr val="FF0000"/>
                  </a:solidFill>
                </a:endParaRPr>
              </a:p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zh-CN" altLang="en-US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𝟔</m:t>
                        </m:r>
                      </m:den>
                    </m:f>
                  </m:oMath>
                </a14:m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/>
                </a:r>
                <a:endParaRPr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900" y="3264395"/>
                <a:ext cx="1880643" cy="173380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TextBox 8"/>
              <p:cNvSpPr txBox="1"/>
              <p:nvPr/>
            </p:nvSpPr>
            <p:spPr>
              <a:xfrm>
                <a:off x="9350188" y="3218163"/>
                <a:ext cx="1989134" cy="1826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zh-CN" altLang="en-US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</a:p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altLang="zh-CN" sz="2000" b="1" dirty="0" smtClean="0">
                    <a:solidFill>
                      <a:srgbClr val="FF0000"/>
                    </a:solidFill>
                  </a:rPr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zh-CN" altLang="en-US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endParaRPr lang="en-US" altLang="zh-CN" sz="2000" b="1" dirty="0" smtClean="0">
                  <a:solidFill>
                    <a:srgbClr val="FF0000"/>
                  </a:solidFill>
                </a:endParaRPr>
              </a:p>
              <a:p>
                <a:pPr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𝟐</m:t>
                    </m:r>
                    <m:r>
                      <a:rPr lang="zh-CN" altLang="en-US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𝝅</m:t>
                    </m:r>
                    <m:r>
                      <a:rPr lang="en-US" altLang="zh-CN" sz="2000" b="1" i="1" smtClean="0">
                        <a:solidFill>
                          <a:srgbClr val="FF0000"/>
                        </a:solidFill>
                        <a:latin typeface="Cambria Math"/>
                      </a:rPr>
                      <m:t>            </m:t>
                    </m:r>
                    <m:f>
                      <m:fPr>
                        <m:ctrlP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𝟐</m:t>
                        </m:r>
                        <m:r>
                          <a:rPr lang="zh-CN" altLang="en-US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𝝅</m:t>
                        </m:r>
                      </m:num>
                      <m:den>
                        <m:r>
                          <a:rPr lang="en-US" altLang="zh-CN" sz="2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en-US" sz="2000" b="1" dirty="0" smtClean="0">
                    <a:solidFill>
                      <a:srgbClr val="FF0000"/>
                    </a:solidFill>
                  </a:rPr>
                  <a:t/>
                </a:r>
                <a:endParaRPr lang="zh-CN" alt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0188" y="3218163"/>
                <a:ext cx="1989134" cy="18262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矩形 11"/>
              <p:cNvSpPr/>
              <p:nvPr/>
            </p:nvSpPr>
            <p:spPr>
              <a:xfrm>
                <a:off x="2186773" y="1243994"/>
                <a:ext cx="8132780" cy="14549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角度为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2800" i="1">
                            <a:latin typeface="Cambria Math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>
                            <a:latin typeface="Cambria Math"/>
                            <a:ea typeface="黑体" panose="02010609060101010101" pitchFamily="49" charset="-122"/>
                          </a:rPr>
                          <m:t>30</m:t>
                        </m:r>
                      </m:e>
                      <m:sup>
                        <m:r>
                          <a:rPr lang="en-US" altLang="zh-CN" sz="2800">
                            <a:latin typeface="Cambria Math"/>
                            <a:ea typeface="黑体" panose="02010609060101010101" pitchFamily="49" charset="-122"/>
                          </a:rPr>
                          <m:t>°</m:t>
                        </m:r>
                      </m:sup>
                    </m:sSup>
                    <m:r>
                      <a:rPr lang="zh-CN" altLang="zh-CN" sz="2800">
                        <a:latin typeface="Cambria Math"/>
                        <a:ea typeface="黑体" panose="02010609060101010101" pitchFamily="49" charset="-122"/>
                      </a:rPr>
                      <m:t>，</m:t>
                    </m:r>
                    <m:sSup>
                      <m:sSupPr>
                        <m:ctrlPr>
                          <a:rPr lang="zh-CN" altLang="zh-CN" sz="2800" i="1">
                            <a:latin typeface="Cambria Math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 b="0" i="0" smtClean="0">
                            <a:latin typeface="Cambria Math"/>
                            <a:ea typeface="黑体" panose="02010609060101010101" pitchFamily="49" charset="-122"/>
                          </a:rPr>
                          <m:t>12</m:t>
                        </m:r>
                        <m:r>
                          <a:rPr lang="en-US" altLang="zh-CN" sz="2800">
                            <a:latin typeface="Cambria Math"/>
                            <a:ea typeface="黑体" panose="02010609060101010101" pitchFamily="49" charset="-122"/>
                          </a:rPr>
                          <m:t>0</m:t>
                        </m:r>
                      </m:e>
                      <m:sup>
                        <m:r>
                          <a:rPr lang="en-US" altLang="zh-CN" sz="2800">
                            <a:latin typeface="Cambria Math"/>
                            <a:ea typeface="黑体" panose="02010609060101010101" pitchFamily="49" charset="-122"/>
                          </a:rPr>
                          <m:t>°</m:t>
                        </m:r>
                      </m:sup>
                    </m:sSup>
                  </m:oMath>
                </a14:m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的</a:t>
                </a:r>
                <a:r>
                  <a:rPr lang="zh-CN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圆心角，当半径为</a:t>
                </a:r>
                <a:r>
                  <a:rPr lang="en-US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1</a:t>
                </a:r>
                <a:r>
                  <a:rPr lang="zh-CN" altLang="en-US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、</a:t>
                </a:r>
                <a:r>
                  <a:rPr lang="en-US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2</a:t>
                </a:r>
                <a:r>
                  <a:rPr lang="zh-CN" altLang="en-US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、</a:t>
                </a:r>
                <a:r>
                  <a:rPr lang="en-US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3</a:t>
                </a:r>
                <a:r>
                  <a:rPr lang="zh-CN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时，分别计算弧</a:t>
                </a:r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长，</a:t>
                </a:r>
                <a:r>
                  <a:rPr lang="zh-CN" altLang="en-US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再</a:t>
                </a:r>
                <a:r>
                  <a:rPr lang="zh-CN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计算弧</a:t>
                </a:r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长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 smtClean="0">
                            <a:latin typeface="Cambria Math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latin typeface="Cambria Math"/>
                            <a:ea typeface="黑体" panose="02010609060101010101" pitchFamily="49" charset="-122"/>
                          </a:rPr>
                          <m:t>𝑙</m:t>
                        </m:r>
                      </m:e>
                      <m:sup/>
                    </m:sSup>
                  </m:oMath>
                </a14:m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与半径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/>
                        <a:ea typeface="黑体" panose="02010609060101010101" pitchFamily="49" charset="-122"/>
                      </a:rPr>
                      <m:t>𝑟</m:t>
                    </m:r>
                  </m:oMath>
                </a14:m>
                <a:r>
                  <a:rPr lang="zh-CN" altLang="zh-CN" sz="28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的</a:t>
                </a:r>
                <a:r>
                  <a:rPr lang="zh-CN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比</a:t>
                </a:r>
                <a:r>
                  <a:rPr lang="en-US" altLang="zh-CN" sz="28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.</a:t>
                </a:r>
                <a:endPara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773" y="1243994"/>
                <a:ext cx="8132780" cy="1454950"/>
              </a:xfrm>
              <a:prstGeom prst="rect">
                <a:avLst/>
              </a:prstGeom>
              <a:blipFill rotWithShape="1">
                <a:blip r:embed="rId6"/>
                <a:stretch>
                  <a:fillRect l="-1574" b="-2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探究发现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，生成定义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664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8946" y="2128913"/>
            <a:ext cx="99830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圆心角固定，所对弧长与半径的比值是一个唯一确定的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常数</a:t>
            </a:r>
            <a:r>
              <a:rPr lang="en-US" altLang="zh-CN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.</a:t>
            </a:r>
            <a:endParaRPr lang="zh-CN" altLang="en-US" sz="2800" dirty="0">
              <a:solidFill>
                <a:schemeClr val="accent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8470" y="3134647"/>
            <a:ext cx="81327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这个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性质可以作为度量角的依据吗？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8470" y="1210069"/>
            <a:ext cx="76102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：有什么发现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95896" y="3992338"/>
            <a:ext cx="86061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圆心角所对弧长与半径的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比值</a:t>
            </a: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就是圆心角的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弧度</a:t>
            </a: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，</a:t>
            </a:r>
            <a:endParaRPr lang="en-US" altLang="zh-CN" sz="2800" b="1" dirty="0" smtClean="0">
              <a:solidFill>
                <a:schemeClr val="accent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单位圆中就是圆心角的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弧度</a:t>
            </a:r>
            <a:r>
              <a:rPr lang="zh-CN" altLang="en-US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就是所对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弧的长度</a:t>
            </a:r>
            <a:r>
              <a:rPr lang="en-US" altLang="zh-CN" sz="2800" b="1" dirty="0" smtClean="0">
                <a:solidFill>
                  <a:schemeClr val="accent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.</a:t>
            </a:r>
            <a:endParaRPr lang="zh-CN" altLang="en-US" sz="2800" dirty="0">
              <a:solidFill>
                <a:schemeClr val="accent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9944" y="5377333"/>
            <a:ext cx="81327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如何定义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弧度的角？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探究发现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，生成定义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876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97716" y="1993007"/>
            <a:ext cx="109835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把长度等于半径长的弧所对的圆心角叫做</a:t>
            </a:r>
            <a:r>
              <a:rPr lang="en-US" altLang="zh-CN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弧度的角</a:t>
            </a:r>
            <a:r>
              <a:rPr lang="zh-CN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3200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记</a:t>
            </a:r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作</a:t>
            </a:r>
            <a:r>
              <a:rPr lang="en-US" altLang="zh-CN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1rad.</a:t>
            </a:r>
            <a:endParaRPr lang="zh-CN" altLang="en-US" sz="32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7715" y="3649379"/>
            <a:ext cx="96543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zh-CN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“弧度”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作为</a:t>
            </a:r>
            <a:r>
              <a:rPr lang="zh-CN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单位度量角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制度</a:t>
            </a:r>
            <a:r>
              <a:rPr lang="zh-CN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叫</a:t>
            </a:r>
            <a:r>
              <a:rPr lang="zh-CN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弧度</a:t>
            </a:r>
            <a:r>
              <a:rPr lang="zh-CN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制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0483" y="4379218"/>
            <a:ext cx="170497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5105" y="4221088"/>
            <a:ext cx="25146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3184340" y="1180988"/>
            <a:ext cx="65405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弧度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角的定义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探究发现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，生成定义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55372" y="4530680"/>
            <a:ext cx="6346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利用手中工具，做出</a:t>
            </a:r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1rad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的圆心角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矩形 10"/>
              <p:cNvSpPr/>
              <p:nvPr/>
            </p:nvSpPr>
            <p:spPr>
              <a:xfrm>
                <a:off x="6006065" y="5407976"/>
                <a:ext cx="64223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再做出</a:t>
                </a:r>
                <a:r>
                  <a:rPr lang="en-US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2rad,</a:t>
                </a:r>
                <a14:m>
                  <m:oMath xmlns:m="http://schemas.openxmlformats.org/officeDocument/2006/math">
                    <m:r>
                      <a:rPr lang="zh-CN" altLang="en-US" sz="3200" i="1" smtClean="0">
                        <a:latin typeface="Cambria Math"/>
                        <a:ea typeface="楷体" panose="02010609060101010101" pitchFamily="49" charset="-122"/>
                      </a:rPr>
                      <m:t>𝜋</m:t>
                    </m:r>
                    <m:r>
                      <a:rPr lang="en-US" altLang="zh-CN" sz="3200" b="0" i="1" smtClean="0">
                        <a:latin typeface="Cambria Math"/>
                        <a:ea typeface="楷体" panose="02010609060101010101" pitchFamily="49" charset="-122"/>
                      </a:rPr>
                      <m:t>𝑟𝑎𝑑</m:t>
                    </m:r>
                    <m:r>
                      <a:rPr lang="zh-CN" altLang="en-US" sz="3200" b="0" i="1" smtClean="0">
                        <a:latin typeface="Cambria Math"/>
                        <a:ea typeface="楷体" panose="02010609060101010101" pitchFamily="49" charset="-122"/>
                      </a:rPr>
                      <m:t>的</m:t>
                    </m:r>
                    <m:r>
                      <a:rPr lang="zh-CN" altLang="en-US" sz="3200" i="1">
                        <a:latin typeface="Cambria Math"/>
                        <a:ea typeface="楷体" panose="02010609060101010101" pitchFamily="49" charset="-122"/>
                      </a:rPr>
                      <m:t>圆心角</m:t>
                    </m:r>
                  </m:oMath>
                </a14:m>
                <a:endPara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065" y="5407976"/>
                <a:ext cx="6422315" cy="584775"/>
              </a:xfrm>
              <a:prstGeom prst="rect">
                <a:avLst/>
              </a:prstGeom>
              <a:blipFill rotWithShape="1">
                <a:blip r:embed="rId4"/>
                <a:stretch>
                  <a:fillRect l="-2372" t="-16667" b="-30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552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探索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联系，巩固定义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48470" y="1210069"/>
            <a:ext cx="10471756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问题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角度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制和弧度制都是角的度量制度，它们应该可以换算，  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如何换算呢？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6885271" y="2357561"/>
                <a:ext cx="3744416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3600" b="0" i="1" smtClean="0">
                              <a:latin typeface="Cambria Math"/>
                            </a:rPr>
                            <m:t>180</m:t>
                          </m:r>
                        </m:e>
                        <m:sup>
                          <m:r>
                            <a:rPr lang="en-US" altLang="zh-CN" sz="360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altLang="zh-CN" sz="3600" b="0" i="1" smtClean="0">
                          <a:latin typeface="Cambria Math"/>
                        </a:rPr>
                        <m:t>=</m:t>
                      </m:r>
                      <m:r>
                        <a:rPr lang="zh-CN" altLang="en-US" sz="3600" b="0" i="1" smtClean="0">
                          <a:latin typeface="Cambria Math"/>
                        </a:rPr>
                        <m:t>𝜋</m:t>
                      </m:r>
                      <m:r>
                        <a:rPr lang="en-US" altLang="zh-CN" sz="3600" b="0" i="1" smtClean="0">
                          <a:latin typeface="Cambria Math"/>
                        </a:rPr>
                        <m:t>  </m:t>
                      </m:r>
                      <m:r>
                        <a:rPr lang="en-US" altLang="zh-CN" sz="3600" b="0" i="1" smtClean="0">
                          <a:latin typeface="Cambria Math"/>
                        </a:rPr>
                        <m:t>𝑟𝑎𝑑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271" y="2357561"/>
                <a:ext cx="3744416" cy="65889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下箭头 4"/>
          <p:cNvSpPr/>
          <p:nvPr/>
        </p:nvSpPr>
        <p:spPr>
          <a:xfrm>
            <a:off x="8527615" y="3077972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374129" y="3706288"/>
                <a:ext cx="4768934" cy="8272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en-US" altLang="zh-CN" sz="280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CN" altLang="en-US" sz="2800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/>
                            </a:rPr>
                            <m:t>180</m:t>
                          </m:r>
                        </m:den>
                      </m:f>
                      <m:r>
                        <a:rPr lang="en-US" altLang="zh-CN" sz="2800" b="0" i="1" smtClean="0">
                          <a:latin typeface="Cambria Math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/>
                        </a:rPr>
                        <m:t>𝑟𝑎𝑑</m:t>
                      </m:r>
                      <m:r>
                        <a:rPr lang="en-US" altLang="zh-CN" sz="2800" b="0" i="1" smtClean="0">
                          <a:latin typeface="Cambria Math"/>
                          <a:ea typeface="Cambria Math"/>
                        </a:rPr>
                        <m:t>≈0.01745 </m:t>
                      </m:r>
                      <m:r>
                        <a:rPr lang="en-US" altLang="zh-CN" sz="2800" b="0" i="1" smtClean="0">
                          <a:latin typeface="Cambria Math"/>
                          <a:ea typeface="Cambria Math"/>
                        </a:rPr>
                        <m:t>𝑟𝑎𝑑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129" y="3706288"/>
                <a:ext cx="4768934" cy="82727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6684558" y="4858416"/>
                <a:ext cx="4166012" cy="1156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/>
                        </a:rPr>
                        <m:t>1 </m:t>
                      </m:r>
                      <m:r>
                        <a:rPr lang="en-US" altLang="zh-CN" sz="2800" b="0" i="1" smtClean="0">
                          <a:latin typeface="Cambria Math"/>
                        </a:rPr>
                        <m:t>𝑟𝑎𝑑</m:t>
                      </m:r>
                      <m:r>
                        <a:rPr lang="en-US" altLang="zh-CN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8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800" b="0" i="1" smtClean="0">
                                      <a:latin typeface="Cambria Math"/>
                                    </a:rPr>
                                    <m:t>180</m:t>
                                  </m:r>
                                </m:num>
                                <m:den>
                                  <m:r>
                                    <a:rPr lang="zh-CN" altLang="en-US" sz="2800" b="0" i="1" smtClean="0">
                                      <a:latin typeface="Cambria Math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2800" b="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altLang="zh-CN" sz="2800" b="0" i="1" smtClean="0">
                          <a:latin typeface="Cambria Math"/>
                          <a:ea typeface="Cambria Math"/>
                        </a:rPr>
                        <m:t>≈</m:t>
                      </m:r>
                      <m:sSup>
                        <m:sSupPr>
                          <m:ctrlPr>
                            <a:rPr lang="en-US" altLang="zh-CN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CN" sz="2800" b="0" i="1" smtClean="0">
                              <a:latin typeface="Cambria Math"/>
                              <a:ea typeface="Cambria Math"/>
                            </a:rPr>
                            <m:t>57.30</m:t>
                          </m:r>
                        </m:e>
                        <m:sup>
                          <m:r>
                            <a:rPr lang="en-US" altLang="zh-CN" sz="2800" b="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558" y="4858416"/>
                <a:ext cx="4166012" cy="115659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470" y="3112724"/>
            <a:ext cx="4257155" cy="2350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638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0305" y="1004095"/>
            <a:ext cx="98604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半径为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r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的圆的圆心与原点重合，角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α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的始边与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轴的非负半轴重合，交圆于点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A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，终边与圆交于点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B.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请在下列表格中填空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99783" y="2749499"/>
            <a:ext cx="3092518" cy="3159570"/>
            <a:chOff x="429615" y="1989887"/>
            <a:chExt cx="2960664" cy="3023289"/>
          </a:xfrm>
        </p:grpSpPr>
        <p:grpSp>
          <p:nvGrpSpPr>
            <p:cNvPr id="5" name="组合 4"/>
            <p:cNvGrpSpPr/>
            <p:nvPr/>
          </p:nvGrpSpPr>
          <p:grpSpPr>
            <a:xfrm>
              <a:off x="429615" y="1989887"/>
              <a:ext cx="2960664" cy="3023289"/>
              <a:chOff x="429615" y="1989887"/>
              <a:chExt cx="2960664" cy="3023289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429615" y="1989887"/>
                <a:ext cx="2960664" cy="3023289"/>
                <a:chOff x="429615" y="1989887"/>
                <a:chExt cx="2960664" cy="3023289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429615" y="2132856"/>
                  <a:ext cx="2736304" cy="2880320"/>
                  <a:chOff x="429615" y="2132856"/>
                  <a:chExt cx="2736304" cy="2880320"/>
                </a:xfrm>
              </p:grpSpPr>
              <p:grpSp>
                <p:nvGrpSpPr>
                  <p:cNvPr id="15" name="组合 14"/>
                  <p:cNvGrpSpPr/>
                  <p:nvPr/>
                </p:nvGrpSpPr>
                <p:grpSpPr>
                  <a:xfrm>
                    <a:off x="429615" y="2132856"/>
                    <a:ext cx="2736304" cy="2880320"/>
                    <a:chOff x="1475656" y="2492896"/>
                    <a:chExt cx="2736304" cy="2880320"/>
                  </a:xfrm>
                </p:grpSpPr>
                <p:cxnSp>
                  <p:nvCxnSpPr>
                    <p:cNvPr id="17" name="直接箭头连接符 16"/>
                    <p:cNvCxnSpPr/>
                    <p:nvPr/>
                  </p:nvCxnSpPr>
                  <p:spPr>
                    <a:xfrm>
                      <a:off x="1475656" y="4077072"/>
                      <a:ext cx="2736304" cy="0"/>
                    </a:xfrm>
                    <a:prstGeom prst="straightConnector1">
                      <a:avLst/>
                    </a:prstGeom>
                    <a:ln w="254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直接箭头连接符 17"/>
                    <p:cNvCxnSpPr/>
                    <p:nvPr/>
                  </p:nvCxnSpPr>
                  <p:spPr>
                    <a:xfrm flipV="1">
                      <a:off x="2627784" y="2492896"/>
                      <a:ext cx="0" cy="2880320"/>
                    </a:xfrm>
                    <a:prstGeom prst="straightConnector1">
                      <a:avLst/>
                    </a:prstGeom>
                    <a:ln w="25400"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" name="椭圆 18"/>
                    <p:cNvSpPr/>
                    <p:nvPr/>
                  </p:nvSpPr>
                  <p:spPr>
                    <a:xfrm>
                      <a:off x="1809052" y="3284984"/>
                      <a:ext cx="1637463" cy="1584176"/>
                    </a:xfrm>
                    <a:prstGeom prst="ellipse">
                      <a:avLst/>
                    </a:prstGeom>
                    <a:noFill/>
                    <a:ln w="2540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cxnSp>
                <p:nvCxnSpPr>
                  <p:cNvPr id="16" name="直接连接符 15"/>
                  <p:cNvCxnSpPr/>
                  <p:nvPr/>
                </p:nvCxnSpPr>
                <p:spPr>
                  <a:xfrm flipH="1" flipV="1">
                    <a:off x="763011" y="2348880"/>
                    <a:ext cx="818731" cy="1368152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2958231" y="3653572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 smtClean="0"/>
                    <a:t>x</a:t>
                  </a:r>
                  <a:endParaRPr lang="zh-CN" altLang="en-US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583276" y="1989887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y</a:t>
                  </a:r>
                  <a:endParaRPr lang="zh-CN" altLang="en-US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285266" y="3671876"/>
                  <a:ext cx="43204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O</a:t>
                  </a:r>
                  <a:endParaRPr lang="zh-CN" altLang="en-US" dirty="0"/>
                </a:p>
              </p:txBody>
            </p:sp>
          </p:grpSp>
          <p:sp>
            <p:nvSpPr>
              <p:cNvPr id="10" name="任意多边形 9"/>
              <p:cNvSpPr/>
              <p:nvPr/>
            </p:nvSpPr>
            <p:spPr>
              <a:xfrm>
                <a:off x="1444978" y="3468015"/>
                <a:ext cx="383822" cy="234741"/>
              </a:xfrm>
              <a:custGeom>
                <a:avLst/>
                <a:gdLst>
                  <a:gd name="connsiteX0" fmla="*/ 383822 w 383822"/>
                  <a:gd name="connsiteY0" fmla="*/ 234741 h 234741"/>
                  <a:gd name="connsiteX1" fmla="*/ 248355 w 383822"/>
                  <a:gd name="connsiteY1" fmla="*/ 20252 h 234741"/>
                  <a:gd name="connsiteX2" fmla="*/ 0 w 383822"/>
                  <a:gd name="connsiteY2" fmla="*/ 8963 h 234741"/>
                  <a:gd name="connsiteX3" fmla="*/ 0 w 383822"/>
                  <a:gd name="connsiteY3" fmla="*/ 8963 h 234741"/>
                  <a:gd name="connsiteX4" fmla="*/ 0 w 383822"/>
                  <a:gd name="connsiteY4" fmla="*/ 8963 h 234741"/>
                  <a:gd name="connsiteX5" fmla="*/ 11289 w 383822"/>
                  <a:gd name="connsiteY5" fmla="*/ 31541 h 234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3822" h="234741">
                    <a:moveTo>
                      <a:pt x="383822" y="234741"/>
                    </a:moveTo>
                    <a:cubicBezTo>
                      <a:pt x="348073" y="146311"/>
                      <a:pt x="312325" y="57882"/>
                      <a:pt x="248355" y="20252"/>
                    </a:cubicBezTo>
                    <a:cubicBezTo>
                      <a:pt x="184385" y="-17378"/>
                      <a:pt x="0" y="8963"/>
                      <a:pt x="0" y="8963"/>
                    </a:cubicBezTo>
                    <a:lnTo>
                      <a:pt x="0" y="8963"/>
                    </a:lnTo>
                    <a:lnTo>
                      <a:pt x="0" y="8963"/>
                    </a:lnTo>
                    <a:lnTo>
                      <a:pt x="11289" y="31541"/>
                    </a:lnTo>
                  </a:path>
                </a:pathLst>
              </a:custGeom>
              <a:noFill/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6" name="TextBox 5"/>
                <p:cNvSpPr txBox="1"/>
                <p:nvPr/>
              </p:nvSpPr>
              <p:spPr>
                <a:xfrm>
                  <a:off x="1607899" y="3111351"/>
                  <a:ext cx="44563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/>
                          </a:rPr>
                          <m:t>𝛼</m:t>
                        </m:r>
                      </m:oMath>
                    </m:oMathPara>
                  </a14:m>
                  <a:endParaRPr lang="zh-CN" altLang="en-US" sz="2400" dirty="0"/>
                </a:p>
              </p:txBody>
            </p:sp>
          </mc:Choice>
          <mc:Fallback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07899" y="3111351"/>
                  <a:ext cx="445635" cy="461665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7" name="TextBox 6"/>
                <p:cNvSpPr txBox="1"/>
                <p:nvPr/>
              </p:nvSpPr>
              <p:spPr>
                <a:xfrm>
                  <a:off x="2298873" y="3609787"/>
                  <a:ext cx="38247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/>
                          </a:rPr>
                          <m:t>𝐴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8873" y="3609787"/>
                  <a:ext cx="382477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032389" y="2673024"/>
                  <a:ext cx="39286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/>
                          </a:rPr>
                          <m:t>𝐵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2389" y="2673024"/>
                  <a:ext cx="392863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23" name="表格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82069418"/>
                  </p:ext>
                </p:extLst>
              </p:nvPr>
            </p:nvGraphicFramePr>
            <p:xfrm>
              <a:off x="4965667" y="2716041"/>
              <a:ext cx="5755384" cy="346086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807274"/>
                    <a:gridCol w="2312444"/>
                    <a:gridCol w="1409251"/>
                    <a:gridCol w="1226415"/>
                  </a:tblGrid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zh-CN" altLang="en-US" sz="2400" i="1" kern="1200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mtClean="0">
                                      <a:latin typeface="Cambria Math"/>
                                    </a:rPr>
                                    <m:t>𝐴𝐵</m:t>
                                  </m:r>
                                </m:e>
                              </m:acc>
                            </m:oMath>
                          </a14:m>
                          <a:r>
                            <a:rPr lang="zh-CN" sz="2400" kern="1200" dirty="0" smtClean="0"/>
                            <a:t>弧</a:t>
                          </a:r>
                          <a:r>
                            <a:rPr lang="zh-CN" sz="2400" kern="1200" dirty="0"/>
                            <a:t>长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OB</a:t>
                          </a:r>
                          <a:r>
                            <a:rPr lang="zh-CN" sz="2400" kern="1200"/>
                            <a:t>旋转的方向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∠AOB</a:t>
                          </a:r>
                          <a:r>
                            <a:rPr lang="zh-CN" sz="2400" kern="1200" dirty="0"/>
                            <a:t>的弧度数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∠</a:t>
                          </a: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AOB</a:t>
                          </a: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的角度数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 smtClean="0"/>
                            <a:t>r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 smtClean="0"/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 smtClean="0"/>
                            <a:t>r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400" kern="1200">
                                    <a:latin typeface="Cambria Math"/>
                                  </a:rPr>
                                  <m:t>r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kern="1200">
                                    <a:latin typeface="Cambria Math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kern="1200">
                                    <a:latin typeface="Cambria Math"/>
                                  </a:rPr>
                                  <m:t>r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kern="120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522847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-180°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43984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540°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3" name="表格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782069418"/>
                  </p:ext>
                </p:extLst>
              </p:nvPr>
            </p:nvGraphicFramePr>
            <p:xfrm>
              <a:off x="4965667" y="2716041"/>
              <a:ext cx="5755384" cy="346086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807274"/>
                    <a:gridCol w="2312444"/>
                    <a:gridCol w="1409251"/>
                    <a:gridCol w="1226415"/>
                  </a:tblGrid>
                  <a:tr h="74345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758" t="-16393" r="-615152" b="-3901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OB</a:t>
                          </a:r>
                          <a:r>
                            <a:rPr lang="zh-CN" sz="2400" kern="1200"/>
                            <a:t>旋转的方向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∠AOB</a:t>
                          </a:r>
                          <a:r>
                            <a:rPr lang="zh-CN" sz="2400" kern="1200" dirty="0"/>
                            <a:t>的弧度数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∠</a:t>
                          </a: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AOB</a:t>
                          </a: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的角度数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758" t="-236667" r="-615152" b="-6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758" t="-336667" r="-615152" b="-5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758" t="-436667" r="-615152" b="-4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758" t="-545763" r="-615152" b="-4016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5"/>
                          <a:stretch>
                            <a:fillRect l="-222078" t="-635000" r="-87013" b="-2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522847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-180°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 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540°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21" name="TextBox 20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新旧融合，知识建构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9364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95267"/>
                  </p:ext>
                </p:extLst>
              </p:nvPr>
            </p:nvGraphicFramePr>
            <p:xfrm>
              <a:off x="344244" y="1455493"/>
              <a:ext cx="5927463" cy="419238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807274"/>
                    <a:gridCol w="2312444"/>
                    <a:gridCol w="1409251"/>
                    <a:gridCol w="1398494"/>
                  </a:tblGrid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̂"/>
                                  <m:ctrlPr>
                                    <a:rPr lang="zh-CN" altLang="en-US" sz="2400" i="1" kern="1200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kern="1200" smtClean="0">
                                      <a:latin typeface="Cambria Math"/>
                                    </a:rPr>
                                    <m:t>𝐴𝐵</m:t>
                                  </m:r>
                                </m:e>
                              </m:acc>
                            </m:oMath>
                          </a14:m>
                          <a:r>
                            <a:rPr lang="zh-CN" sz="2400" kern="1200" dirty="0" smtClean="0"/>
                            <a:t>弧</a:t>
                          </a:r>
                          <a:r>
                            <a:rPr lang="zh-CN" sz="2400" kern="1200" dirty="0"/>
                            <a:t>长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OB</a:t>
                          </a:r>
                          <a:r>
                            <a:rPr lang="zh-CN" sz="2400" kern="1200"/>
                            <a:t>旋转的方向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∠AOB</a:t>
                          </a:r>
                          <a:r>
                            <a:rPr lang="zh-CN" sz="2400" kern="1200" dirty="0"/>
                            <a:t>的弧度数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∠</a:t>
                          </a: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AOB</a:t>
                          </a: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的角度数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 smtClean="0"/>
                            <a:t>r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 smtClean="0"/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 smtClean="0"/>
                            <a:t>r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>
                              <a:solidFill>
                                <a:srgbClr val="FF0000"/>
                              </a:solidFill>
                            </a:rPr>
                            <a:t> 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360°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2400" kern="1200">
                                    <a:latin typeface="Cambria Math"/>
                                  </a:rPr>
                                  <m:t>r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>
                              <a:solidFill>
                                <a:srgbClr val="FF0000"/>
                              </a:solidFill>
                            </a:rPr>
                            <a:t> </a:t>
                          </a: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-1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en-US" altLang="zh-CN" sz="2400" kern="1200" dirty="0" smtClean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kern="1200">
                                    <a:latin typeface="Cambria Math"/>
                                  </a:rPr>
                                  <m:t>2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 kern="1200">
                                    <a:latin typeface="Cambria Math"/>
                                  </a:rPr>
                                  <m:t>r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-2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en-US" altLang="zh-CN" sz="2400" kern="1200" dirty="0" smtClean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07718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不旋转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kern="1200"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0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5228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altLang="zh-CN" sz="2400" kern="1200" dirty="0" smtClean="0">
                              <a:solidFill>
                                <a:srgbClr val="FF0000"/>
                              </a:solidFill>
                            </a:rPr>
                            <a:t>r</a:t>
                          </a:r>
                          <a:r>
                            <a:rPr lang="en-US" sz="2400" kern="1200" dirty="0">
                              <a:solidFill>
                                <a:srgbClr val="FF0000"/>
                              </a:solidFill>
                            </a:rPr>
                            <a:t> 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顺时针方向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rgbClr val="FF0000"/>
                              </a:solidFill>
                              <a:ea typeface="Cambria Math"/>
                            </a:rPr>
                            <a:t>-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-180°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4398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400" i="0" kern="1200" dirty="0" smtClean="0">
                              <a:solidFill>
                                <a:srgbClr val="FF0000"/>
                              </a:solidFill>
                              <a:latin typeface="+mn-lt"/>
                              <a:ea typeface="+mn-ea"/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altLang="zh-CN" sz="2400" kern="1200" dirty="0" smtClean="0">
                              <a:solidFill>
                                <a:srgbClr val="FF0000"/>
                              </a:solidFill>
                            </a:rPr>
                            <a:t>r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逆时针方向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400" i="1" kern="1200" smtClean="0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US" sz="2400" kern="1200" dirty="0">
                              <a:solidFill>
                                <a:srgbClr val="FF0000"/>
                              </a:solidFill>
                            </a:rPr>
                            <a:t> 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540°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38395267"/>
                  </p:ext>
                </p:extLst>
              </p:nvPr>
            </p:nvGraphicFramePr>
            <p:xfrm>
              <a:off x="344244" y="1455493"/>
              <a:ext cx="5927463" cy="419238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807274"/>
                    <a:gridCol w="2312444"/>
                    <a:gridCol w="1409251"/>
                    <a:gridCol w="1398494"/>
                  </a:tblGrid>
                  <a:tr h="74345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16393" r="-631579" b="-4893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/>
                            <a:t>OB</a:t>
                          </a:r>
                          <a:r>
                            <a:rPr lang="zh-CN" sz="2400" kern="1200"/>
                            <a:t>旋转的方向</a:t>
                          </a:r>
                          <a:endParaRPr lang="zh-CN" sz="2400" kern="120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∠AOB</a:t>
                          </a:r>
                          <a:r>
                            <a:rPr lang="zh-CN" sz="2400" kern="1200" dirty="0"/>
                            <a:t>的弧度数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∠</a:t>
                          </a: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AOB</a:t>
                          </a:r>
                          <a:r>
                            <a:rPr lang="zh-CN" altLang="en-US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的角度数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236667" r="-631579" b="-8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21645" t="-236667" r="-99567" b="-8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336667" r="-631579" b="-7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逆时针方向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21645" t="-336667" r="-99567" b="-7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360°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 anchorCtr="1">
                        <a:blipFill rotWithShape="1">
                          <a:blip r:embed="rId2"/>
                          <a:stretch>
                            <a:fillRect t="-218333" r="-631579" b="-29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>
                              <a:solidFill>
                                <a:srgbClr val="FF0000"/>
                              </a:solidFill>
                            </a:rPr>
                            <a:t> </a:t>
                          </a: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-1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en-US" altLang="zh-CN" sz="2400" kern="1200" dirty="0" smtClean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73152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 anchor="ctr" anchorCtr="1">
                        <a:blipFill rotWithShape="1">
                          <a:blip r:embed="rId2"/>
                          <a:stretch>
                            <a:fillRect t="-321008" r="-631579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/>
                            <a:t>顺时针方向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-2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 anchor="ctr" anchorCtr="1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en-US" altLang="zh-CN" sz="2400" kern="1200" dirty="0" smtClean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 smtClean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不旋转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21645" t="-835000" r="-99567" b="-2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0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52284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652326" r="-631579" b="-1069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顺时针方向</a:t>
                          </a:r>
                          <a:r>
                            <a:rPr lang="en-US" sz="2400" kern="1200" dirty="0"/>
                            <a:t> 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21645" t="-652326" r="-99567" b="-1069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-180°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t="-1078333" r="-631579" b="-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sz="2400" kern="1200" dirty="0"/>
                            <a:t> </a:t>
                          </a:r>
                          <a:r>
                            <a:rPr lang="zh-CN" altLang="en-US" sz="2400" kern="1200" dirty="0" smtClean="0">
                              <a:solidFill>
                                <a:srgbClr val="FF0000"/>
                              </a:solidFill>
                            </a:rPr>
                            <a:t>逆时针方向</a:t>
                          </a:r>
                          <a:endParaRPr lang="zh-CN" sz="2400" kern="1200" dirty="0">
                            <a:solidFill>
                              <a:srgbClr val="FF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 rotWithShape="1">
                          <a:blip r:embed="rId2"/>
                          <a:stretch>
                            <a:fillRect l="-221645" t="-1078333" r="-99567" b="-5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spcAft>
                              <a:spcPts val="0"/>
                            </a:spcAft>
                          </a:pPr>
                          <a:r>
                            <a:rPr lang="en-US" altLang="zh-CN" sz="2400" kern="1200" dirty="0" smtClean="0">
                              <a:solidFill>
                                <a:schemeClr val="tx1"/>
                              </a:solidFill>
                              <a:latin typeface="黑体" panose="02010609060101010101" pitchFamily="49" charset="-122"/>
                              <a:ea typeface="黑体" panose="02010609060101010101" pitchFamily="49" charset="-122"/>
                              <a:cs typeface="+mn-cs"/>
                            </a:rPr>
                            <a:t>540°</a:t>
                          </a:r>
                          <a:endParaRPr lang="zh-CN" sz="2400" kern="1200" dirty="0">
                            <a:solidFill>
                              <a:schemeClr val="tx1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  <a:cs typeface="+mn-cs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/>
              <p:nvPr/>
            </p:nvSpPr>
            <p:spPr>
              <a:xfrm>
                <a:off x="6407419" y="1875828"/>
                <a:ext cx="5784581" cy="1440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2800">
                    <a:latin typeface="黑体" panose="02010609060101010101" pitchFamily="49" charset="-122"/>
                    <a:ea typeface="黑体" panose="02010609060101010101" pitchFamily="49" charset="-122"/>
                  </a:defRPr>
                </a:lvl1pPr>
              </a:lstStyle>
              <a:p>
                <a:r>
                  <a:rPr lang="zh-CN" altLang="en-US" b="1" dirty="0" smtClean="0"/>
                  <a:t>问题</a:t>
                </a:r>
                <a:r>
                  <a:rPr lang="en-US" altLang="zh-CN" b="1" dirty="0"/>
                  <a:t>5</a:t>
                </a:r>
                <a:r>
                  <a:rPr lang="zh-CN" altLang="en-US" dirty="0" smtClean="0"/>
                  <a:t>：如果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en-US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CN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zh-CN" altLang="en-US">
                        <a:latin typeface="Cambria Math"/>
                      </a:rPr>
                      <m:t>长度为</m:t>
                    </m:r>
                    <m:sSup>
                      <m:sSupPr>
                        <m:ctrlPr>
                          <a:rPr lang="en-US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>
                            <a:latin typeface="Cambria Math"/>
                          </a:rPr>
                          <m:t>𝑙</m:t>
                        </m:r>
                      </m:e>
                      <m:sup/>
                    </m:sSup>
                    <m:r>
                      <a:rPr lang="zh-CN" altLang="en-US">
                        <a:latin typeface="Cambria Math"/>
                      </a:rPr>
                      <m:t>，</m:t>
                    </m:r>
                  </m:oMath>
                </a14:m>
                <a:endParaRPr lang="en-US" altLang="zh-CN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>
                          <a:latin typeface="Cambria Math"/>
                        </a:rPr>
                        <m:t>∠</m:t>
                      </m:r>
                      <m:r>
                        <a:rPr lang="en-US" altLang="zh-CN">
                          <a:latin typeface="Cambria Math"/>
                        </a:rPr>
                        <m:t>𝐴𝑂𝐵</m:t>
                      </m:r>
                      <m:r>
                        <a:rPr lang="zh-CN" altLang="en-US">
                          <a:latin typeface="Cambria Math"/>
                        </a:rPr>
                        <m:t>的弧度</m:t>
                      </m:r>
                      <m:r>
                        <a:rPr lang="zh-CN" altLang="en-US" b="0" i="1" smtClean="0">
                          <a:latin typeface="Cambria Math"/>
                        </a:rPr>
                        <m:t>数是</m:t>
                      </m:r>
                      <m:r>
                        <a:rPr lang="zh-CN" altLang="en-US" i="1">
                          <a:latin typeface="Cambria Math"/>
                        </a:rPr>
                        <m:t>多少</m:t>
                      </m:r>
                      <m:r>
                        <a:rPr lang="zh-CN" altLang="en-US" b="0" i="1" smtClean="0">
                          <a:latin typeface="Cambria Math"/>
                        </a:rPr>
                        <m:t>？</m:t>
                      </m:r>
                    </m:oMath>
                  </m:oMathPara>
                </a14:m>
                <a:endParaRPr lang="en-US" altLang="zh-CN" dirty="0" smtClean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7419" y="1875828"/>
                <a:ext cx="5784581" cy="1440331"/>
              </a:xfrm>
              <a:prstGeom prst="rect">
                <a:avLst/>
              </a:prstGeom>
              <a:blipFill rotWithShape="1">
                <a:blip r:embed="rId3"/>
                <a:stretch>
                  <a:fillRect l="-2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931995" y="2906309"/>
                <a:ext cx="1223733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/>
                                </a:rPr>
                                <m:t>180</m:t>
                              </m:r>
                            </m:num>
                            <m:den>
                              <m:r>
                                <a:rPr lang="zh-CN" altLang="en-US" b="0" i="1" smtClean="0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  <m:r>
                        <a:rPr lang="en-US" altLang="zh-CN" b="0" i="1" smtClean="0">
                          <a:latin typeface="Cambria Math"/>
                        </a:rPr>
                        <m:t>°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995" y="2906309"/>
                <a:ext cx="1223733" cy="7146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TextBox 10"/>
              <p:cNvSpPr txBox="1"/>
              <p:nvPr/>
            </p:nvSpPr>
            <p:spPr>
              <a:xfrm>
                <a:off x="4931995" y="3656802"/>
                <a:ext cx="1223733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CN" b="0" i="1" smtClean="0">
                                  <a:latin typeface="Cambria Math"/>
                                </a:rPr>
                                <m:t>360</m:t>
                              </m:r>
                            </m:num>
                            <m:den>
                              <m:r>
                                <a:rPr lang="zh-CN" altLang="en-US" b="0" i="1" smtClean="0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  <m:r>
                        <a:rPr lang="en-US" altLang="zh-CN" b="0" i="1" smtClean="0">
                          <a:latin typeface="Cambria Math"/>
                        </a:rPr>
                        <m:t>°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995" y="3656802"/>
                <a:ext cx="1223733" cy="71468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TextBox 11"/>
              <p:cNvSpPr txBox="1"/>
              <p:nvPr/>
            </p:nvSpPr>
            <p:spPr>
              <a:xfrm>
                <a:off x="7240797" y="3453941"/>
                <a:ext cx="3360179" cy="799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3200" i="1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zh-CN" altLang="en-US" sz="3200" i="1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  <m:t>𝛼</m:t>
                        </m:r>
                      </m:e>
                    </m:d>
                    <m:r>
                      <a:rPr lang="en-US" altLang="zh-CN" sz="3200" b="0" i="1" smtClean="0">
                        <a:solidFill>
                          <a:srgbClr val="FF0000"/>
                        </a:solidFill>
                        <a:latin typeface="Cambria Math"/>
                        <a:ea typeface="黑体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sz="3200" b="0" i="1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  <m:t>𝑙</m:t>
                        </m:r>
                      </m:num>
                      <m:den>
                        <m:r>
                          <a:rPr lang="en-US" altLang="zh-CN" sz="3200" b="0" i="1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altLang="zh-CN" sz="3200" dirty="0" smtClean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32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  <m:t>𝑙</m:t>
                        </m:r>
                      </m:e>
                      <m:sup/>
                    </m:sSup>
                    <m:r>
                      <a:rPr lang="en-US" altLang="zh-CN" sz="3200" b="0" i="1" dirty="0" smtClean="0">
                        <a:solidFill>
                          <a:srgbClr val="FF0000"/>
                        </a:solidFill>
                        <a:latin typeface="Cambria Math"/>
                        <a:ea typeface="黑体" panose="02010609060101010101" pitchFamily="49" charset="-122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32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</m:ctrlPr>
                      </m:dPr>
                      <m:e>
                        <m:r>
                          <a:rPr lang="zh-CN" altLang="en-US" sz="3200" b="0" i="1" dirty="0" smtClean="0">
                            <a:solidFill>
                              <a:srgbClr val="FF0000"/>
                            </a:solidFill>
                            <a:latin typeface="Cambria Math"/>
                            <a:ea typeface="黑体" panose="02010609060101010101" pitchFamily="49" charset="-122"/>
                          </a:rPr>
                          <m:t>𝛼</m:t>
                        </m:r>
                      </m:e>
                    </m:d>
                    <m:r>
                      <a:rPr lang="en-US" altLang="zh-CN" sz="3200" b="0" i="1" dirty="0" smtClean="0">
                        <a:solidFill>
                          <a:srgbClr val="FF0000"/>
                        </a:solidFill>
                        <a:latin typeface="Cambria Math"/>
                        <a:ea typeface="黑体" panose="02010609060101010101" pitchFamily="49" charset="-122"/>
                      </a:rPr>
                      <m:t>𝑟</m:t>
                    </m:r>
                  </m:oMath>
                </a14:m>
                <a:endParaRPr lang="zh-CN" altLang="en-US" sz="32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797" y="3453941"/>
                <a:ext cx="3360179" cy="799001"/>
              </a:xfrm>
              <a:prstGeom prst="rect">
                <a:avLst/>
              </a:prstGeom>
              <a:blipFill rotWithShape="1">
                <a:blip r:embed="rId6"/>
                <a:stretch>
                  <a:fillRect t="-763" b="-68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新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旧融合，知识建构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217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7060" y="881998"/>
            <a:ext cx="798452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b="1" dirty="0"/>
              <a:t>角</a:t>
            </a:r>
            <a:r>
              <a:rPr lang="zh-CN" altLang="en-US" b="1" dirty="0" smtClean="0"/>
              <a:t>的集合与实数集</a:t>
            </a:r>
            <a:r>
              <a:rPr lang="en-US" altLang="zh-CN" b="1" dirty="0" smtClean="0"/>
              <a:t>R</a:t>
            </a:r>
            <a:r>
              <a:rPr lang="zh-CN" altLang="en-US" b="1" dirty="0" smtClean="0"/>
              <a:t>之间建立起了一一对应的关系</a:t>
            </a:r>
            <a:endParaRPr lang="en-US" altLang="zh-CN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7905" y="2288575"/>
            <a:ext cx="4238514" cy="246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01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570160" y="1574451"/>
                <a:ext cx="11005073" cy="637302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en-US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）把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/>
                          </a:rPr>
                          <m:t>67</m:t>
                        </m:r>
                      </m:e>
                      <m:sup>
                        <m:r>
                          <a:rPr lang="en-US" altLang="zh-CN" sz="3200" i="1">
                            <a:latin typeface="Cambria Math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zh-CN" altLang="zh-CN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sz="3200" i="1"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zh-CN" altLang="zh-CN" sz="3200" i="1">
                            <a:latin typeface="Cambria Math"/>
                          </a:rPr>
                          <m:t>’</m:t>
                        </m:r>
                      </m:sup>
                    </m:sSup>
                  </m:oMath>
                </a14:m>
                <a:r>
                  <a:rPr lang="zh-CN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化成</a:t>
                </a:r>
                <a:r>
                  <a:rPr lang="zh-CN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弧度</a:t>
                </a:r>
                <a:r>
                  <a:rPr lang="en-US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/>
                </a:r>
                <a:r>
                  <a:rPr lang="zh-CN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en-US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</a:t>
                </a:r>
                <a:r>
                  <a:rPr lang="zh-CN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将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0" i="1" smtClean="0">
                            <a:latin typeface="Cambria Math"/>
                            <a:ea typeface="楷体" panose="02010609060101010101" pitchFamily="49" charset="-122"/>
                          </a:rPr>
                          <m:t>3</m:t>
                        </m:r>
                        <m:r>
                          <a:rPr lang="zh-CN" altLang="en-US" sz="3200" i="1" smtClean="0">
                            <a:latin typeface="Cambria Math"/>
                            <a:ea typeface="楷体" panose="02010609060101010101" pitchFamily="49" charset="-122"/>
                          </a:rPr>
                          <m:t>𝜋</m:t>
                        </m:r>
                      </m:num>
                      <m:den>
                        <m:r>
                          <a:rPr lang="en-US" altLang="zh-CN" sz="3200" b="0" i="1" smtClean="0">
                            <a:latin typeface="Cambria Math"/>
                            <a:ea typeface="楷体" panose="02010609060101010101" pitchFamily="49" charset="-122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rad</a:t>
                </a:r>
                <a:r>
                  <a:rPr lang="zh-CN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换成</a:t>
                </a:r>
                <a:r>
                  <a:rPr lang="zh-CN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角度</a:t>
                </a:r>
                <a:endParaRPr lang="en-US" altLang="zh-CN" sz="3200" dirty="0" smtClea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/>
                </a:r>
                <a:r>
                  <a:rPr lang="en-US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/>
                </a:r>
                <a:endParaRPr lang="en-US" altLang="zh-CN" sz="3200" dirty="0" smtClea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3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3200" dirty="0" smtClea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3200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3200" dirty="0" smtClea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/>
                </a:r>
                <a:endParaRPr lang="zh-CN" altLang="en-US" sz="3200" dirty="0"/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60" y="1574451"/>
                <a:ext cx="11005073" cy="6373027"/>
              </a:xfrm>
              <a:prstGeom prst="rect">
                <a:avLst/>
              </a:prstGeom>
              <a:blipFill rotWithShape="1">
                <a:blip r:embed="rId2"/>
                <a:stretch>
                  <a:fillRect l="-14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接连接符 4"/>
          <p:cNvCxnSpPr>
            <a:stCxn id="2" idx="0"/>
            <a:endCxn id="2" idx="2"/>
          </p:cNvCxnSpPr>
          <p:nvPr/>
        </p:nvCxnSpPr>
        <p:spPr>
          <a:xfrm>
            <a:off x="6072697" y="1574452"/>
            <a:ext cx="0" cy="5095290"/>
          </a:xfrm>
          <a:prstGeom prst="line">
            <a:avLst/>
          </a:prstGeom>
          <a:ln w="762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练习应用，理解定义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864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1" y="1066232"/>
            <a:ext cx="8312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填写下列特殊角的度数和弧度数的对应表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1212" y="2809658"/>
            <a:ext cx="6760972" cy="331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149490" y="2150760"/>
                <a:ext cx="3744416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3600" b="0" i="1" smtClean="0">
                              <a:latin typeface="Cambria Math"/>
                            </a:rPr>
                            <m:t>180</m:t>
                          </m:r>
                        </m:e>
                        <m:sup>
                          <m:r>
                            <a:rPr lang="en-US" altLang="zh-CN" sz="3600" i="1" smtClean="0">
                              <a:latin typeface="Cambria Math"/>
                              <a:ea typeface="Cambria Math"/>
                            </a:rPr>
                            <m:t>°</m:t>
                          </m:r>
                        </m:sup>
                      </m:sSup>
                      <m:r>
                        <a:rPr lang="en-US" altLang="zh-CN" sz="3600" b="0" i="1" smtClean="0">
                          <a:latin typeface="Cambria Math"/>
                        </a:rPr>
                        <m:t>=</m:t>
                      </m:r>
                      <m:r>
                        <a:rPr lang="zh-CN" altLang="en-US" sz="3600" b="0" i="1" smtClean="0">
                          <a:latin typeface="Cambria Math"/>
                        </a:rPr>
                        <m:t>𝜋</m:t>
                      </m:r>
                      <m:r>
                        <a:rPr lang="en-US" altLang="zh-CN" sz="3600" b="0" i="1" smtClean="0">
                          <a:latin typeface="Cambria Math"/>
                        </a:rPr>
                        <m:t>  </m:t>
                      </m:r>
                      <m:r>
                        <a:rPr lang="en-US" altLang="zh-CN" sz="3600" b="0" i="1" smtClean="0">
                          <a:latin typeface="Cambria Math"/>
                        </a:rPr>
                        <m:t>𝑟𝑎𝑑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9490" y="2150760"/>
                <a:ext cx="3744416" cy="6588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练习应用，理解定义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2936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矩形 1"/>
              <p:cNvSpPr/>
              <p:nvPr/>
            </p:nvSpPr>
            <p:spPr>
              <a:xfrm>
                <a:off x="806819" y="1541851"/>
                <a:ext cx="10617797" cy="26331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利用</a:t>
                </a:r>
                <a:r>
                  <a:rPr lang="zh-CN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弧度制</a:t>
                </a:r>
                <a:r>
                  <a:rPr lang="zh-CN" altLang="en-US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证明下列关于扇形的公式：</a:t>
                </a:r>
                <a:endParaRPr lang="en-US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(1</a:t>
                </a:r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𝒍</m:t>
                        </m:r>
                      </m:e>
                      <m:sub/>
                    </m:sSub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r>
                      <a:rPr lang="zh-CN" altLang="en-US" sz="3200" b="1" i="1" smtClean="0">
                        <a:latin typeface="Cambria Math"/>
                        <a:ea typeface="楷体" panose="02010609060101010101" pitchFamily="49" charset="-122"/>
                      </a:rPr>
                      <m:t>𝜶</m:t>
                    </m:r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𝒓</m:t>
                    </m:r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;    </m:t>
                    </m:r>
                  </m:oMath>
                </a14:m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   (2)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𝑺</m:t>
                    </m:r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𝟏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den>
                    </m:f>
                    <m:r>
                      <a:rPr lang="zh-CN" altLang="en-US" sz="3200" b="1" i="1" smtClean="0">
                        <a:latin typeface="Cambria Math"/>
                        <a:ea typeface="楷体" panose="02010609060101010101" pitchFamily="49" charset="-122"/>
                      </a:rPr>
                      <m:t>𝜶</m:t>
                    </m:r>
                    <m:sSup>
                      <m:sSupPr>
                        <m:ctrlP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𝒓</m:t>
                        </m:r>
                      </m:e>
                      <m:sup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;   (3)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𝑺</m:t>
                    </m:r>
                    <m:r>
                      <a:rPr lang="en-US" altLang="zh-CN" sz="3200" b="1" i="1" smtClean="0">
                        <a:latin typeface="Cambria Math"/>
                        <a:ea typeface="楷体" panose="02010609060101010101" pitchFamily="49" charset="-122"/>
                      </a:rPr>
                      <m:t>=</m:t>
                    </m:r>
                    <m:f>
                      <m:fPr>
                        <m:ctrlP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fPr>
                      <m:num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𝟏</m:t>
                        </m:r>
                      </m:num>
                      <m:den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𝟐</m:t>
                        </m:r>
                      </m:den>
                    </m:f>
                    <m:sSup>
                      <m:sSupPr>
                        <m:ctrlP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pPr>
                      <m:e>
                        <m:r>
                          <a:rPr lang="en-US" altLang="zh-CN" sz="3200" b="1" i="1" smtClean="0">
                            <a:latin typeface="Cambria Math"/>
                            <a:ea typeface="楷体" panose="02010609060101010101" pitchFamily="49" charset="-122"/>
                          </a:rPr>
                          <m:t>𝒍𝒓</m:t>
                        </m:r>
                      </m:e>
                      <m:sup/>
                    </m:sSup>
                  </m:oMath>
                </a14:m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.  </a:t>
                </a:r>
                <a:endParaRPr lang="zh-CN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已知扇形的半径为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r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，圆心角为</a:t>
                </a:r>
                <a14:m>
                  <m:oMath xmlns:m="http://schemas.openxmlformats.org/officeDocument/2006/math">
                    <m:r>
                      <a:rPr lang="en-US" altLang="zh-CN" sz="3200" b="1" i="1">
                        <a:latin typeface="Cambria Math"/>
                      </a:rPr>
                      <m:t>𝜶</m:t>
                    </m:r>
                    <m:r>
                      <a:rPr lang="en-US" altLang="zh-CN" sz="3200" b="1">
                        <a:latin typeface="Cambria Math"/>
                      </a:rPr>
                      <m:t> </m:t>
                    </m:r>
                    <m:r>
                      <a:rPr lang="en-US" altLang="zh-CN" sz="3200" b="1" i="1">
                        <a:latin typeface="Cambria Math"/>
                      </a:rPr>
                      <m:t>𝒓𝒂𝒅</m:t>
                    </m:r>
                  </m:oMath>
                </a14:m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,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弧长为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3200" b="1" i="1">
                            <a:latin typeface="Cambria Math"/>
                          </a:rPr>
                          <m:t>𝒍</m:t>
                        </m:r>
                      </m:e>
                      <m:sub/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，面积为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S</a:t>
                </a:r>
                <a:endParaRPr lang="zh-CN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19" y="1541851"/>
                <a:ext cx="10617797" cy="2633157"/>
              </a:xfrm>
              <a:prstGeom prst="rect">
                <a:avLst/>
              </a:prstGeom>
              <a:blipFill rotWithShape="1">
                <a:blip r:embed="rId2"/>
                <a:stretch>
                  <a:fillRect l="-1435" r="-230" b="-23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练习应用，理解定义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0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3338" y="1530473"/>
            <a:ext cx="11220226" cy="145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用自己的语言说一说弧度制的定义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想一想弧度制和角度制的区别和联系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3726959"/>
              </p:ext>
            </p:extLst>
          </p:nvPr>
        </p:nvGraphicFramePr>
        <p:xfrm>
          <a:off x="1171388" y="3183167"/>
          <a:ext cx="9553987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7735"/>
                <a:gridCol w="2726519"/>
                <a:gridCol w="2861236"/>
                <a:gridCol w="2388497"/>
              </a:tblGrid>
              <a:tr h="635798">
                <a:tc>
                  <a:txBody>
                    <a:bodyPr/>
                    <a:lstStyle/>
                    <a:p>
                      <a:pPr algn="ctr"/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联系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区别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小提示</a:t>
                      </a:r>
                      <a:endParaRPr lang="en-US" altLang="zh-CN" sz="3200" b="1" kern="1200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单位度（°）不能省略，而单位弧度（</a:t>
                      </a:r>
                      <a:r>
                        <a:rPr lang="en-US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rad</a:t>
                      </a: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）通常省略不写</a:t>
                      </a:r>
                    </a:p>
                  </a:txBody>
                  <a:tcPr anchor="ctr"/>
                </a:tc>
              </a:tr>
              <a:tr h="1022342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角度制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zh-CN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角的度量制度</a:t>
                      </a:r>
                      <a:endParaRPr lang="en-US" altLang="zh-CN" sz="3200" b="1" kern="1200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en-US" altLang="zh-CN" sz="3200" b="1" kern="1200" dirty="0" smtClean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可以</a:t>
                      </a:r>
                      <a:r>
                        <a:rPr lang="zh-CN" altLang="en-US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相互</a:t>
                      </a: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换算</a:t>
                      </a:r>
                    </a:p>
                    <a:p>
                      <a:pPr algn="ctr"/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度量方法</a:t>
                      </a:r>
                      <a:endParaRPr lang="en-US" altLang="zh-CN" sz="3200" b="1" dirty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进制</a:t>
                      </a:r>
                      <a:endParaRPr lang="zh-CN" altLang="zh-CN" sz="3200" b="1" dirty="0" smtClean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zh-CN" sz="3200" b="1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单位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1022342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3200" b="1" kern="1200" dirty="0" smtClean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弧度制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32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9807" y="167709"/>
            <a:ext cx="4927003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小结反思，形成思想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348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0306" y="451821"/>
            <a:ext cx="2355925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作业：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矩形 3"/>
              <p:cNvSpPr/>
              <p:nvPr/>
            </p:nvSpPr>
            <p:spPr>
              <a:xfrm>
                <a:off x="430306" y="1404715"/>
                <a:ext cx="11306287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457200" lvl="1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914400" lvl="2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371600" lvl="3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1828800" lvl="4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286000" lvl="5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743200" lvl="6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200400" lvl="7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657600" lvl="8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  <a:defRPr sz="1800"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1.</a:t>
                </a: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已知角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α=1.5rad</a:t>
                </a: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β=85°</a:t>
                </a: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，比较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α</a:t>
                </a: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β</a:t>
                </a:r>
                <a:r>
                  <a:rPr lang="zh-CN" altLang="en-US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的大小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</a:p>
              <a:p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已知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50cm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的弧所对的圆心角为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200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°，求这条弧所在的圆的半径以及这个扇形的面积（可用计算器，结果保留一位小数）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  <a:endParaRPr lang="zh-CN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r>
                  <a:rPr lang="en-US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  <a:r>
                  <a:rPr lang="zh-CN" altLang="en-US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zh-CN" altLang="en-US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选做）</a:t>
                </a:r>
                <a:r>
                  <a:rPr lang="zh-CN" altLang="zh-CN" sz="3200" b="1" dirty="0" smtClean="0">
                    <a:latin typeface="楷体" panose="02010609060101010101" pitchFamily="49" charset="-122"/>
                    <a:ea typeface="楷体" panose="02010609060101010101" pitchFamily="49" charset="-122"/>
                  </a:rPr>
                  <a:t>每人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准备一把扇子（自己做），然后与本小组其他同学对比，从中选出一把展开后看上去形状较为美观的扇子，并用计算器算出它的面积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𝑆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.</a:t>
                </a:r>
                <a:endParaRPr lang="zh-CN" altLang="zh-CN" sz="32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  <a:p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）假设这把扇子是从一个圆面中剪下的，而剩余部分的面积是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S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，求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S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S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的比值；</a:t>
                </a:r>
              </a:p>
              <a:p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（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）要使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S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3200" b="1" i="1">
                            <a:latin typeface="Cambria Math"/>
                            <a:ea typeface="楷体" panose="02010609060101010101" pitchFamily="49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S</m:t>
                        </m:r>
                      </m:e>
                      <m:sub>
                        <m:r>
                          <a:rPr lang="en-US" altLang="zh-CN" sz="3200" b="1">
                            <a:latin typeface="Cambria Math"/>
                            <a:ea typeface="楷体" panose="02010609060101010101" pitchFamily="49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的比值为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0.618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，则扇子的圆心角应为几度（精确到</a:t>
                </a:r>
                <a:r>
                  <a:rPr lang="en-US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10</a:t>
                </a:r>
                <a:r>
                  <a:rPr lang="zh-CN" altLang="zh-CN" sz="3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°）？</a:t>
                </a:r>
                <a:endParaRPr lang="zh-CN" altLang="en-US" sz="32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06" y="1404715"/>
                <a:ext cx="11306287" cy="5016758"/>
              </a:xfrm>
              <a:prstGeom prst="rect">
                <a:avLst/>
              </a:prstGeom>
              <a:blipFill rotWithShape="1">
                <a:blip r:embed="rId2"/>
                <a:stretch>
                  <a:fillRect l="-1402" t="-1580" r="-2265" b="-30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0573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粉蓝便签本工作汇报通用PPT模板"/>
</p:tagLst>
</file>

<file path=ppt/theme/theme1.xml><?xml version="1.0" encoding="utf-8"?>
<a:theme xmlns:a="http://schemas.openxmlformats.org/drawingml/2006/main" name="更多作品请在稻壳儿搜索艺随风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5565</TotalTime>
  <Words>669</Words>
  <Application>Microsoft Office PowerPoint</Application>
  <PresentationFormat>自定义</PresentationFormat>
  <Paragraphs>159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更多作品请在稻壳儿搜索艺随风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粉蓝便签本工作汇报通用PPT模板</dc:title>
  <dc:creator>akazaM</dc:creator>
  <cp:lastModifiedBy>lkwjefklj43</cp:lastModifiedBy>
  <cp:revision>340</cp:revision>
  <dcterms:created xsi:type="dcterms:W3CDTF">2017-03-07T08:54:00Z</dcterms:created>
  <dcterms:modified xsi:type="dcterms:W3CDTF">2021-04-22T06:44:37Z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  <property fmtid="{D5CDD505-2E9C-101B-9397-08002B2CF9AE}" pid="3" name="_MarkAsFinal">
    <vt:bool>true</vt:bool>
  </property>
</Properties>
</file>