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319" r:id="rId2"/>
    <p:sldId id="320" r:id="rId3"/>
    <p:sldId id="322" r:id="rId4"/>
    <p:sldId id="260" r:id="rId5"/>
    <p:sldId id="295" r:id="rId6"/>
    <p:sldId id="305" r:id="rId7"/>
    <p:sldId id="281" r:id="rId8"/>
    <p:sldId id="306" r:id="rId9"/>
    <p:sldId id="307" r:id="rId10"/>
    <p:sldId id="282" r:id="rId11"/>
    <p:sldId id="278" r:id="rId12"/>
    <p:sldId id="308" r:id="rId13"/>
    <p:sldId id="283" r:id="rId14"/>
    <p:sldId id="277" r:id="rId15"/>
    <p:sldId id="309" r:id="rId16"/>
    <p:sldId id="284" r:id="rId17"/>
    <p:sldId id="296" r:id="rId18"/>
    <p:sldId id="285" r:id="rId19"/>
    <p:sldId id="297" r:id="rId20"/>
    <p:sldId id="311" r:id="rId21"/>
    <p:sldId id="274" r:id="rId22"/>
    <p:sldId id="312" r:id="rId23"/>
    <p:sldId id="286" r:id="rId24"/>
    <p:sldId id="314" r:id="rId25"/>
    <p:sldId id="313" r:id="rId26"/>
    <p:sldId id="316" r:id="rId27"/>
    <p:sldId id="317" r:id="rId28"/>
    <p:sldId id="318" r:id="rId29"/>
    <p:sldId id="266" r:id="rId30"/>
    <p:sldId id="324" r:id="rId31"/>
    <p:sldId id="325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6A3"/>
    <a:srgbClr val="C00000"/>
    <a:srgbClr val="AB291F"/>
    <a:srgbClr val="FCC5A6"/>
    <a:srgbClr val="E3EBD1"/>
    <a:srgbClr val="0000FF"/>
    <a:srgbClr val="CC0000"/>
    <a:srgbClr val="B62F25"/>
    <a:srgbClr val="BC4744"/>
    <a:srgbClr val="E9414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438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-26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479D-197F-41B7-8743-150CE51EC4B9}" type="datetimeFigureOut">
              <a:rPr lang="zh-CN" altLang="en-US" smtClean="0"/>
              <a:t>2021/4/21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F78E7B-5DFE-4E5D-9286-C9F5DE78096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CDE0-A797-4258-B40A-119829D9ADA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944A-1A51-4238-8510-65DEAD9E230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3816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78093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校训.png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8614" t="19322" b="46174"/>
          <a:stretch>
            <a:fillRect/>
          </a:stretch>
        </p:blipFill>
        <p:spPr>
          <a:xfrm>
            <a:off x="9048771" y="5741573"/>
            <a:ext cx="3429024" cy="111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41565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log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90459" y="190478"/>
            <a:ext cx="937572" cy="962527"/>
          </a:xfrm>
          <a:prstGeom prst="rect">
            <a:avLst/>
          </a:prstGeom>
        </p:spPr>
      </p:pic>
      <p:cxnSp>
        <p:nvCxnSpPr>
          <p:cNvPr id="9" name="直接连接符 8"/>
          <p:cNvCxnSpPr/>
          <p:nvPr userDrawn="1"/>
        </p:nvCxnSpPr>
        <p:spPr>
          <a:xfrm>
            <a:off x="0" y="6572272"/>
            <a:ext cx="12192000" cy="211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CDE0-A797-4258-B40A-119829D9ADA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944A-1A51-4238-8510-65DEAD9E230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09600" y="1550988"/>
            <a:ext cx="10972800" cy="46815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1769344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log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90459" y="190478"/>
            <a:ext cx="937572" cy="962527"/>
          </a:xfrm>
          <a:prstGeom prst="rect">
            <a:avLst/>
          </a:prstGeom>
        </p:spPr>
      </p:pic>
      <p:cxnSp>
        <p:nvCxnSpPr>
          <p:cNvPr id="8" name="直接连接符 7"/>
          <p:cNvCxnSpPr/>
          <p:nvPr userDrawn="1"/>
        </p:nvCxnSpPr>
        <p:spPr>
          <a:xfrm>
            <a:off x="0" y="6572272"/>
            <a:ext cx="12192000" cy="211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0850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0" y="1904990"/>
            <a:ext cx="8382016" cy="23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 userDrawn="1"/>
        </p:nvSpPr>
        <p:spPr>
          <a:xfrm>
            <a:off x="8437436" y="1809739"/>
            <a:ext cx="190501" cy="1905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3238480" y="3237242"/>
            <a:ext cx="8953520" cy="33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 userDrawn="1"/>
        </p:nvSpPr>
        <p:spPr>
          <a:xfrm>
            <a:off x="3003643" y="3143248"/>
            <a:ext cx="190501" cy="1905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pic>
        <p:nvPicPr>
          <p:cNvPr id="18" name="图片 17" descr="图片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238480" y="1995734"/>
            <a:ext cx="5383051" cy="114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4221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CDE0-A797-4258-B40A-119829D9ADA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944A-1A51-4238-8510-65DEAD9E230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5390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CDE0-A797-4258-B40A-119829D9ADA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944A-1A51-4238-8510-65DEAD9E230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459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CDE0-A797-4258-B40A-119829D9ADA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944A-1A51-4238-8510-65DEAD9E230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117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CDE0-A797-4258-B40A-119829D9ADA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944A-1A51-4238-8510-65DEAD9E230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5529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CDE0-A797-4258-B40A-119829D9ADA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944A-1A51-4238-8510-65DEAD9E230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25628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CDE0-A797-4258-B40A-119829D9ADA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944A-1A51-4238-8510-65DEAD9E230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3181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CDE0-A797-4258-B40A-119829D9ADA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944A-1A51-4238-8510-65DEAD9E230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64750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CDE0-A797-4258-B40A-119829D9ADA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944A-1A51-4238-8510-65DEAD9E230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7226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B4B3C4-6459-4D8F-9B4E-ECFA0AFBF24F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80678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BCDE0-A797-4258-B40A-119829D9ADA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9944A-1A51-4238-8510-65DEAD9E230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563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" Type="http://schemas.openxmlformats.org/officeDocument/2006/relationships/video" Target="file:///F:\12&#26376;1&#26085;&#22269;&#36187;&#36164;&#26009;\11&#26376;30&#26085;&#26690;&#26519;&#65288;&#20462;&#25913;&#31295;&#65289;\&#26684;&#24335;&#24037;&#21378;1-1.mp4" TargetMode="Externa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" Type="http://schemas.openxmlformats.org/officeDocument/2006/relationships/video" Target="file:///F:\12&#26376;1&#26085;&#22269;&#36187;&#36164;&#26009;\11&#26376;30&#26085;&#26690;&#26519;&#65288;&#20462;&#25913;&#31295;&#65289;\2-2.mp4" TargetMode="Externa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" Type="http://schemas.openxmlformats.org/officeDocument/2006/relationships/video" Target="file:///F:\12&#26376;1&#26085;&#22269;&#36187;&#36164;&#26009;\11&#26376;30&#26085;&#26690;&#26519;&#65288;&#20462;&#25913;&#31295;&#65289;\3-3.mp4" TargetMode="Externa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" Type="http://schemas.openxmlformats.org/officeDocument/2006/relationships/video" Target="file:///F:\12&#26376;1&#26085;&#22269;&#36187;&#36164;&#26009;\11&#26376;30&#26085;&#26690;&#26519;&#65288;&#20462;&#25913;&#31295;&#65289;\4-4.mp4" TargetMode="Externa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" Type="http://schemas.openxmlformats.org/officeDocument/2006/relationships/video" Target="file:///F:\12&#26376;1&#26085;&#22269;&#36187;&#36164;&#26009;\11&#26376;30&#26085;&#26690;&#26519;&#65288;&#20462;&#25913;&#31295;&#65289;\&#26684;&#24335;&#24037;&#21378;5-5.mp4" TargetMode="Externa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" Type="http://schemas.openxmlformats.org/officeDocument/2006/relationships/video" Target="file:///F:\12&#26376;1&#26085;&#22269;&#36187;&#36164;&#26009;\11&#26376;30&#26085;&#26690;&#26519;&#65288;&#20462;&#25913;&#31295;&#65289;\&#26684;&#24335;&#24037;&#21378;5-5.mp4" TargetMode="Externa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" Type="http://schemas.openxmlformats.org/officeDocument/2006/relationships/video" Target="file:///F:\12&#26376;1&#26085;&#22269;&#36187;&#36164;&#26009;\11&#26376;30&#26085;&#26690;&#26519;&#65288;&#20462;&#25913;&#31295;&#65289;\6.mp4" TargetMode="Externa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" Type="http://schemas.openxmlformats.org/officeDocument/2006/relationships/video" Target="file:///F:\12&#26376;1&#26085;&#22269;&#36187;&#36164;&#26009;\11&#26376;30&#26085;&#26690;&#26519;&#65288;&#20462;&#25913;&#31295;&#65289;\6.mp4" TargetMode="Externa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未标题-1 422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60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5131602"/>
            <a:ext cx="12192000" cy="97718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3700" dirty="0" smtClean="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37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0" y="710150"/>
            <a:ext cx="12192000" cy="7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4300" dirty="0" smtClean="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43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365558"/>
            <a:ext cx="12192000" cy="415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zh-CN" altLang="en-US" sz="1900" dirty="0" smtClean="0"/>
              <a:t>获取更多信息，请联系编辑：</a:t>
            </a:r>
            <a:r>
              <a:rPr lang="en-US" altLang="zh-CN" sz="1900" dirty="0" smtClean="0"/>
              <a:t>13166715360</a:t>
            </a:r>
            <a:r>
              <a:rPr lang="zh-CN" altLang="en-US" sz="1900" dirty="0" smtClean="0"/>
              <a:t>（杜编辑）</a:t>
            </a:r>
            <a:endParaRPr lang="zh-CN" altLang="en-US" sz="1900" dirty="0"/>
          </a:p>
        </p:txBody>
      </p:sp>
      <p:pic>
        <p:nvPicPr>
          <p:cNvPr id="6" name="图片 5" descr="1fe0de1d6852c096e27215f80f572a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25600"/>
            <a:ext cx="3352801" cy="3352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2122714"/>
            <a:ext cx="12192000" cy="3298372"/>
          </a:xfrm>
          <a:prstGeom prst="rect">
            <a:avLst/>
          </a:prstGeom>
          <a:solidFill>
            <a:srgbClr val="C12C27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503712" y="4345700"/>
            <a:ext cx="5184576" cy="55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长沙市第一中学   郝楠楠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1503120" y="664962"/>
            <a:ext cx="1619672" cy="0"/>
          </a:xfrm>
          <a:prstGeom prst="line">
            <a:avLst/>
          </a:prstGeom>
          <a:ln>
            <a:solidFill>
              <a:srgbClr val="AB291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9027448" y="693989"/>
            <a:ext cx="1619672" cy="0"/>
          </a:xfrm>
          <a:prstGeom prst="line">
            <a:avLst/>
          </a:prstGeom>
          <a:ln>
            <a:solidFill>
              <a:srgbClr val="AB291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3122791" y="245238"/>
            <a:ext cx="5904657" cy="9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普通高中课程标准实验教科书</a:t>
            </a:r>
            <a:r>
              <a:rPr lang="en-US" altLang="zh-CN" sz="2400" b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·</a:t>
            </a:r>
            <a:r>
              <a:rPr lang="zh-CN" altLang="en-US" sz="2400" b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数学必修</a:t>
            </a:r>
            <a:r>
              <a:rPr lang="en-US" altLang="zh-CN" sz="2400" b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</a:p>
          <a:p>
            <a:pPr algn="ctr"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（人民教育出版社 </a:t>
            </a:r>
            <a:r>
              <a:rPr lang="en-US" altLang="zh-CN" sz="2400" b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A</a:t>
            </a:r>
            <a:r>
              <a:rPr lang="zh-CN" altLang="en-US" sz="2400" b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版）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93649DD7-51EC-4D67-B259-8C49F83751D3}"/>
              </a:ext>
            </a:extLst>
          </p:cNvPr>
          <p:cNvSpPr/>
          <p:nvPr/>
        </p:nvSpPr>
        <p:spPr>
          <a:xfrm>
            <a:off x="496957" y="2639336"/>
            <a:ext cx="11198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有限样本空间与随机事件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214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 bwMode="auto">
          <a:xfrm>
            <a:off x="1308538" y="368133"/>
            <a:ext cx="10577250" cy="594000"/>
          </a:xfrm>
          <a:prstGeom prst="rect">
            <a:avLst/>
          </a:prstGeom>
          <a:solidFill>
            <a:srgbClr val="AB291F"/>
          </a:solidFill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991028" y="2123797"/>
            <a:ext cx="8449355" cy="11364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理解样本空间概念，会用集合语言表示一个随机试验的样本空间与随机事件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.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919634" y="4316235"/>
            <a:ext cx="9434628" cy="589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用适当的集合语言表示一个随机试验的样本空间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.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547595" y="1343965"/>
            <a:ext cx="3617684" cy="719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教学重点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510059" y="3635198"/>
            <a:ext cx="2838450" cy="719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教学难点</a:t>
            </a:r>
          </a:p>
        </p:txBody>
      </p:sp>
      <p:grpSp>
        <p:nvGrpSpPr>
          <p:cNvPr id="13" name="组合 67"/>
          <p:cNvGrpSpPr>
            <a:grpSpLocks/>
          </p:cNvGrpSpPr>
          <p:nvPr/>
        </p:nvGrpSpPr>
        <p:grpSpPr bwMode="auto">
          <a:xfrm>
            <a:off x="9256734" y="1377864"/>
            <a:ext cx="2552419" cy="2281470"/>
            <a:chOff x="5072066" y="785794"/>
            <a:chExt cx="3357586" cy="2786082"/>
          </a:xfrm>
        </p:grpSpPr>
        <p:grpSp>
          <p:nvGrpSpPr>
            <p:cNvPr id="14" name="组合 26"/>
            <p:cNvGrpSpPr>
              <a:grpSpLocks/>
            </p:cNvGrpSpPr>
            <p:nvPr/>
          </p:nvGrpSpPr>
          <p:grpSpPr bwMode="auto">
            <a:xfrm>
              <a:off x="5072066" y="3000372"/>
              <a:ext cx="3357586" cy="71439"/>
              <a:chOff x="785786" y="857549"/>
              <a:chExt cx="7429552" cy="73027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785786" y="928953"/>
                <a:ext cx="7429552" cy="1623"/>
              </a:xfrm>
              <a:prstGeom prst="line">
                <a:avLst/>
              </a:prstGeom>
              <a:ln w="38100" cmpd="thinThick">
                <a:solidFill>
                  <a:srgbClr val="AB291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1260014" y="857549"/>
                <a:ext cx="6572429" cy="1623"/>
              </a:xfrm>
              <a:prstGeom prst="line">
                <a:avLst/>
              </a:prstGeom>
              <a:ln w="38100" cmpd="thinThick">
                <a:solidFill>
                  <a:srgbClr val="AB291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26"/>
            <p:cNvGrpSpPr>
              <a:grpSpLocks/>
            </p:cNvGrpSpPr>
            <p:nvPr/>
          </p:nvGrpSpPr>
          <p:grpSpPr bwMode="auto">
            <a:xfrm rot="-5400000">
              <a:off x="6786578" y="2143116"/>
              <a:ext cx="2786082" cy="71438"/>
              <a:chOff x="785786" y="857549"/>
              <a:chExt cx="7429552" cy="73026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785787" y="928952"/>
                <a:ext cx="7429552" cy="1622"/>
              </a:xfrm>
              <a:prstGeom prst="line">
                <a:avLst/>
              </a:prstGeom>
              <a:ln w="38100" cmpd="thinThick">
                <a:solidFill>
                  <a:srgbClr val="AB291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1213356" y="857550"/>
                <a:ext cx="6574415" cy="1622"/>
              </a:xfrm>
              <a:prstGeom prst="line">
                <a:avLst/>
              </a:prstGeom>
              <a:ln w="38100" cmpd="thinThick">
                <a:solidFill>
                  <a:srgbClr val="AB291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组合 68"/>
          <p:cNvGrpSpPr>
            <a:grpSpLocks/>
          </p:cNvGrpSpPr>
          <p:nvPr/>
        </p:nvGrpSpPr>
        <p:grpSpPr bwMode="auto">
          <a:xfrm rot="10800000">
            <a:off x="526092" y="3093928"/>
            <a:ext cx="2895300" cy="2175398"/>
            <a:chOff x="5072066" y="785794"/>
            <a:chExt cx="3357586" cy="2786082"/>
          </a:xfrm>
        </p:grpSpPr>
        <p:grpSp>
          <p:nvGrpSpPr>
            <p:cNvPr id="21" name="组合 26"/>
            <p:cNvGrpSpPr>
              <a:grpSpLocks/>
            </p:cNvGrpSpPr>
            <p:nvPr/>
          </p:nvGrpSpPr>
          <p:grpSpPr bwMode="auto">
            <a:xfrm>
              <a:off x="5072066" y="3000102"/>
              <a:ext cx="3357586" cy="71415"/>
              <a:chOff x="785786" y="857549"/>
              <a:chExt cx="7429552" cy="73026"/>
            </a:xfrm>
          </p:grpSpPr>
          <p:cxnSp>
            <p:nvCxnSpPr>
              <p:cNvPr id="25" name="直接连接符 24"/>
              <p:cNvCxnSpPr/>
              <p:nvPr/>
            </p:nvCxnSpPr>
            <p:spPr>
              <a:xfrm>
                <a:off x="933323" y="929252"/>
                <a:ext cx="7429552" cy="1623"/>
              </a:xfrm>
              <a:prstGeom prst="line">
                <a:avLst/>
              </a:prstGeom>
              <a:ln w="38100" cmpd="thinThick">
                <a:solidFill>
                  <a:srgbClr val="AB291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1361884" y="857826"/>
                <a:ext cx="6572431" cy="1623"/>
              </a:xfrm>
              <a:prstGeom prst="line">
                <a:avLst/>
              </a:prstGeom>
              <a:ln w="38100" cmpd="thinThick">
                <a:solidFill>
                  <a:srgbClr val="AB291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组合 26"/>
            <p:cNvGrpSpPr>
              <a:grpSpLocks/>
            </p:cNvGrpSpPr>
            <p:nvPr/>
          </p:nvGrpSpPr>
          <p:grpSpPr bwMode="auto">
            <a:xfrm rot="-5400000">
              <a:off x="6786297" y="2143129"/>
              <a:ext cx="2786082" cy="71415"/>
              <a:chOff x="785786" y="857549"/>
              <a:chExt cx="7429552" cy="73026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785790" y="963340"/>
                <a:ext cx="7429552" cy="1624"/>
              </a:xfrm>
              <a:prstGeom prst="line">
                <a:avLst/>
              </a:prstGeom>
              <a:ln w="38100" cmpd="thinThick">
                <a:solidFill>
                  <a:srgbClr val="AB291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1213361" y="891915"/>
                <a:ext cx="6574410" cy="1624"/>
              </a:xfrm>
              <a:prstGeom prst="line">
                <a:avLst/>
              </a:prstGeom>
              <a:ln w="38100" cmpd="thinThick">
                <a:solidFill>
                  <a:srgbClr val="AB291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1921565" y="4867179"/>
            <a:ext cx="9150726" cy="1136465"/>
            <a:chOff x="1921565" y="4867179"/>
            <a:chExt cx="9150726" cy="1136465"/>
          </a:xfrm>
        </p:grpSpPr>
        <p:sp>
          <p:nvSpPr>
            <p:cNvPr id="27" name="矩形 26"/>
            <p:cNvSpPr/>
            <p:nvPr/>
          </p:nvSpPr>
          <p:spPr>
            <a:xfrm>
              <a:off x="1921565" y="4867179"/>
              <a:ext cx="9150726" cy="11364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  <a:cs typeface="Times New Roman" pitchFamily="18" charset="0"/>
                </a:rPr>
                <a:t>2.</a:t>
              </a:r>
              <a:r>
                <a:rPr lang="zh-CN" altLang="en-US" sz="3200" b="1" dirty="0">
                  <a:latin typeface="Times New Roman" pitchFamily="18" charset="0"/>
                  <a:ea typeface="黑体" pitchFamily="49" charset="-122"/>
                  <a:cs typeface="Times New Roman" pitchFamily="18" charset="0"/>
                </a:rPr>
                <a:t>表示一个随机事件的自然语言与集合语言之间的相互转换</a:t>
              </a:r>
              <a:r>
                <a:rPr lang="en-US" altLang="zh-CN" sz="3200" b="1" dirty="0">
                  <a:latin typeface="Times New Roman" pitchFamily="18" charset="0"/>
                  <a:ea typeface="黑体" pitchFamily="49" charset="-122"/>
                  <a:cs typeface="Times New Roman" pitchFamily="18" charset="0"/>
                </a:rPr>
                <a:t>.</a:t>
              </a:r>
              <a:endParaRPr lang="zh-CN" altLang="en-US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endParaRPr>
            </a:p>
          </p:txBody>
        </p:sp>
        <p:graphicFrame>
          <p:nvGraphicFramePr>
            <p:cNvPr id="7169" name="Object 1"/>
            <p:cNvGraphicFramePr>
              <a:graphicFrameLocks noChangeAspect="1"/>
            </p:cNvGraphicFramePr>
            <p:nvPr/>
          </p:nvGraphicFramePr>
          <p:xfrm>
            <a:off x="4783593" y="4907698"/>
            <a:ext cx="488516" cy="424797"/>
          </p:xfrm>
          <a:graphic>
            <a:graphicData uri="http://schemas.openxmlformats.org/presentationml/2006/ole">
              <p:oleObj spid="_x0000_s7260" name="Equation" r:id="rId3" imgW="5181600" imgH="4572000" progId="Equation.DSMT4">
                <p:embed/>
              </p:oleObj>
            </a:graphicData>
          </a:graphic>
        </p:graphicFrame>
        <p:graphicFrame>
          <p:nvGraphicFramePr>
            <p:cNvPr id="7171" name="Object 3"/>
            <p:cNvGraphicFramePr>
              <a:graphicFrameLocks noChangeAspect="1"/>
            </p:cNvGraphicFramePr>
            <p:nvPr/>
          </p:nvGraphicFramePr>
          <p:xfrm>
            <a:off x="6665391" y="4923857"/>
            <a:ext cx="488950" cy="423862"/>
          </p:xfrm>
          <a:graphic>
            <a:graphicData uri="http://schemas.openxmlformats.org/presentationml/2006/ole">
              <p:oleObj spid="_x0000_s7261" name="Equation" r:id="rId4" imgW="215713" imgH="190335" progId="Equation.DSMT4">
                <p:embed/>
              </p:oleObj>
            </a:graphicData>
          </a:graphic>
        </p:graphicFrame>
      </p:grp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2568224" y="333505"/>
            <a:ext cx="34163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rPr>
              <a:t>教学重点与难点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596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allAtOnce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2443241" y="5168852"/>
            <a:ext cx="7053808" cy="1245789"/>
            <a:chOff x="2443241" y="4992027"/>
            <a:chExt cx="7053808" cy="1303337"/>
          </a:xfrm>
        </p:grpSpPr>
        <p:grpSp>
          <p:nvGrpSpPr>
            <p:cNvPr id="3" name="组合 26"/>
            <p:cNvGrpSpPr/>
            <p:nvPr/>
          </p:nvGrpSpPr>
          <p:grpSpPr>
            <a:xfrm>
              <a:off x="2443241" y="4992027"/>
              <a:ext cx="7053808" cy="1303337"/>
              <a:chOff x="1556792" y="4606925"/>
              <a:chExt cx="7053808" cy="1303337"/>
            </a:xfrm>
          </p:grpSpPr>
          <p:sp>
            <p:nvSpPr>
              <p:cNvPr id="34" name="Line 5"/>
              <p:cNvSpPr>
                <a:spLocks noChangeShapeType="1"/>
              </p:cNvSpPr>
              <p:nvPr/>
            </p:nvSpPr>
            <p:spPr bwMode="auto">
              <a:xfrm>
                <a:off x="2471738" y="5581650"/>
                <a:ext cx="6138862" cy="0"/>
              </a:xfrm>
              <a:prstGeom prst="line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5" name="AutoShape 7"/>
              <p:cNvSpPr>
                <a:spLocks noChangeArrowheads="1"/>
              </p:cNvSpPr>
              <p:nvPr/>
            </p:nvSpPr>
            <p:spPr bwMode="gray">
              <a:xfrm>
                <a:off x="1556792" y="4606925"/>
                <a:ext cx="1498600" cy="1303337"/>
              </a:xfrm>
              <a:prstGeom prst="diamond">
                <a:avLst/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 algn="ctr">
                <a:miter lim="800000"/>
                <a:headEnd/>
                <a:tailEnd/>
              </a:ln>
              <a:effectLst/>
              <a:scene3d>
                <a:camera prst="legacyPerspectiveBottom">
                  <a:rot lat="19499999" lon="0" rev="0"/>
                </a:camera>
                <a:lightRig rig="legacyNormal4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  <a:contourClr>
                  <a:schemeClr val="accent1"/>
                </a:contourClr>
              </a:sp3d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2793731" y="5533702"/>
              <a:ext cx="10559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</a:rPr>
                <a:t>环节一</a:t>
              </a:r>
            </a:p>
          </p:txBody>
        </p:sp>
      </p:grpSp>
      <p:cxnSp>
        <p:nvCxnSpPr>
          <p:cNvPr id="33" name="直接连接符 32"/>
          <p:cNvCxnSpPr/>
          <p:nvPr/>
        </p:nvCxnSpPr>
        <p:spPr bwMode="auto">
          <a:xfrm>
            <a:off x="11887200" y="1158240"/>
            <a:ext cx="0" cy="569976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 bwMode="auto">
          <a:xfrm>
            <a:off x="1308538" y="368133"/>
            <a:ext cx="10577250" cy="594000"/>
          </a:xfrm>
          <a:prstGeom prst="rect">
            <a:avLst/>
          </a:prstGeom>
          <a:solidFill>
            <a:srgbClr val="AB291F"/>
          </a:solidFill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2154866" y="308453"/>
            <a:ext cx="295465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rPr>
              <a:t>教学结构体系</a:t>
            </a:r>
          </a:p>
        </p:txBody>
      </p:sp>
      <p:sp>
        <p:nvSpPr>
          <p:cNvPr id="28" name="文本框 6"/>
          <p:cNvSpPr txBox="1"/>
          <p:nvPr/>
        </p:nvSpPr>
        <p:spPr>
          <a:xfrm>
            <a:off x="4719636" y="4735615"/>
            <a:ext cx="5134048" cy="686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华文新魏" pitchFamily="2" charset="-122"/>
                <a:ea typeface="华文新魏" pitchFamily="2" charset="-122"/>
                <a:cs typeface="Microsoft YaHei" charset="0"/>
              </a:rPr>
              <a:t>试验探究</a:t>
            </a:r>
            <a:r>
              <a:rPr lang="en-US" altLang="zh-CN" sz="3200" b="1" dirty="0">
                <a:latin typeface="华文新魏" pitchFamily="2" charset="-122"/>
                <a:ea typeface="华文新魏" pitchFamily="2" charset="-122"/>
                <a:cs typeface="Microsoft YaHei" charset="0"/>
              </a:rPr>
              <a:t>    </a:t>
            </a:r>
            <a:r>
              <a:rPr lang="zh-CN" altLang="en-US" sz="3200" b="1" dirty="0">
                <a:latin typeface="华文新魏" pitchFamily="2" charset="-122"/>
                <a:ea typeface="华文新魏" pitchFamily="2" charset="-122"/>
                <a:cs typeface="Microsoft YaHei" charset="0"/>
              </a:rPr>
              <a:t>形成概念</a:t>
            </a:r>
            <a:endParaRPr lang="en-US" altLang="zh-CN" sz="3200" b="1" dirty="0">
              <a:latin typeface="华文新魏" pitchFamily="2" charset="-122"/>
              <a:ea typeface="华文新魏" pitchFamily="2" charset="-122"/>
              <a:cs typeface="Microsoft YaHei" charset="0"/>
            </a:endParaRPr>
          </a:p>
        </p:txBody>
      </p:sp>
      <p:sp>
        <p:nvSpPr>
          <p:cNvPr id="29" name="文本框 6"/>
          <p:cNvSpPr txBox="1"/>
          <p:nvPr/>
        </p:nvSpPr>
        <p:spPr>
          <a:xfrm>
            <a:off x="4719635" y="4069744"/>
            <a:ext cx="4588137" cy="686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华文新魏" pitchFamily="2" charset="-122"/>
                <a:ea typeface="华文新魏" pitchFamily="2" charset="-122"/>
                <a:cs typeface="Microsoft YaHei" charset="0"/>
              </a:rPr>
              <a:t>例题精讲</a:t>
            </a:r>
            <a:r>
              <a:rPr lang="en-US" altLang="zh-CN" sz="3200" b="1" dirty="0">
                <a:latin typeface="华文新魏" pitchFamily="2" charset="-122"/>
                <a:ea typeface="华文新魏" pitchFamily="2" charset="-122"/>
                <a:cs typeface="Microsoft YaHei" charset="0"/>
              </a:rPr>
              <a:t>    </a:t>
            </a:r>
            <a:r>
              <a:rPr lang="zh-CN" altLang="en-US" sz="3200" b="1" dirty="0">
                <a:latin typeface="华文新魏" pitchFamily="2" charset="-122"/>
                <a:ea typeface="华文新魏" pitchFamily="2" charset="-122"/>
                <a:cs typeface="Microsoft YaHei" charset="0"/>
              </a:rPr>
              <a:t>理解本质</a:t>
            </a:r>
          </a:p>
        </p:txBody>
      </p:sp>
      <p:sp>
        <p:nvSpPr>
          <p:cNvPr id="30" name="文本框 6"/>
          <p:cNvSpPr txBox="1"/>
          <p:nvPr/>
        </p:nvSpPr>
        <p:spPr>
          <a:xfrm>
            <a:off x="4719636" y="3403855"/>
            <a:ext cx="5093104" cy="686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华文新魏" pitchFamily="2" charset="-122"/>
                <a:ea typeface="华文新魏" pitchFamily="2" charset="-122"/>
                <a:cs typeface="Microsoft YaHei" charset="0"/>
              </a:rPr>
              <a:t>自主阅读    感悟新知</a:t>
            </a:r>
            <a:endParaRPr lang="en-US" altLang="zh-CN" sz="3200" b="1" dirty="0">
              <a:latin typeface="华文新魏" pitchFamily="2" charset="-122"/>
              <a:ea typeface="华文新魏" pitchFamily="2" charset="-122"/>
              <a:cs typeface="Microsoft YaHei" charset="0"/>
            </a:endParaRPr>
          </a:p>
        </p:txBody>
      </p:sp>
      <p:sp>
        <p:nvSpPr>
          <p:cNvPr id="31" name="文本框 6"/>
          <p:cNvSpPr txBox="1"/>
          <p:nvPr/>
        </p:nvSpPr>
        <p:spPr>
          <a:xfrm>
            <a:off x="4719636" y="2755001"/>
            <a:ext cx="4559965" cy="686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华文新魏" pitchFamily="2" charset="-122"/>
                <a:ea typeface="华文新魏" pitchFamily="2" charset="-122"/>
                <a:cs typeface="Microsoft YaHei" charset="0"/>
              </a:rPr>
              <a:t>合作探究    开拓创新</a:t>
            </a:r>
            <a:endParaRPr lang="en-US" altLang="zh-CN" sz="3200" b="1" dirty="0">
              <a:latin typeface="华文新魏" pitchFamily="2" charset="-122"/>
              <a:ea typeface="华文新魏" pitchFamily="2" charset="-122"/>
              <a:cs typeface="Microsoft YaHei" charset="0"/>
            </a:endParaRPr>
          </a:p>
        </p:txBody>
      </p:sp>
      <p:sp>
        <p:nvSpPr>
          <p:cNvPr id="32" name="文本框 6"/>
          <p:cNvSpPr txBox="1"/>
          <p:nvPr/>
        </p:nvSpPr>
        <p:spPr>
          <a:xfrm>
            <a:off x="4719636" y="2094790"/>
            <a:ext cx="5028050" cy="686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华文新魏" pitchFamily="2" charset="-122"/>
                <a:ea typeface="华文新魏" pitchFamily="2" charset="-122"/>
                <a:cs typeface="Microsoft YaHei" charset="0"/>
              </a:rPr>
              <a:t>夯实巩固    强化训练</a:t>
            </a:r>
            <a:endParaRPr lang="en-US" altLang="zh-CN" sz="3200" b="1" dirty="0">
              <a:latin typeface="华文新魏" pitchFamily="2" charset="-122"/>
              <a:ea typeface="华文新魏" pitchFamily="2" charset="-122"/>
              <a:cs typeface="Microsoft YaHei" charset="0"/>
            </a:endParaRPr>
          </a:p>
        </p:txBody>
      </p:sp>
      <p:sp>
        <p:nvSpPr>
          <p:cNvPr id="113" name="文本框 6"/>
          <p:cNvSpPr txBox="1"/>
          <p:nvPr/>
        </p:nvSpPr>
        <p:spPr>
          <a:xfrm>
            <a:off x="4719636" y="5432569"/>
            <a:ext cx="5134048" cy="686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华文新魏" pitchFamily="2" charset="-122"/>
                <a:ea typeface="华文新魏" pitchFamily="2" charset="-122"/>
                <a:cs typeface="Microsoft YaHei" charset="0"/>
              </a:rPr>
              <a:t>关注生活    引出课题</a:t>
            </a:r>
          </a:p>
        </p:txBody>
      </p:sp>
      <p:cxnSp>
        <p:nvCxnSpPr>
          <p:cNvPr id="119" name="直接连接符 118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2408552" y="4426174"/>
            <a:ext cx="7088497" cy="1331244"/>
            <a:chOff x="2408552" y="4158591"/>
            <a:chExt cx="7088497" cy="1479550"/>
          </a:xfrm>
        </p:grpSpPr>
        <p:grpSp>
          <p:nvGrpSpPr>
            <p:cNvPr id="5" name="组合 35"/>
            <p:cNvGrpSpPr/>
            <p:nvPr/>
          </p:nvGrpSpPr>
          <p:grpSpPr>
            <a:xfrm>
              <a:off x="2408552" y="4158591"/>
              <a:ext cx="7088497" cy="1479550"/>
              <a:chOff x="1522103" y="3773489"/>
              <a:chExt cx="7088497" cy="1479550"/>
            </a:xfrm>
          </p:grpSpPr>
          <p:sp>
            <p:nvSpPr>
              <p:cNvPr id="37" name="Line 4"/>
              <p:cNvSpPr>
                <a:spLocks noChangeShapeType="1"/>
              </p:cNvSpPr>
              <p:nvPr/>
            </p:nvSpPr>
            <p:spPr bwMode="auto">
              <a:xfrm>
                <a:off x="2471738" y="4877488"/>
                <a:ext cx="6138862" cy="0"/>
              </a:xfrm>
              <a:prstGeom prst="line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8" name="AutoShape 8"/>
              <p:cNvSpPr>
                <a:spLocks noChangeArrowheads="1"/>
              </p:cNvSpPr>
              <p:nvPr/>
            </p:nvSpPr>
            <p:spPr bwMode="gray">
              <a:xfrm>
                <a:off x="1522103" y="3773489"/>
                <a:ext cx="1566863" cy="1479550"/>
              </a:xfrm>
              <a:prstGeom prst="diamond">
                <a:avLst/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 algn="ctr">
                <a:miter lim="800000"/>
                <a:headEnd/>
                <a:tailEnd/>
              </a:ln>
              <a:effectLst/>
              <a:scene3d>
                <a:camera prst="legacyPerspectiveBottom">
                  <a:rot lat="19199999" lon="0" rev="0"/>
                </a:camera>
                <a:lightRig rig="legacyNormal4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chemeClr val="accent2"/>
                </a:extrusionClr>
                <a:contourClr>
                  <a:schemeClr val="accent2"/>
                </a:contourClr>
              </a:sp3d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2793731" y="4781994"/>
              <a:ext cx="10559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</a:rPr>
                <a:t>环节二</a:t>
              </a:r>
            </a:p>
          </p:txBody>
        </p:sp>
      </p:grpSp>
      <p:grpSp>
        <p:nvGrpSpPr>
          <p:cNvPr id="6" name="组合 4"/>
          <p:cNvGrpSpPr/>
          <p:nvPr/>
        </p:nvGrpSpPr>
        <p:grpSpPr>
          <a:xfrm>
            <a:off x="2372349" y="3629392"/>
            <a:ext cx="7124700" cy="1517650"/>
            <a:chOff x="2372349" y="3436277"/>
            <a:chExt cx="7124700" cy="1517650"/>
          </a:xfrm>
        </p:grpSpPr>
        <p:grpSp>
          <p:nvGrpSpPr>
            <p:cNvPr id="7" name="组合 38"/>
            <p:cNvGrpSpPr/>
            <p:nvPr/>
          </p:nvGrpSpPr>
          <p:grpSpPr>
            <a:xfrm>
              <a:off x="2372349" y="3436277"/>
              <a:ext cx="7124700" cy="1517650"/>
              <a:chOff x="1485900" y="3051175"/>
              <a:chExt cx="7124700" cy="1517650"/>
            </a:xfrm>
          </p:grpSpPr>
          <p:sp>
            <p:nvSpPr>
              <p:cNvPr id="41" name="Line 3"/>
              <p:cNvSpPr>
                <a:spLocks noChangeShapeType="1"/>
              </p:cNvSpPr>
              <p:nvPr/>
            </p:nvSpPr>
            <p:spPr bwMode="auto">
              <a:xfrm>
                <a:off x="2471738" y="4173328"/>
                <a:ext cx="6138862" cy="0"/>
              </a:xfrm>
              <a:prstGeom prst="line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2" name="AutoShape 9"/>
              <p:cNvSpPr>
                <a:spLocks noChangeArrowheads="1"/>
              </p:cNvSpPr>
              <p:nvPr/>
            </p:nvSpPr>
            <p:spPr bwMode="gray">
              <a:xfrm>
                <a:off x="1485900" y="3051175"/>
                <a:ext cx="1681163" cy="1517650"/>
              </a:xfrm>
              <a:prstGeom prst="diamond">
                <a:avLst/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 algn="ctr">
                <a:miter lim="800000"/>
                <a:headEnd/>
                <a:tailEnd/>
              </a:ln>
              <a:effectLst/>
              <a:scene3d>
                <a:camera prst="legacyPerspectiveBottom">
                  <a:rot lat="18900000" lon="0" rev="0"/>
                </a:camera>
                <a:lightRig rig="legacyNormal4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  <a:contourClr>
                  <a:schemeClr val="accent1"/>
                </a:contourClr>
              </a:sp3d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2793731" y="4062943"/>
              <a:ext cx="10559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</a:rPr>
                <a:t>环节三</a:t>
              </a:r>
            </a:p>
          </p:txBody>
        </p:sp>
      </p:grpSp>
      <p:grpSp>
        <p:nvGrpSpPr>
          <p:cNvPr id="8" name="组合 5"/>
          <p:cNvGrpSpPr/>
          <p:nvPr/>
        </p:nvGrpSpPr>
        <p:grpSpPr>
          <a:xfrm>
            <a:off x="2329487" y="2840196"/>
            <a:ext cx="7167562" cy="1632477"/>
            <a:chOff x="2329487" y="2629827"/>
            <a:chExt cx="7167562" cy="1598613"/>
          </a:xfrm>
        </p:grpSpPr>
        <p:grpSp>
          <p:nvGrpSpPr>
            <p:cNvPr id="9" name="组合 42"/>
            <p:cNvGrpSpPr/>
            <p:nvPr/>
          </p:nvGrpSpPr>
          <p:grpSpPr>
            <a:xfrm>
              <a:off x="2329487" y="2629827"/>
              <a:ext cx="7167562" cy="1598613"/>
              <a:chOff x="1443038" y="2244725"/>
              <a:chExt cx="7167562" cy="1598613"/>
            </a:xfrm>
          </p:grpSpPr>
          <p:sp>
            <p:nvSpPr>
              <p:cNvPr id="44" name="Line 2"/>
              <p:cNvSpPr>
                <a:spLocks noChangeShapeType="1"/>
              </p:cNvSpPr>
              <p:nvPr/>
            </p:nvSpPr>
            <p:spPr bwMode="auto">
              <a:xfrm>
                <a:off x="2471738" y="3469168"/>
                <a:ext cx="6138862" cy="0"/>
              </a:xfrm>
              <a:prstGeom prst="line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5" name="AutoShape 10"/>
              <p:cNvSpPr>
                <a:spLocks noChangeArrowheads="1"/>
              </p:cNvSpPr>
              <p:nvPr/>
            </p:nvSpPr>
            <p:spPr bwMode="gray">
              <a:xfrm>
                <a:off x="1443038" y="2244725"/>
                <a:ext cx="1771650" cy="1598613"/>
              </a:xfrm>
              <a:prstGeom prst="diamond">
                <a:avLst/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 algn="ctr">
                <a:miter lim="800000"/>
                <a:headEnd/>
                <a:tailEnd/>
              </a:ln>
              <a:effectLst/>
              <a:scene3d>
                <a:camera prst="legacyPerspectiveBottom">
                  <a:rot lat="18900000" lon="0" rev="0"/>
                </a:camera>
                <a:lightRig rig="legacyNormal4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chemeClr val="accent2"/>
                </a:extrusionClr>
                <a:contourClr>
                  <a:schemeClr val="accent2"/>
                </a:contourClr>
              </a:sp3d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2793731" y="3300348"/>
              <a:ext cx="10559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</a:rPr>
                <a:t>环节四</a:t>
              </a:r>
            </a:p>
          </p:txBody>
        </p:sp>
      </p:grpSp>
      <p:grpSp>
        <p:nvGrpSpPr>
          <p:cNvPr id="10" name="组合 6"/>
          <p:cNvGrpSpPr/>
          <p:nvPr/>
        </p:nvGrpSpPr>
        <p:grpSpPr>
          <a:xfrm>
            <a:off x="2238584" y="2142328"/>
            <a:ext cx="7258465" cy="1643063"/>
            <a:chOff x="2238584" y="1852077"/>
            <a:chExt cx="7258465" cy="1643063"/>
          </a:xfrm>
        </p:grpSpPr>
        <p:grpSp>
          <p:nvGrpSpPr>
            <p:cNvPr id="11" name="组合 45"/>
            <p:cNvGrpSpPr/>
            <p:nvPr/>
          </p:nvGrpSpPr>
          <p:grpSpPr>
            <a:xfrm>
              <a:off x="2238584" y="1852077"/>
              <a:ext cx="7258465" cy="1643063"/>
              <a:chOff x="1352135" y="1466975"/>
              <a:chExt cx="7258465" cy="1643063"/>
            </a:xfrm>
          </p:grpSpPr>
          <p:sp>
            <p:nvSpPr>
              <p:cNvPr id="47" name="Line 6"/>
              <p:cNvSpPr>
                <a:spLocks noChangeShapeType="1"/>
              </p:cNvSpPr>
              <p:nvPr/>
            </p:nvSpPr>
            <p:spPr bwMode="auto">
              <a:xfrm>
                <a:off x="2471738" y="2765008"/>
                <a:ext cx="6138862" cy="0"/>
              </a:xfrm>
              <a:prstGeom prst="line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8" name="AutoShape 12"/>
              <p:cNvSpPr>
                <a:spLocks noChangeArrowheads="1"/>
              </p:cNvSpPr>
              <p:nvPr/>
            </p:nvSpPr>
            <p:spPr bwMode="gray">
              <a:xfrm>
                <a:off x="1352135" y="1466975"/>
                <a:ext cx="1895475" cy="1643063"/>
              </a:xfrm>
              <a:prstGeom prst="diamond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2700000" scaled="1"/>
              </a:gradFill>
              <a:ln w="9525" algn="ctr">
                <a:miter lim="800000"/>
                <a:headEnd/>
                <a:tailEnd/>
              </a:ln>
              <a:effectLst/>
              <a:scene3d>
                <a:camera prst="legacyPerspectiveBottom">
                  <a:rot lat="18600000" lon="0" rev="0"/>
                </a:camera>
                <a:lightRig rig="legacyNormal4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  <a:contourClr>
                  <a:schemeClr val="accent1"/>
                </a:contourClr>
              </a:sp3d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2793731" y="2537753"/>
              <a:ext cx="10559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</a:rPr>
                <a:t>环节五</a:t>
              </a:r>
            </a:p>
          </p:txBody>
        </p:sp>
      </p:grpSp>
      <p:grpSp>
        <p:nvGrpSpPr>
          <p:cNvPr id="12" name="组合 7"/>
          <p:cNvGrpSpPr/>
          <p:nvPr/>
        </p:nvGrpSpPr>
        <p:grpSpPr>
          <a:xfrm>
            <a:off x="2181955" y="1694929"/>
            <a:ext cx="7315094" cy="1177925"/>
            <a:chOff x="2181955" y="1359828"/>
            <a:chExt cx="7315094" cy="1177925"/>
          </a:xfrm>
        </p:grpSpPr>
        <p:grpSp>
          <p:nvGrpSpPr>
            <p:cNvPr id="13" name="组合 48"/>
            <p:cNvGrpSpPr/>
            <p:nvPr/>
          </p:nvGrpSpPr>
          <p:grpSpPr>
            <a:xfrm>
              <a:off x="2181955" y="1359828"/>
              <a:ext cx="7315094" cy="1177925"/>
              <a:chOff x="1295506" y="974726"/>
              <a:chExt cx="7315094" cy="1177925"/>
            </a:xfrm>
          </p:grpSpPr>
          <p:sp>
            <p:nvSpPr>
              <p:cNvPr id="50" name="Line 6"/>
              <p:cNvSpPr>
                <a:spLocks noChangeShapeType="1"/>
              </p:cNvSpPr>
              <p:nvPr/>
            </p:nvSpPr>
            <p:spPr bwMode="auto">
              <a:xfrm>
                <a:off x="2471738" y="2060848"/>
                <a:ext cx="6138862" cy="0"/>
              </a:xfrm>
              <a:prstGeom prst="line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51" name="AutoShape 8"/>
              <p:cNvSpPr>
                <a:spLocks noChangeArrowheads="1"/>
              </p:cNvSpPr>
              <p:nvPr/>
            </p:nvSpPr>
            <p:spPr bwMode="gray">
              <a:xfrm>
                <a:off x="1295506" y="974726"/>
                <a:ext cx="1972431" cy="1177925"/>
              </a:xfrm>
              <a:prstGeom prst="diamond">
                <a:avLst/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 algn="ctr">
                <a:miter lim="800000"/>
                <a:headEnd/>
                <a:tailEnd/>
              </a:ln>
              <a:effectLst/>
              <a:scene3d>
                <a:camera prst="legacyPerspectiveBottom">
                  <a:rot lat="19199999" lon="0" rev="0"/>
                </a:camera>
                <a:lightRig rig="legacyNormal4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chemeClr val="accent2"/>
                </a:extrusionClr>
                <a:contourClr>
                  <a:schemeClr val="accent2"/>
                </a:contourClr>
              </a:sp3d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2793731" y="1775158"/>
              <a:ext cx="10559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</a:rPr>
                <a:t>环节六</a:t>
              </a:r>
            </a:p>
          </p:txBody>
        </p:sp>
      </p:grpSp>
      <p:sp>
        <p:nvSpPr>
          <p:cNvPr id="46" name="文本框 6">
            <a:extLst>
              <a:ext uri="{FF2B5EF4-FFF2-40B4-BE49-F238E27FC236}">
                <a16:creationId xmlns:a16="http://schemas.microsoft.com/office/drawing/2014/main" xmlns="" id="{B6B3EB9D-637B-4271-8C59-31501F498EA0}"/>
              </a:ext>
            </a:extLst>
          </p:cNvPr>
          <p:cNvSpPr txBox="1"/>
          <p:nvPr/>
        </p:nvSpPr>
        <p:spPr>
          <a:xfrm>
            <a:off x="4735716" y="1406604"/>
            <a:ext cx="5028050" cy="686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 dirty="0">
                <a:latin typeface="华文新魏" pitchFamily="2" charset="-122"/>
                <a:ea typeface="华文新魏" pitchFamily="2" charset="-122"/>
                <a:cs typeface="Microsoft YaHei" charset="0"/>
              </a:rPr>
              <a:t>归纳小结    拓展延伸</a:t>
            </a:r>
            <a:endParaRPr lang="en-US" altLang="zh-CN" sz="3200" b="1" dirty="0">
              <a:latin typeface="华文新魏" pitchFamily="2" charset="-122"/>
              <a:ea typeface="华文新魏" pitchFamily="2" charset="-122"/>
              <a:cs typeface="Microsoft YaHei" charset="0"/>
            </a:endParaRPr>
          </a:p>
        </p:txBody>
      </p:sp>
      <p:grpSp>
        <p:nvGrpSpPr>
          <p:cNvPr id="49" name="组合 6">
            <a:extLst>
              <a:ext uri="{FF2B5EF4-FFF2-40B4-BE49-F238E27FC236}">
                <a16:creationId xmlns:a16="http://schemas.microsoft.com/office/drawing/2014/main" xmlns="" id="{9946CF4B-511D-4D72-8476-7778E11DD02A}"/>
              </a:ext>
            </a:extLst>
          </p:cNvPr>
          <p:cNvGrpSpPr/>
          <p:nvPr/>
        </p:nvGrpSpPr>
        <p:grpSpPr>
          <a:xfrm>
            <a:off x="2145910" y="699621"/>
            <a:ext cx="7351139" cy="1766717"/>
            <a:chOff x="2212174" y="1852077"/>
            <a:chExt cx="6836625" cy="1643063"/>
          </a:xfrm>
        </p:grpSpPr>
        <p:grpSp>
          <p:nvGrpSpPr>
            <p:cNvPr id="52" name="组合 45">
              <a:extLst>
                <a:ext uri="{FF2B5EF4-FFF2-40B4-BE49-F238E27FC236}">
                  <a16:creationId xmlns:a16="http://schemas.microsoft.com/office/drawing/2014/main" xmlns="" id="{973C9EE3-0688-4FC5-B762-0E9F52BA3D5E}"/>
                </a:ext>
              </a:extLst>
            </p:cNvPr>
            <p:cNvGrpSpPr/>
            <p:nvPr/>
          </p:nvGrpSpPr>
          <p:grpSpPr>
            <a:xfrm>
              <a:off x="2212174" y="1852077"/>
              <a:ext cx="6836625" cy="1643063"/>
              <a:chOff x="1325725" y="1466975"/>
              <a:chExt cx="6836625" cy="1643063"/>
            </a:xfrm>
          </p:grpSpPr>
          <p:sp>
            <p:nvSpPr>
              <p:cNvPr id="56" name="Line 6">
                <a:extLst>
                  <a:ext uri="{FF2B5EF4-FFF2-40B4-BE49-F238E27FC236}">
                    <a16:creationId xmlns:a16="http://schemas.microsoft.com/office/drawing/2014/main" xmlns="" id="{DC8C3809-EE08-40CB-9ADB-61546B3CC3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71738" y="2765008"/>
                <a:ext cx="5690612" cy="0"/>
              </a:xfrm>
              <a:prstGeom prst="line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dirty="0"/>
              </a:p>
            </p:txBody>
          </p:sp>
          <p:sp>
            <p:nvSpPr>
              <p:cNvPr id="57" name="AutoShape 12">
                <a:extLst>
                  <a:ext uri="{FF2B5EF4-FFF2-40B4-BE49-F238E27FC236}">
                    <a16:creationId xmlns:a16="http://schemas.microsoft.com/office/drawing/2014/main" xmlns="" id="{25272353-F8BF-45F1-B1A0-4CE13F57AA9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25725" y="1466975"/>
                <a:ext cx="1895475" cy="1643063"/>
              </a:xfrm>
              <a:prstGeom prst="diamond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2700000" scaled="1"/>
              </a:gradFill>
              <a:ln w="9525" algn="ctr">
                <a:miter lim="800000"/>
                <a:headEnd/>
                <a:tailEnd/>
              </a:ln>
              <a:effectLst/>
              <a:scene3d>
                <a:camera prst="legacyPerspectiveBottom">
                  <a:rot lat="18600000" lon="0" rev="0"/>
                </a:camera>
                <a:lightRig rig="legacyNormal4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  <a:contourClr>
                  <a:schemeClr val="accent1"/>
                </a:contourClr>
              </a:sp3d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xmlns="" id="{08AEC67C-803B-4D8E-8AC0-AB58117243EC}"/>
                </a:ext>
              </a:extLst>
            </p:cNvPr>
            <p:cNvSpPr txBox="1"/>
            <p:nvPr/>
          </p:nvSpPr>
          <p:spPr>
            <a:xfrm>
              <a:off x="2793731" y="2537753"/>
              <a:ext cx="1055915" cy="343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</a:rPr>
                <a:t>环节七</a:t>
              </a:r>
            </a:p>
          </p:txBody>
        </p:sp>
      </p:grpSp>
      <p:grpSp>
        <p:nvGrpSpPr>
          <p:cNvPr id="14" name="组合 52"/>
          <p:cNvGrpSpPr/>
          <p:nvPr/>
        </p:nvGrpSpPr>
        <p:grpSpPr>
          <a:xfrm>
            <a:off x="2071763" y="1584586"/>
            <a:ext cx="1155943" cy="4830056"/>
            <a:chOff x="1225377" y="1556791"/>
            <a:chExt cx="1056345" cy="4387707"/>
          </a:xfrm>
        </p:grpSpPr>
        <p:sp>
          <p:nvSpPr>
            <p:cNvPr id="54" name="Line 19"/>
            <p:cNvSpPr>
              <a:spLocks noChangeShapeType="1"/>
            </p:cNvSpPr>
            <p:nvPr/>
          </p:nvSpPr>
          <p:spPr bwMode="gray">
            <a:xfrm flipH="1" flipV="1">
              <a:off x="1225377" y="1711671"/>
              <a:ext cx="217659" cy="358740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sm" len="sm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55" name="图片 54"/>
            <p:cNvPicPr>
              <a:picLocks noChangeAspect="1"/>
            </p:cNvPicPr>
            <p:nvPr/>
          </p:nvPicPr>
          <p:blipFill rotWithShape="1">
            <a:blip r:embed="rId2" cstate="print"/>
            <a:srcRect r="17507"/>
            <a:stretch/>
          </p:blipFill>
          <p:spPr>
            <a:xfrm>
              <a:off x="1245705" y="1556791"/>
              <a:ext cx="1036017" cy="4387707"/>
            </a:xfrm>
            <a:prstGeom prst="rect">
              <a:avLst/>
            </a:prstGeom>
          </p:spPr>
        </p:pic>
      </p:grpSp>
      <p:sp>
        <p:nvSpPr>
          <p:cNvPr id="58" name="TextBox 57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7321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25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17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275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475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113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8"/>
          <p:cNvGrpSpPr>
            <a:grpSpLocks/>
          </p:cNvGrpSpPr>
          <p:nvPr/>
        </p:nvGrpSpPr>
        <p:grpSpPr bwMode="auto">
          <a:xfrm>
            <a:off x="1272914" y="242010"/>
            <a:ext cx="10631104" cy="6494070"/>
            <a:chOff x="214282" y="255152"/>
            <a:chExt cx="8715436" cy="6493267"/>
          </a:xfrm>
        </p:grpSpPr>
        <p:sp>
          <p:nvSpPr>
            <p:cNvPr id="11" name="矩形 10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 flipH="1">
              <a:off x="6827873" y="388906"/>
              <a:ext cx="3469" cy="5910305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31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2" name="图片 40" descr="6b85b937jw6dfebgzh9frj.jpg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3" name="TextBox 22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  <p:sp>
          <p:nvSpPr>
            <p:cNvPr id="28" name="矩形 34"/>
            <p:cNvSpPr>
              <a:spLocks noChangeArrowheads="1"/>
            </p:cNvSpPr>
            <p:nvPr/>
          </p:nvSpPr>
          <p:spPr bwMode="auto">
            <a:xfrm>
              <a:off x="1880635" y="255152"/>
              <a:ext cx="2800717" cy="67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Times New Roman" pitchFamily="18" charset="0"/>
                  <a:ea typeface="华文新魏" pitchFamily="2" charset="-122"/>
                  <a:cs typeface="Times New Roman" pitchFamily="18" charset="0"/>
                </a:rPr>
                <a:t>关注生活    引出课题</a:t>
              </a:r>
              <a:endParaRPr lang="en-US" altLang="zh-CN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endParaRPr>
            </a:p>
          </p:txBody>
        </p:sp>
      </p:grpSp>
      <p:grpSp>
        <p:nvGrpSpPr>
          <p:cNvPr id="4" name="组合 34"/>
          <p:cNvGrpSpPr>
            <a:grpSpLocks/>
          </p:cNvGrpSpPr>
          <p:nvPr/>
        </p:nvGrpSpPr>
        <p:grpSpPr bwMode="auto">
          <a:xfrm>
            <a:off x="9665970" y="4967287"/>
            <a:ext cx="1874719" cy="1285875"/>
            <a:chOff x="7143768" y="4857760"/>
            <a:chExt cx="1643074" cy="1285884"/>
          </a:xfrm>
        </p:grpSpPr>
        <p:sp>
          <p:nvSpPr>
            <p:cNvPr id="34" name="矩形 33"/>
            <p:cNvSpPr/>
            <p:nvPr/>
          </p:nvSpPr>
          <p:spPr bwMode="auto">
            <a:xfrm>
              <a:off x="7143768" y="4857760"/>
              <a:ext cx="1643074" cy="1285884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" name="TextBox 36"/>
            <p:cNvSpPr txBox="1">
              <a:spLocks noChangeArrowheads="1"/>
            </p:cNvSpPr>
            <p:nvPr/>
          </p:nvSpPr>
          <p:spPr bwMode="auto">
            <a:xfrm>
              <a:off x="7403072" y="5274246"/>
              <a:ext cx="13316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课堂实录</a:t>
              </a:r>
              <a:r>
                <a:rPr lang="en-US" altLang="zh-CN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1</a:t>
              </a:r>
              <a:endParaRPr lang="zh-CN" altLang="en-US" dirty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 bwMode="auto">
          <a:xfrm flipH="1">
            <a:off x="11871960" y="375781"/>
            <a:ext cx="15240" cy="6192659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31"/>
          <p:cNvSpPr>
            <a:spLocks noChangeArrowheads="1"/>
          </p:cNvSpPr>
          <p:nvPr/>
        </p:nvSpPr>
        <p:spPr bwMode="auto">
          <a:xfrm>
            <a:off x="9600965" y="1637895"/>
            <a:ext cx="2037738" cy="4246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直观感受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现象分类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提炼概念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ECC163C1-BC0A-46A9-AC56-ADB36CF1CE31}"/>
              </a:ext>
            </a:extLst>
          </p:cNvPr>
          <p:cNvGrpSpPr/>
          <p:nvPr/>
        </p:nvGrpSpPr>
        <p:grpSpPr>
          <a:xfrm>
            <a:off x="471448" y="1446095"/>
            <a:ext cx="4042134" cy="4286668"/>
            <a:chOff x="471448" y="1446095"/>
            <a:chExt cx="4042134" cy="4286668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ACB1DD2A-1A12-43F2-9FF9-AA76E69BE4F3}"/>
                </a:ext>
              </a:extLst>
            </p:cNvPr>
            <p:cNvGrpSpPr/>
            <p:nvPr/>
          </p:nvGrpSpPr>
          <p:grpSpPr>
            <a:xfrm>
              <a:off x="1367811" y="2413555"/>
              <a:ext cx="3145771" cy="3319208"/>
              <a:chOff x="1367811" y="2413555"/>
              <a:chExt cx="3145771" cy="3319208"/>
            </a:xfrm>
          </p:grpSpPr>
          <p:pic>
            <p:nvPicPr>
              <p:cNvPr id="20" name="图片 19">
                <a:extLst>
                  <a:ext uri="{FF2B5EF4-FFF2-40B4-BE49-F238E27FC236}">
                    <a16:creationId xmlns:a16="http://schemas.microsoft.com/office/drawing/2014/main" xmlns="" id="{B30CF3BD-DE06-48AD-A944-5538B4FE525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2667" r="4251"/>
              <a:stretch>
                <a:fillRect/>
              </a:stretch>
            </p:blipFill>
            <p:spPr>
              <a:xfrm>
                <a:off x="2529092" y="4140358"/>
                <a:ext cx="1984490" cy="159240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 w="152400" h="50800" prst="softRound"/>
              </a:sp3d>
            </p:spPr>
          </p:pic>
          <p:pic>
            <p:nvPicPr>
              <p:cNvPr id="21" name="Picture 6">
                <a:extLst>
                  <a:ext uri="{FF2B5EF4-FFF2-40B4-BE49-F238E27FC236}">
                    <a16:creationId xmlns:a16="http://schemas.microsoft.com/office/drawing/2014/main" xmlns="" id="{4FF9EDA5-4C91-4A7F-9F87-0F619DABAB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 xmlns="">
                      <a14:imgLayer r:embed="rId5"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33430" t="31347" r="30601" b="10753"/>
              <a:stretch>
                <a:fillRect/>
              </a:stretch>
            </p:blipFill>
            <p:spPr bwMode="auto">
              <a:xfrm>
                <a:off x="1367811" y="2413555"/>
                <a:ext cx="1540734" cy="1482188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5F2D4F59-76E5-411A-A8AF-307505979B2B}"/>
                </a:ext>
              </a:extLst>
            </p:cNvPr>
            <p:cNvSpPr txBox="1"/>
            <p:nvPr/>
          </p:nvSpPr>
          <p:spPr>
            <a:xfrm>
              <a:off x="471448" y="1446095"/>
              <a:ext cx="3745467" cy="6047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b="1" dirty="0">
                  <a:ln w="6600">
                    <a:solidFill>
                      <a:schemeClr val="bg1"/>
                    </a:solidFill>
                    <a:prstDash val="solid"/>
                  </a:ln>
                  <a:latin typeface="黑体" panose="02010600030101010101" pitchFamily="49" charset="-122"/>
                  <a:ea typeface="黑体" panose="02010600030101010101" pitchFamily="49" charset="-122"/>
                </a:rPr>
                <a:t>确定性现象</a:t>
              </a:r>
              <a:endParaRPr lang="en-US" altLang="zh-CN" sz="3200" b="1" dirty="0">
                <a:ln w="6600">
                  <a:solidFill>
                    <a:schemeClr val="bg1"/>
                  </a:solidFill>
                  <a:prstDash val="solid"/>
                </a:ln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F0856C9C-00DD-4AF8-9C5D-E028588D6B21}"/>
              </a:ext>
            </a:extLst>
          </p:cNvPr>
          <p:cNvGrpSpPr/>
          <p:nvPr/>
        </p:nvGrpSpPr>
        <p:grpSpPr>
          <a:xfrm>
            <a:off x="5048818" y="1442540"/>
            <a:ext cx="3069286" cy="3954309"/>
            <a:chOff x="5048818" y="1442540"/>
            <a:chExt cx="3069286" cy="3954309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46C34AB4-C75E-4C24-BDEC-234E656DF7C8}"/>
                </a:ext>
              </a:extLst>
            </p:cNvPr>
            <p:cNvGrpSpPr/>
            <p:nvPr/>
          </p:nvGrpSpPr>
          <p:grpSpPr>
            <a:xfrm>
              <a:off x="5762338" y="2874013"/>
              <a:ext cx="2355766" cy="2522836"/>
              <a:chOff x="5762338" y="2874013"/>
              <a:chExt cx="2355766" cy="2522836"/>
            </a:xfrm>
          </p:grpSpPr>
          <p:pic>
            <p:nvPicPr>
              <p:cNvPr id="22" name="Picture 2">
                <a:extLst>
                  <a:ext uri="{FF2B5EF4-FFF2-40B4-BE49-F238E27FC236}">
                    <a16:creationId xmlns:a16="http://schemas.microsoft.com/office/drawing/2014/main" xmlns="" id="{CE044DA9-9B3C-4711-8126-B411DF9B16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5841" r="7851"/>
              <a:stretch>
                <a:fillRect/>
              </a:stretch>
            </p:blipFill>
            <p:spPr bwMode="auto">
              <a:xfrm>
                <a:off x="5762338" y="2874013"/>
                <a:ext cx="1219476" cy="178079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" name="图片 24">
                <a:extLst>
                  <a:ext uri="{FF2B5EF4-FFF2-40B4-BE49-F238E27FC236}">
                    <a16:creationId xmlns:a16="http://schemas.microsoft.com/office/drawing/2014/main" xmlns="" id="{65CD4EAC-E164-4975-8422-7EB4C764BE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5139" t="3197" r="13707" b="14390"/>
              <a:stretch>
                <a:fillRect/>
              </a:stretch>
            </p:blipFill>
            <p:spPr>
              <a:xfrm>
                <a:off x="6660381" y="4118562"/>
                <a:ext cx="1457723" cy="127828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73BE5AED-1C46-4194-82D7-055A715C3FBB}"/>
                </a:ext>
              </a:extLst>
            </p:cNvPr>
            <p:cNvSpPr/>
            <p:nvPr/>
          </p:nvSpPr>
          <p:spPr>
            <a:xfrm>
              <a:off x="5048818" y="1442540"/>
              <a:ext cx="2865928" cy="6047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b="1" dirty="0">
                  <a:ln w="6600">
                    <a:solidFill>
                      <a:schemeClr val="bg1"/>
                    </a:solidFill>
                    <a:prstDash val="solid"/>
                  </a:ln>
                  <a:latin typeface="黑体" panose="02010600030101010101" pitchFamily="49" charset="-122"/>
                  <a:ea typeface="黑体" panose="02010600030101010101" pitchFamily="49" charset="-122"/>
                </a:rPr>
                <a:t>随机现象</a:t>
              </a:r>
              <a:endParaRPr lang="en-US" altLang="zh-CN" sz="3200" b="1" dirty="0">
                <a:ln w="6600">
                  <a:solidFill>
                    <a:schemeClr val="bg1"/>
                  </a:solidFill>
                  <a:prstDash val="solid"/>
                </a:ln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317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28"/>
          <p:cNvGrpSpPr>
            <a:grpSpLocks/>
          </p:cNvGrpSpPr>
          <p:nvPr/>
        </p:nvGrpSpPr>
        <p:grpSpPr bwMode="auto">
          <a:xfrm>
            <a:off x="1272914" y="242010"/>
            <a:ext cx="10631104" cy="6494070"/>
            <a:chOff x="214282" y="255152"/>
            <a:chExt cx="8715436" cy="6493267"/>
          </a:xfrm>
        </p:grpSpPr>
        <p:sp>
          <p:nvSpPr>
            <p:cNvPr id="41" name="矩形 40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4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45" name="直接连接符 44"/>
            <p:cNvCxnSpPr/>
            <p:nvPr/>
          </p:nvCxnSpPr>
          <p:spPr>
            <a:xfrm flipH="1">
              <a:off x="6827873" y="388906"/>
              <a:ext cx="3469" cy="5910305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51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52" name="图片 40" descr="6b85b937jw6dfebgzh9frj.jpg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7" name="TextBox 46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  <p:sp>
          <p:nvSpPr>
            <p:cNvPr id="48" name="矩形 34"/>
            <p:cNvSpPr>
              <a:spLocks noChangeArrowheads="1"/>
            </p:cNvSpPr>
            <p:nvPr/>
          </p:nvSpPr>
          <p:spPr bwMode="auto">
            <a:xfrm>
              <a:off x="1880635" y="255152"/>
              <a:ext cx="2800717" cy="67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Times New Roman" pitchFamily="18" charset="0"/>
                  <a:ea typeface="华文新魏" pitchFamily="2" charset="-122"/>
                  <a:cs typeface="Times New Roman" pitchFamily="18" charset="0"/>
                </a:rPr>
                <a:t>关注生活    引出课题</a:t>
              </a:r>
              <a:endParaRPr lang="en-US" altLang="zh-CN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endParaRPr>
            </a:p>
          </p:txBody>
        </p:sp>
      </p:grpSp>
      <p:grpSp>
        <p:nvGrpSpPr>
          <p:cNvPr id="5" name="组合 34"/>
          <p:cNvGrpSpPr>
            <a:grpSpLocks/>
          </p:cNvGrpSpPr>
          <p:nvPr/>
        </p:nvGrpSpPr>
        <p:grpSpPr bwMode="auto">
          <a:xfrm>
            <a:off x="9665970" y="4967287"/>
            <a:ext cx="1874719" cy="1285875"/>
            <a:chOff x="7143768" y="4857760"/>
            <a:chExt cx="1643074" cy="1285884"/>
          </a:xfrm>
        </p:grpSpPr>
        <p:sp>
          <p:nvSpPr>
            <p:cNvPr id="34" name="矩形 33"/>
            <p:cNvSpPr/>
            <p:nvPr/>
          </p:nvSpPr>
          <p:spPr bwMode="auto">
            <a:xfrm>
              <a:off x="7143768" y="4857760"/>
              <a:ext cx="1643074" cy="1285884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" name="TextBox 36"/>
            <p:cNvSpPr txBox="1">
              <a:spLocks noChangeArrowheads="1"/>
            </p:cNvSpPr>
            <p:nvPr/>
          </p:nvSpPr>
          <p:spPr bwMode="auto">
            <a:xfrm>
              <a:off x="7403072" y="5274246"/>
              <a:ext cx="13316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课堂实录</a:t>
              </a:r>
              <a:r>
                <a:rPr lang="en-US" altLang="zh-CN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1</a:t>
              </a:r>
              <a:endParaRPr lang="zh-CN" altLang="en-US" dirty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 bwMode="auto">
          <a:xfrm flipH="1">
            <a:off x="11871960" y="375781"/>
            <a:ext cx="15240" cy="6192659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31"/>
          <p:cNvSpPr>
            <a:spLocks noChangeArrowheads="1"/>
          </p:cNvSpPr>
          <p:nvPr/>
        </p:nvSpPr>
        <p:spPr bwMode="auto">
          <a:xfrm>
            <a:off x="9629775" y="1960858"/>
            <a:ext cx="2037738" cy="3384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直观感受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现象分类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提炼概念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0" name="格式工厂1-1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536027" y="1119351"/>
            <a:ext cx="8686801" cy="532874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317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8"/>
          <p:cNvGrpSpPr>
            <a:grpSpLocks/>
          </p:cNvGrpSpPr>
          <p:nvPr/>
        </p:nvGrpSpPr>
        <p:grpSpPr bwMode="auto">
          <a:xfrm>
            <a:off x="1272914" y="242010"/>
            <a:ext cx="10631104" cy="6494070"/>
            <a:chOff x="214282" y="255152"/>
            <a:chExt cx="8715436" cy="6493267"/>
          </a:xfrm>
        </p:grpSpPr>
        <p:sp>
          <p:nvSpPr>
            <p:cNvPr id="11" name="矩形 10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 flipH="1">
              <a:off x="6827873" y="388906"/>
              <a:ext cx="3469" cy="5910305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31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2" name="图片 40" descr="6b85b937jw6dfebgzh9frj.jpg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3" name="TextBox 22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  <p:sp>
          <p:nvSpPr>
            <p:cNvPr id="28" name="矩形 34"/>
            <p:cNvSpPr>
              <a:spLocks noChangeArrowheads="1"/>
            </p:cNvSpPr>
            <p:nvPr/>
          </p:nvSpPr>
          <p:spPr bwMode="auto">
            <a:xfrm>
              <a:off x="1880635" y="255152"/>
              <a:ext cx="2833571" cy="67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Times New Roman" pitchFamily="18" charset="0"/>
                  <a:ea typeface="华文新魏" pitchFamily="2" charset="-122"/>
                  <a:cs typeface="Times New Roman" pitchFamily="18" charset="0"/>
                </a:rPr>
                <a:t>试验探究    形成概念</a:t>
              </a:r>
              <a:endParaRPr lang="en-US" altLang="zh-CN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 bwMode="auto">
          <a:xfrm flipH="1">
            <a:off x="11871960" y="375781"/>
            <a:ext cx="15240" cy="6192659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824123" y="1437558"/>
            <a:ext cx="8230701" cy="1716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小组合作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r>
              <a:rPr lang="zh-CN" altLang="zh-CN" sz="280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掷一颗质地均匀的骰子</a:t>
            </a:r>
            <a:r>
              <a:rPr lang="en-US" altLang="zh-CN" sz="280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zh-CN" sz="280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次，记录每一次试验朝上的面的点数</a:t>
            </a:r>
            <a:r>
              <a:rPr lang="zh-CN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．</a:t>
            </a:r>
            <a:endParaRPr lang="zh-CN" altLang="zh-CN" sz="2800" kern="100" dirty="0"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矩形 31"/>
          <p:cNvSpPr>
            <a:spLocks noChangeArrowheads="1"/>
          </p:cNvSpPr>
          <p:nvPr/>
        </p:nvSpPr>
        <p:spPr bwMode="auto">
          <a:xfrm>
            <a:off x="9600965" y="1637895"/>
            <a:ext cx="2037738" cy="252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动手试验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归纳特点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抽象概念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2D6FF722-EE2F-4501-9C20-94F86E6B4C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670" t="26323" r="29109" b="12196"/>
          <a:stretch/>
        </p:blipFill>
        <p:spPr>
          <a:xfrm rot="5400000">
            <a:off x="1469374" y="3268338"/>
            <a:ext cx="3160766" cy="250336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18" name="图片 26" descr="sy_20111207194752155027.jpg">
            <a:extLst>
              <a:ext uri="{FF2B5EF4-FFF2-40B4-BE49-F238E27FC236}">
                <a16:creationId xmlns:a16="http://schemas.microsoft.com/office/drawing/2014/main" xmlns="" id="{306CC1D4-E5D0-4D69-BD13-F631B1386FE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448" b="69096"/>
          <a:stretch>
            <a:fillRect/>
          </a:stretch>
        </p:blipFill>
        <p:spPr bwMode="auto">
          <a:xfrm>
            <a:off x="5995423" y="2979166"/>
            <a:ext cx="735059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7" descr="sy_20111207194752155027.jpg">
            <a:extLst>
              <a:ext uri="{FF2B5EF4-FFF2-40B4-BE49-F238E27FC236}">
                <a16:creationId xmlns:a16="http://schemas.microsoft.com/office/drawing/2014/main" xmlns="" id="{12EF999B-5CB9-4894-9797-350EB0E308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275" b="7291"/>
          <a:stretch>
            <a:fillRect/>
          </a:stretch>
        </p:blipFill>
        <p:spPr bwMode="auto">
          <a:xfrm>
            <a:off x="4962587" y="3943232"/>
            <a:ext cx="2340000" cy="1819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1271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8"/>
          <p:cNvGrpSpPr>
            <a:grpSpLocks/>
          </p:cNvGrpSpPr>
          <p:nvPr/>
        </p:nvGrpSpPr>
        <p:grpSpPr bwMode="auto">
          <a:xfrm>
            <a:off x="1272914" y="242010"/>
            <a:ext cx="10631104" cy="6494070"/>
            <a:chOff x="214282" y="255152"/>
            <a:chExt cx="8715436" cy="6493267"/>
          </a:xfrm>
        </p:grpSpPr>
        <p:sp>
          <p:nvSpPr>
            <p:cNvPr id="11" name="矩形 10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 flipH="1">
              <a:off x="6827873" y="388906"/>
              <a:ext cx="3469" cy="5910305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31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2" name="图片 40" descr="6b85b937jw6dfebgzh9frj.jpg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3" name="TextBox 22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  <p:sp>
          <p:nvSpPr>
            <p:cNvPr id="28" name="矩形 34"/>
            <p:cNvSpPr>
              <a:spLocks noChangeArrowheads="1"/>
            </p:cNvSpPr>
            <p:nvPr/>
          </p:nvSpPr>
          <p:spPr bwMode="auto">
            <a:xfrm>
              <a:off x="1880635" y="255152"/>
              <a:ext cx="2833571" cy="67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Times New Roman" pitchFamily="18" charset="0"/>
                  <a:ea typeface="华文新魏" pitchFamily="2" charset="-122"/>
                  <a:cs typeface="Times New Roman" pitchFamily="18" charset="0"/>
                </a:rPr>
                <a:t>试验探究    形成概念</a:t>
              </a:r>
              <a:endParaRPr lang="en-US" altLang="zh-CN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endParaRPr>
            </a:p>
          </p:txBody>
        </p:sp>
      </p:grpSp>
      <p:grpSp>
        <p:nvGrpSpPr>
          <p:cNvPr id="4" name="组合 34"/>
          <p:cNvGrpSpPr>
            <a:grpSpLocks/>
          </p:cNvGrpSpPr>
          <p:nvPr/>
        </p:nvGrpSpPr>
        <p:grpSpPr bwMode="auto">
          <a:xfrm>
            <a:off x="9665970" y="4967287"/>
            <a:ext cx="1874719" cy="1285875"/>
            <a:chOff x="7143768" y="4857760"/>
            <a:chExt cx="1643074" cy="1285884"/>
          </a:xfrm>
        </p:grpSpPr>
        <p:sp>
          <p:nvSpPr>
            <p:cNvPr id="34" name="矩形 33"/>
            <p:cNvSpPr/>
            <p:nvPr/>
          </p:nvSpPr>
          <p:spPr bwMode="auto">
            <a:xfrm>
              <a:off x="7143768" y="4857760"/>
              <a:ext cx="1643074" cy="1285884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" name="TextBox 36"/>
            <p:cNvSpPr txBox="1">
              <a:spLocks noChangeArrowheads="1"/>
            </p:cNvSpPr>
            <p:nvPr/>
          </p:nvSpPr>
          <p:spPr bwMode="auto">
            <a:xfrm>
              <a:off x="7403072" y="5274246"/>
              <a:ext cx="13316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课堂实录</a:t>
              </a:r>
              <a:r>
                <a:rPr lang="en-US" altLang="zh-CN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2</a:t>
              </a:r>
              <a:endParaRPr lang="zh-CN" altLang="en-US" dirty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 bwMode="auto">
          <a:xfrm flipH="1">
            <a:off x="11871960" y="375781"/>
            <a:ext cx="15240" cy="6192659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3BD7FC2A-92AF-4126-B1C2-EB13A00DA3AB}"/>
              </a:ext>
            </a:extLst>
          </p:cNvPr>
          <p:cNvGrpSpPr/>
          <p:nvPr/>
        </p:nvGrpSpPr>
        <p:grpSpPr>
          <a:xfrm>
            <a:off x="1140590" y="3093633"/>
            <a:ext cx="7811755" cy="830997"/>
            <a:chOff x="1140589" y="3093633"/>
            <a:chExt cx="10585172" cy="830997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7D46FA5E-C005-4E50-B4A9-5330C8656984}"/>
                </a:ext>
              </a:extLst>
            </p:cNvPr>
            <p:cNvSpPr txBox="1"/>
            <p:nvPr/>
          </p:nvSpPr>
          <p:spPr>
            <a:xfrm>
              <a:off x="4251142" y="3312988"/>
              <a:ext cx="7474619" cy="461665"/>
            </a:xfrm>
            <a:prstGeom prst="rect">
              <a:avLst/>
            </a:prstGeom>
            <a:noFill/>
            <a:ln w="66675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  </a:t>
              </a:r>
              <a:r>
                <a:rPr lang="zh-CN" alt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可重复性        可预知性     随机性</a:t>
              </a:r>
              <a:endParaRPr lang="zh-CN" altLang="en-US" sz="2400" dirty="0">
                <a:solidFill>
                  <a:srgbClr val="C00000"/>
                </a:solidFill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0C57C54D-937F-4FF3-BEF6-6E60C1F77BF1}"/>
                </a:ext>
              </a:extLst>
            </p:cNvPr>
            <p:cNvSpPr/>
            <p:nvPr/>
          </p:nvSpPr>
          <p:spPr>
            <a:xfrm>
              <a:off x="1140589" y="3093633"/>
              <a:ext cx="1911174" cy="830997"/>
            </a:xfrm>
            <a:prstGeom prst="rect">
              <a:avLst/>
            </a:prstGeom>
            <a:solidFill>
              <a:srgbClr val="FCC5A6"/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400" b="1" dirty="0">
                  <a:solidFill>
                    <a:schemeClr val="tx1"/>
                  </a:solidFill>
                  <a:latin typeface="Times New Roman" pitchFamily="18" charset="0"/>
                  <a:ea typeface="华文新魏" pitchFamily="2" charset="-122"/>
                  <a:cs typeface="Times New Roman" pitchFamily="18" charset="0"/>
                </a:rPr>
                <a:t>试验结果</a:t>
              </a:r>
              <a:endParaRPr lang="en-US" altLang="zh-CN" sz="2400" b="1" dirty="0">
                <a:solidFill>
                  <a:schemeClr val="tx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endParaRPr>
            </a:p>
            <a:p>
              <a:pPr algn="ctr">
                <a:defRPr/>
              </a:pPr>
              <a:r>
                <a:rPr lang="zh-CN" altLang="en-US" sz="2400" b="1" dirty="0">
                  <a:solidFill>
                    <a:schemeClr val="tx1"/>
                  </a:solidFill>
                  <a:latin typeface="Times New Roman" pitchFamily="18" charset="0"/>
                  <a:ea typeface="华文新魏" pitchFamily="2" charset="-122"/>
                  <a:cs typeface="Times New Roman" pitchFamily="18" charset="0"/>
                </a:rPr>
                <a:t>分析</a:t>
              </a:r>
              <a:endParaRPr lang="zh-CN" altLang="en-US" sz="2400" dirty="0">
                <a:solidFill>
                  <a:schemeClr val="tx1"/>
                </a:solidFill>
                <a:ea typeface="华文新魏" pitchFamily="2" charset="-122"/>
                <a:cs typeface="Times New Roman" pitchFamily="18" charset="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0CA3C07B-6CD7-4E57-AAC2-0C8A310689D9}"/>
              </a:ext>
            </a:extLst>
          </p:cNvPr>
          <p:cNvGrpSpPr/>
          <p:nvPr/>
        </p:nvGrpSpPr>
        <p:grpSpPr>
          <a:xfrm>
            <a:off x="1139477" y="4184508"/>
            <a:ext cx="7976927" cy="1691104"/>
            <a:chOff x="1139477" y="4184508"/>
            <a:chExt cx="7976927" cy="1691104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53A31B9C-42BD-4983-A3D2-7CE83B45BD9F}"/>
                </a:ext>
              </a:extLst>
            </p:cNvPr>
            <p:cNvSpPr txBox="1"/>
            <p:nvPr/>
          </p:nvSpPr>
          <p:spPr>
            <a:xfrm>
              <a:off x="3015282" y="4184508"/>
              <a:ext cx="6101122" cy="1691104"/>
            </a:xfrm>
            <a:prstGeom prst="rect">
              <a:avLst/>
            </a:prstGeom>
            <a:noFill/>
            <a:ln w="889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        </a:t>
              </a:r>
              <a:r>
                <a:rPr lang="zh-CN" altLang="zh-CN" sz="24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我们把对随机现象的实现和对它的观</a:t>
              </a:r>
              <a:endParaRPr lang="en-US" altLang="zh-CN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zh-CN" sz="24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察称为</a:t>
              </a:r>
              <a:r>
                <a:rPr lang="zh-CN" altLang="zh-CN" sz="24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随机试验</a:t>
              </a:r>
              <a:r>
                <a:rPr lang="en-US" altLang="zh-CN" sz="2400" b="1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(</a:t>
              </a:r>
              <a:r>
                <a:rPr lang="zh-CN" altLang="zh-CN" sz="2400" b="1" i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random</a:t>
              </a:r>
              <a:r>
                <a:rPr lang="zh-CN" altLang="zh-CN" sz="24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zh-CN" altLang="zh-CN" sz="2400" b="1" i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experiment</a:t>
              </a:r>
              <a:r>
                <a:rPr lang="zh-CN" altLang="zh-CN" sz="24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)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zh-CN" altLang="zh-CN" sz="24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简</a:t>
              </a:r>
              <a:endParaRPr lang="en-US" altLang="zh-CN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zh-CN" sz="24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称试验，常用字母</a:t>
              </a:r>
              <a:r>
                <a:rPr lang="zh-CN" altLang="zh-CN" sz="2400" b="1" i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E</a:t>
              </a:r>
              <a:r>
                <a:rPr lang="zh-CN" altLang="zh-CN" sz="24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表示．</a:t>
              </a:r>
              <a:endParaRPr lang="zh-CN" altLang="en-US" sz="2400" dirty="0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3E0258A3-DC77-45CD-AFD6-2AF4DD9CFF39}"/>
                </a:ext>
              </a:extLst>
            </p:cNvPr>
            <p:cNvSpPr/>
            <p:nvPr/>
          </p:nvSpPr>
          <p:spPr>
            <a:xfrm>
              <a:off x="1139477" y="4596995"/>
              <a:ext cx="1415772" cy="830997"/>
            </a:xfrm>
            <a:prstGeom prst="rect">
              <a:avLst/>
            </a:prstGeom>
            <a:solidFill>
              <a:srgbClr val="FCC5A6"/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solidFill>
                    <a:schemeClr val="tx1"/>
                  </a:solidFill>
                  <a:latin typeface="Times New Roman" pitchFamily="18" charset="0"/>
                  <a:ea typeface="华文新魏" pitchFamily="2" charset="-122"/>
                  <a:cs typeface="Times New Roman" pitchFamily="18" charset="0"/>
                </a:rPr>
                <a:t>总结形成</a:t>
              </a:r>
              <a:endParaRPr lang="en-US" altLang="zh-CN" sz="2400" b="1" dirty="0">
                <a:solidFill>
                  <a:schemeClr val="tx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solidFill>
                    <a:schemeClr val="tx1"/>
                  </a:solidFill>
                  <a:latin typeface="Times New Roman" pitchFamily="18" charset="0"/>
                  <a:ea typeface="华文新魏" pitchFamily="2" charset="-122"/>
                  <a:cs typeface="Times New Roman" pitchFamily="18" charset="0"/>
                </a:rPr>
                <a:t>概念</a:t>
              </a:r>
            </a:p>
          </p:txBody>
        </p:sp>
      </p:grpSp>
      <p:sp>
        <p:nvSpPr>
          <p:cNvPr id="38" name="右箭头 27">
            <a:extLst>
              <a:ext uri="{FF2B5EF4-FFF2-40B4-BE49-F238E27FC236}">
                <a16:creationId xmlns:a16="http://schemas.microsoft.com/office/drawing/2014/main" xmlns="" id="{29165D76-D7D1-49F5-BC4D-5D1570D2EC35}"/>
              </a:ext>
            </a:extLst>
          </p:cNvPr>
          <p:cNvSpPr/>
          <p:nvPr/>
        </p:nvSpPr>
        <p:spPr bwMode="auto">
          <a:xfrm rot="5400000">
            <a:off x="1681785" y="2437996"/>
            <a:ext cx="357187" cy="735012"/>
          </a:xfrm>
          <a:prstGeom prst="rightArrow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0" name="右箭头 56">
            <a:extLst>
              <a:ext uri="{FF2B5EF4-FFF2-40B4-BE49-F238E27FC236}">
                <a16:creationId xmlns:a16="http://schemas.microsoft.com/office/drawing/2014/main" xmlns="" id="{01507BC1-D029-46F8-BD1F-CDF9C53B6EDE}"/>
              </a:ext>
            </a:extLst>
          </p:cNvPr>
          <p:cNvSpPr/>
          <p:nvPr/>
        </p:nvSpPr>
        <p:spPr bwMode="auto">
          <a:xfrm rot="5400000">
            <a:off x="1671467" y="3908814"/>
            <a:ext cx="357187" cy="733425"/>
          </a:xfrm>
          <a:prstGeom prst="rightArrow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80E99B13-82DF-422B-8FAA-652E381B6DB4}"/>
              </a:ext>
            </a:extLst>
          </p:cNvPr>
          <p:cNvGrpSpPr/>
          <p:nvPr/>
        </p:nvGrpSpPr>
        <p:grpSpPr>
          <a:xfrm>
            <a:off x="1140449" y="1630644"/>
            <a:ext cx="6727734" cy="996264"/>
            <a:chOff x="1140448" y="1630644"/>
            <a:chExt cx="6829384" cy="1490454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92E6ED9D-BDA0-4C17-B2AE-DB8A74C47B84}"/>
                </a:ext>
              </a:extLst>
            </p:cNvPr>
            <p:cNvSpPr/>
            <p:nvPr/>
          </p:nvSpPr>
          <p:spPr>
            <a:xfrm>
              <a:off x="1140448" y="1637895"/>
              <a:ext cx="1486284" cy="1243207"/>
            </a:xfrm>
            <a:prstGeom prst="rect">
              <a:avLst/>
            </a:prstGeom>
            <a:solidFill>
              <a:srgbClr val="FCC5A6"/>
            </a:solidFill>
            <a:ln>
              <a:solidFill>
                <a:schemeClr val="accent2"/>
              </a:solidFill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400" b="1" dirty="0">
                  <a:solidFill>
                    <a:schemeClr val="tx1"/>
                  </a:solidFill>
                  <a:latin typeface="Times New Roman" pitchFamily="18" charset="0"/>
                  <a:ea typeface="华文新魏" pitchFamily="2" charset="-122"/>
                  <a:cs typeface="Times New Roman" pitchFamily="18" charset="0"/>
                </a:rPr>
                <a:t>小组实验</a:t>
              </a:r>
              <a:endParaRPr lang="en-US" altLang="zh-CN" sz="2400" b="1" dirty="0">
                <a:solidFill>
                  <a:schemeClr val="tx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endParaRPr>
            </a:p>
            <a:p>
              <a:pPr algn="ctr">
                <a:defRPr/>
              </a:pPr>
              <a:r>
                <a:rPr lang="zh-CN" altLang="en-US" sz="2400" b="1" dirty="0">
                  <a:solidFill>
                    <a:schemeClr val="tx1"/>
                  </a:solidFill>
                  <a:latin typeface="Times New Roman" pitchFamily="18" charset="0"/>
                  <a:ea typeface="华文新魏" pitchFamily="2" charset="-122"/>
                  <a:cs typeface="Times New Roman" pitchFamily="18" charset="0"/>
                </a:rPr>
                <a:t>展示</a:t>
              </a:r>
              <a:endParaRPr lang="zh-CN" altLang="en-US" sz="2400" dirty="0">
                <a:solidFill>
                  <a:schemeClr val="tx1"/>
                </a:solidFill>
                <a:ea typeface="华文新魏" pitchFamily="2" charset="-122"/>
                <a:cs typeface="Times New Roman" pitchFamily="18" charset="0"/>
              </a:endParaRPr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5CF81B94-EB06-45B0-89F6-C03C19E2FE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51784" y="1630644"/>
              <a:ext cx="3918048" cy="1490454"/>
            </a:xfrm>
            <a:prstGeom prst="rect">
              <a:avLst/>
            </a:prstGeom>
            <a:ln>
              <a:solidFill>
                <a:schemeClr val="accent2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  <a:softEdge rad="12700"/>
            </a:effectLst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sp>
        <p:nvSpPr>
          <p:cNvPr id="5" name="矩形 31">
            <a:extLst>
              <a:ext uri="{FF2B5EF4-FFF2-40B4-BE49-F238E27FC236}">
                <a16:creationId xmlns:a16="http://schemas.microsoft.com/office/drawing/2014/main" xmlns="" id="{86AF50EF-0C7B-4A83-A10F-598534E1E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0965" y="1637895"/>
            <a:ext cx="2037738" cy="252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动手试验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归纳特点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抽象概念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527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28"/>
          <p:cNvGrpSpPr>
            <a:grpSpLocks/>
          </p:cNvGrpSpPr>
          <p:nvPr/>
        </p:nvGrpSpPr>
        <p:grpSpPr bwMode="auto">
          <a:xfrm>
            <a:off x="1272914" y="242010"/>
            <a:ext cx="10631104" cy="6494070"/>
            <a:chOff x="214282" y="255152"/>
            <a:chExt cx="8715436" cy="6493267"/>
          </a:xfrm>
        </p:grpSpPr>
        <p:sp>
          <p:nvSpPr>
            <p:cNvPr id="36" name="矩形 35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1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43" name="直接连接符 42"/>
            <p:cNvCxnSpPr/>
            <p:nvPr/>
          </p:nvCxnSpPr>
          <p:spPr>
            <a:xfrm flipH="1">
              <a:off x="6827873" y="388906"/>
              <a:ext cx="3469" cy="5910305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50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51" name="图片 40" descr="6b85b937jw6dfebgzh9frj.jpg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6" name="TextBox 45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  <p:sp>
          <p:nvSpPr>
            <p:cNvPr id="47" name="矩形 34"/>
            <p:cNvSpPr>
              <a:spLocks noChangeArrowheads="1"/>
            </p:cNvSpPr>
            <p:nvPr/>
          </p:nvSpPr>
          <p:spPr bwMode="auto">
            <a:xfrm>
              <a:off x="1880635" y="255152"/>
              <a:ext cx="2727125" cy="67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Times New Roman" pitchFamily="18" charset="0"/>
                  <a:ea typeface="华文新魏" pitchFamily="2" charset="-122"/>
                  <a:cs typeface="Times New Roman" pitchFamily="18" charset="0"/>
                </a:rPr>
                <a:t>试验探究   形成概念</a:t>
              </a:r>
              <a:endParaRPr lang="en-US" altLang="zh-CN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 bwMode="auto">
          <a:xfrm flipH="1">
            <a:off x="11871960" y="375781"/>
            <a:ext cx="15240" cy="6192659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34"/>
          <p:cNvGrpSpPr>
            <a:grpSpLocks/>
          </p:cNvGrpSpPr>
          <p:nvPr/>
        </p:nvGrpSpPr>
        <p:grpSpPr bwMode="auto">
          <a:xfrm>
            <a:off x="9665970" y="4967287"/>
            <a:ext cx="1874719" cy="1285875"/>
            <a:chOff x="7143768" y="4857760"/>
            <a:chExt cx="1643074" cy="1285884"/>
          </a:xfrm>
        </p:grpSpPr>
        <p:sp>
          <p:nvSpPr>
            <p:cNvPr id="38" name="矩形 37"/>
            <p:cNvSpPr/>
            <p:nvPr/>
          </p:nvSpPr>
          <p:spPr bwMode="auto">
            <a:xfrm>
              <a:off x="7143768" y="4857760"/>
              <a:ext cx="1643074" cy="1285884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0" name="TextBox 36"/>
            <p:cNvSpPr txBox="1">
              <a:spLocks noChangeArrowheads="1"/>
            </p:cNvSpPr>
            <p:nvPr/>
          </p:nvSpPr>
          <p:spPr bwMode="auto">
            <a:xfrm>
              <a:off x="7403072" y="5274246"/>
              <a:ext cx="13316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课堂实录</a:t>
              </a:r>
              <a:r>
                <a:rPr lang="en-US" altLang="zh-CN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2</a:t>
              </a:r>
              <a:endParaRPr lang="zh-CN" altLang="en-US" dirty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</p:txBody>
        </p:sp>
      </p:grpSp>
      <p:pic>
        <p:nvPicPr>
          <p:cNvPr id="20" name="2-2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88730" y="1119352"/>
            <a:ext cx="8734098" cy="5344510"/>
          </a:xfrm>
          <a:prstGeom prst="rect">
            <a:avLst/>
          </a:prstGeom>
        </p:spPr>
      </p:pic>
      <p:sp>
        <p:nvSpPr>
          <p:cNvPr id="2" name="矩形 31">
            <a:extLst>
              <a:ext uri="{FF2B5EF4-FFF2-40B4-BE49-F238E27FC236}">
                <a16:creationId xmlns:a16="http://schemas.microsoft.com/office/drawing/2014/main" xmlns="" id="{599C4A85-B105-4AE4-ACCE-FEE624837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0965" y="1637895"/>
            <a:ext cx="2037738" cy="252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动手试验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归纳特点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抽象概念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317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28"/>
          <p:cNvGrpSpPr>
            <a:grpSpLocks/>
          </p:cNvGrpSpPr>
          <p:nvPr/>
        </p:nvGrpSpPr>
        <p:grpSpPr bwMode="auto">
          <a:xfrm>
            <a:off x="1272914" y="242010"/>
            <a:ext cx="10631104" cy="6494070"/>
            <a:chOff x="214282" y="255152"/>
            <a:chExt cx="8715436" cy="6493267"/>
          </a:xfrm>
        </p:grpSpPr>
        <p:sp>
          <p:nvSpPr>
            <p:cNvPr id="45" name="矩形 44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7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48" name="直接连接符 47"/>
            <p:cNvCxnSpPr/>
            <p:nvPr/>
          </p:nvCxnSpPr>
          <p:spPr>
            <a:xfrm flipH="1">
              <a:off x="6827873" y="388906"/>
              <a:ext cx="3469" cy="5910305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54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55" name="图片 40" descr="6b85b937jw6dfebgzh9frj.jpg"/>
              <p:cNvPicPr>
                <a:picLocks noChangeAspect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0" name="TextBox 49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  <p:sp>
          <p:nvSpPr>
            <p:cNvPr id="51" name="矩形 34"/>
            <p:cNvSpPr>
              <a:spLocks noChangeArrowheads="1"/>
            </p:cNvSpPr>
            <p:nvPr/>
          </p:nvSpPr>
          <p:spPr bwMode="auto">
            <a:xfrm>
              <a:off x="1880635" y="255152"/>
              <a:ext cx="2833571" cy="67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Times New Roman" pitchFamily="18" charset="0"/>
                  <a:ea typeface="华文新魏" pitchFamily="2" charset="-122"/>
                  <a:cs typeface="Times New Roman" pitchFamily="18" charset="0"/>
                </a:rPr>
                <a:t>试验探究    形成概念</a:t>
              </a:r>
              <a:endParaRPr lang="en-US" altLang="zh-CN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 bwMode="auto">
          <a:xfrm flipH="1">
            <a:off x="11871960" y="388307"/>
            <a:ext cx="15240" cy="6180133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31"/>
          <p:cNvSpPr>
            <a:spLocks noChangeArrowheads="1"/>
          </p:cNvSpPr>
          <p:nvPr/>
        </p:nvSpPr>
        <p:spPr bwMode="auto">
          <a:xfrm>
            <a:off x="9600965" y="1637895"/>
            <a:ext cx="2037738" cy="252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分析试验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归纳结果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引入概念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7" name="AutoShape 4">
            <a:extLst>
              <a:ext uri="{FF2B5EF4-FFF2-40B4-BE49-F238E27FC236}">
                <a16:creationId xmlns:a16="http://schemas.microsoft.com/office/drawing/2014/main" xmlns="" id="{310F34EA-0369-44B0-B6C1-B8154FB300B5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white">
          <a:xfrm>
            <a:off x="1610282" y="1530722"/>
            <a:ext cx="2315200" cy="1305168"/>
          </a:xfrm>
          <a:prstGeom prst="roundRect">
            <a:avLst>
              <a:gd name="adj" fmla="val 7012"/>
            </a:avLst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>
            <a:sp3d/>
          </a:bodyPr>
          <a:lstStyle/>
          <a:p>
            <a:pPr marL="0" lvl="2" algn="ctr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  <a:defRPr/>
            </a:pPr>
            <a:endParaRPr lang="zh-CN" altLang="en-US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xmlns="" id="{BB45BD1F-78E7-4AFD-B57D-92CF0FF632BD}"/>
              </a:ext>
            </a:extLst>
          </p:cNvPr>
          <p:cNvSpPr/>
          <p:nvPr/>
        </p:nvSpPr>
        <p:spPr bwMode="auto">
          <a:xfrm>
            <a:off x="1861532" y="1297602"/>
            <a:ext cx="1804847" cy="461665"/>
          </a:xfrm>
          <a:prstGeom prst="rect">
            <a:avLst/>
          </a:prstGeom>
          <a:gradFill>
            <a:gsLst>
              <a:gs pos="0">
                <a:srgbClr val="FFC6A3"/>
              </a:gs>
              <a:gs pos="35000">
                <a:srgbClr val="FCC5A6"/>
              </a:gs>
              <a:gs pos="100000">
                <a:srgbClr val="FFC6A3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掷骰子试验</a:t>
            </a:r>
          </a:p>
        </p:txBody>
      </p:sp>
      <p:sp>
        <p:nvSpPr>
          <p:cNvPr id="94" name="AutoShape 4">
            <a:extLst>
              <a:ext uri="{FF2B5EF4-FFF2-40B4-BE49-F238E27FC236}">
                <a16:creationId xmlns:a16="http://schemas.microsoft.com/office/drawing/2014/main" xmlns="" id="{99C8A626-381D-4F47-A969-A4244F68C708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white">
          <a:xfrm>
            <a:off x="1632507" y="3483867"/>
            <a:ext cx="2238331" cy="1601543"/>
          </a:xfrm>
          <a:prstGeom prst="roundRect">
            <a:avLst>
              <a:gd name="adj" fmla="val 7012"/>
            </a:avLst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>
            <a:sp3d/>
          </a:bodyPr>
          <a:lstStyle/>
          <a:p>
            <a:pPr marL="0" lvl="2" algn="ctr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  <a:defRPr/>
            </a:pPr>
            <a:endParaRPr lang="zh-CN" altLang="en-US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xmlns="" id="{3D87354A-FA92-45F2-8F3F-571166214C1D}"/>
              </a:ext>
            </a:extLst>
          </p:cNvPr>
          <p:cNvSpPr/>
          <p:nvPr/>
        </p:nvSpPr>
        <p:spPr bwMode="auto">
          <a:xfrm>
            <a:off x="1869421" y="3246208"/>
            <a:ext cx="1731564" cy="461665"/>
          </a:xfrm>
          <a:prstGeom prst="rect">
            <a:avLst/>
          </a:prstGeom>
          <a:gradFill>
            <a:gsLst>
              <a:gs pos="0">
                <a:srgbClr val="FFC6A3"/>
              </a:gs>
              <a:gs pos="35000">
                <a:srgbClr val="FFC6A3"/>
              </a:gs>
              <a:gs pos="100000">
                <a:srgbClr val="FFC6A3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掷骰子试验</a:t>
            </a:r>
          </a:p>
        </p:txBody>
      </p:sp>
      <p:pic>
        <p:nvPicPr>
          <p:cNvPr id="91" name="图片 40" descr="8423441_101520089371_2.jpg">
            <a:extLst>
              <a:ext uri="{FF2B5EF4-FFF2-40B4-BE49-F238E27FC236}">
                <a16:creationId xmlns:a16="http://schemas.microsoft.com/office/drawing/2014/main" xmlns="" id="{CD020FAB-4A2C-40D7-BAFC-566837C45BC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424" t="27083" r="36626" b="32292"/>
          <a:stretch>
            <a:fillRect/>
          </a:stretch>
        </p:blipFill>
        <p:spPr bwMode="auto">
          <a:xfrm>
            <a:off x="2468266" y="1946225"/>
            <a:ext cx="563563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图片 41" descr="8423441_101520089371_2.jpg">
            <a:extLst>
              <a:ext uri="{FF2B5EF4-FFF2-40B4-BE49-F238E27FC236}">
                <a16:creationId xmlns:a16="http://schemas.microsoft.com/office/drawing/2014/main" xmlns="" id="{4152CA11-1121-4A0E-885A-7FCCB6CC9C7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389" t="66667" b="9375"/>
          <a:stretch>
            <a:fillRect/>
          </a:stretch>
        </p:blipFill>
        <p:spPr bwMode="auto">
          <a:xfrm>
            <a:off x="1942812" y="4266370"/>
            <a:ext cx="1589089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图片 42" descr="8423441_101520089371_2.jpg">
            <a:extLst>
              <a:ext uri="{FF2B5EF4-FFF2-40B4-BE49-F238E27FC236}">
                <a16:creationId xmlns:a16="http://schemas.microsoft.com/office/drawing/2014/main" xmlns="" id="{B3561C6B-BE41-444A-9451-5CD00EDA0EE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6667" r="49611" b="9375"/>
          <a:stretch>
            <a:fillRect/>
          </a:stretch>
        </p:blipFill>
        <p:spPr bwMode="auto">
          <a:xfrm>
            <a:off x="1941598" y="3698842"/>
            <a:ext cx="1582739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矩形 19">
            <a:extLst>
              <a:ext uri="{FF2B5EF4-FFF2-40B4-BE49-F238E27FC236}">
                <a16:creationId xmlns:a16="http://schemas.microsoft.com/office/drawing/2014/main" xmlns="" id="{943CDEFD-6A83-47EA-91B8-959F25EB4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9883" y="1893818"/>
            <a:ext cx="3080663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样本点（</a:t>
            </a:r>
            <a:r>
              <a:rPr lang="el-GR" altLang="zh-CN" sz="3600" b="1" i="1" dirty="0"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ω</a:t>
            </a:r>
            <a:r>
              <a:rPr lang="en-US" altLang="zh-CN" sz="3600" b="1" i="1" baseline="-25000" dirty="0" err="1"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i</a:t>
            </a:r>
            <a:r>
              <a:rPr lang="zh-CN" altLang="en-US" sz="3600" b="1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事件</a:t>
            </a:r>
          </a:p>
        </p:txBody>
      </p:sp>
      <p:sp>
        <p:nvSpPr>
          <p:cNvPr id="97" name="矩形 19">
            <a:extLst>
              <a:ext uri="{FF2B5EF4-FFF2-40B4-BE49-F238E27FC236}">
                <a16:creationId xmlns:a16="http://schemas.microsoft.com/office/drawing/2014/main" xmlns="" id="{4834090C-EFCF-4228-90DA-B02ABA59E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4311" y="3787044"/>
            <a:ext cx="3953397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样本空间（</a:t>
            </a:r>
            <a:r>
              <a:rPr lang="el-GR" altLang="zh-CN" sz="3600" i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Ω</a:t>
            </a:r>
            <a:r>
              <a:rPr lang="zh-CN" altLang="en-US" sz="3600" b="1" dirty="0"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3600" b="1" dirty="0"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8" name="右箭头 39">
            <a:extLst>
              <a:ext uri="{FF2B5EF4-FFF2-40B4-BE49-F238E27FC236}">
                <a16:creationId xmlns:a16="http://schemas.microsoft.com/office/drawing/2014/main" xmlns="" id="{7EFDB62D-80E3-49AC-B943-E40F1887D3AE}"/>
              </a:ext>
            </a:extLst>
          </p:cNvPr>
          <p:cNvSpPr/>
          <p:nvPr/>
        </p:nvSpPr>
        <p:spPr bwMode="auto">
          <a:xfrm>
            <a:off x="4120724" y="1905615"/>
            <a:ext cx="857250" cy="571500"/>
          </a:xfrm>
          <a:prstGeom prst="rightArrow">
            <a:avLst/>
          </a:prstGeom>
          <a:noFill/>
          <a:ln>
            <a:solidFill>
              <a:schemeClr val="tx1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9" name="右箭头 46">
            <a:extLst>
              <a:ext uri="{FF2B5EF4-FFF2-40B4-BE49-F238E27FC236}">
                <a16:creationId xmlns:a16="http://schemas.microsoft.com/office/drawing/2014/main" xmlns="" id="{0F6AA233-59A2-4FCB-8F6B-05D84E46809E}"/>
              </a:ext>
            </a:extLst>
          </p:cNvPr>
          <p:cNvSpPr/>
          <p:nvPr/>
        </p:nvSpPr>
        <p:spPr bwMode="auto">
          <a:xfrm>
            <a:off x="4096103" y="3967020"/>
            <a:ext cx="857250" cy="571500"/>
          </a:xfrm>
          <a:prstGeom prst="rightArrow">
            <a:avLst/>
          </a:prstGeom>
          <a:noFill/>
          <a:ln>
            <a:solidFill>
              <a:schemeClr val="tx1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1" name="Rectangle 1">
            <a:extLst>
              <a:ext uri="{FF2B5EF4-FFF2-40B4-BE49-F238E27FC236}">
                <a16:creationId xmlns:a16="http://schemas.microsoft.com/office/drawing/2014/main" xmlns="" id="{363F9A81-BDC3-44D7-A9F7-BA4AA978D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069" y="5402798"/>
            <a:ext cx="894675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68288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有限样本空间：</a:t>
            </a:r>
            <a:r>
              <a:rPr lang="el-GR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3600" i="1" dirty="0">
                <a:solidFill>
                  <a:prstClr val="black"/>
                </a:solidFill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Ω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={ </a:t>
            </a:r>
            <a:r>
              <a:rPr lang="el-GR" altLang="zh-CN" sz="3600" b="1" i="1" dirty="0"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ω</a:t>
            </a:r>
            <a:r>
              <a:rPr lang="en-US" altLang="zh-CN" sz="3600" b="1" baseline="-25000" dirty="0"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cs typeface="Times New Roman" panose="02020603050405020304" pitchFamily="18" charset="0"/>
              </a:rPr>
              <a:t>，</a:t>
            </a:r>
            <a:r>
              <a:rPr lang="el-GR" altLang="zh-CN" sz="3600" b="1" i="1" dirty="0"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ω</a:t>
            </a:r>
            <a:r>
              <a:rPr lang="en-US" altLang="zh-CN" sz="3600" b="1" baseline="-25000" dirty="0"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cs typeface="Times New Roman" panose="02020603050405020304" pitchFamily="18" charset="0"/>
              </a:rPr>
              <a:t>，</a:t>
            </a:r>
            <a:r>
              <a:rPr lang="el-GR" altLang="zh-CN" sz="3600" b="1" i="1" dirty="0"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ω</a:t>
            </a:r>
            <a:r>
              <a:rPr lang="en-US" altLang="zh-CN" sz="3600" b="1" baseline="-25000" dirty="0"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cs typeface="Times New Roman" panose="02020603050405020304" pitchFamily="18" charset="0"/>
              </a:rPr>
              <a:t>，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…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cs typeface="Times New Roman" panose="02020603050405020304" pitchFamily="18" charset="0"/>
              </a:rPr>
              <a:t>，</a:t>
            </a:r>
            <a:r>
              <a:rPr lang="el-GR" altLang="zh-CN" sz="3600" b="1" i="1" dirty="0"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ω</a:t>
            </a:r>
            <a:r>
              <a:rPr lang="en-US" altLang="zh-CN" sz="3600" b="1" i="1" baseline="-25000" dirty="0"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n 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}</a:t>
            </a:r>
            <a:endParaRPr kumimoji="0" lang="zh-CN" altLang="en-US" sz="5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黑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317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  <p:bldP spid="98" grpId="0" animBg="1"/>
      <p:bldP spid="99" grpId="0" animBg="1"/>
      <p:bldP spid="10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28"/>
          <p:cNvGrpSpPr>
            <a:grpSpLocks/>
          </p:cNvGrpSpPr>
          <p:nvPr/>
        </p:nvGrpSpPr>
        <p:grpSpPr bwMode="auto">
          <a:xfrm>
            <a:off x="1272914" y="242010"/>
            <a:ext cx="10631104" cy="6494070"/>
            <a:chOff x="214282" y="255152"/>
            <a:chExt cx="8715436" cy="6493267"/>
          </a:xfrm>
        </p:grpSpPr>
        <p:sp>
          <p:nvSpPr>
            <p:cNvPr id="45" name="矩形 44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7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48" name="直接连接符 47"/>
            <p:cNvCxnSpPr/>
            <p:nvPr/>
          </p:nvCxnSpPr>
          <p:spPr>
            <a:xfrm flipH="1">
              <a:off x="6827873" y="388906"/>
              <a:ext cx="3469" cy="5910305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54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55" name="图片 40" descr="6b85b937jw6dfebgzh9frj.jpg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0" name="TextBox 49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  <p:sp>
          <p:nvSpPr>
            <p:cNvPr id="51" name="矩形 34"/>
            <p:cNvSpPr>
              <a:spLocks noChangeArrowheads="1"/>
            </p:cNvSpPr>
            <p:nvPr/>
          </p:nvSpPr>
          <p:spPr bwMode="auto">
            <a:xfrm>
              <a:off x="1880635" y="255152"/>
              <a:ext cx="2833571" cy="67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Times New Roman" pitchFamily="18" charset="0"/>
                  <a:ea typeface="华文新魏" pitchFamily="2" charset="-122"/>
                  <a:cs typeface="Times New Roman" pitchFamily="18" charset="0"/>
                </a:rPr>
                <a:t>试验探究    形成概念</a:t>
              </a:r>
              <a:endParaRPr lang="en-US" altLang="zh-CN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 bwMode="auto">
          <a:xfrm flipH="1">
            <a:off x="11871960" y="388307"/>
            <a:ext cx="15240" cy="6180133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4"/>
          <p:cNvGrpSpPr>
            <a:grpSpLocks/>
          </p:cNvGrpSpPr>
          <p:nvPr/>
        </p:nvGrpSpPr>
        <p:grpSpPr bwMode="auto">
          <a:xfrm>
            <a:off x="9665970" y="4967287"/>
            <a:ext cx="1874719" cy="1285875"/>
            <a:chOff x="7143768" y="4857760"/>
            <a:chExt cx="1643074" cy="1285884"/>
          </a:xfrm>
        </p:grpSpPr>
        <p:sp>
          <p:nvSpPr>
            <p:cNvPr id="38" name="矩形 37"/>
            <p:cNvSpPr/>
            <p:nvPr/>
          </p:nvSpPr>
          <p:spPr bwMode="auto">
            <a:xfrm>
              <a:off x="7143768" y="4857760"/>
              <a:ext cx="1643074" cy="1285884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0" name="TextBox 36"/>
            <p:cNvSpPr txBox="1">
              <a:spLocks noChangeArrowheads="1"/>
            </p:cNvSpPr>
            <p:nvPr/>
          </p:nvSpPr>
          <p:spPr bwMode="auto">
            <a:xfrm>
              <a:off x="7403072" y="5274246"/>
              <a:ext cx="13316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课堂实录</a:t>
              </a:r>
              <a:r>
                <a:rPr lang="en-US" altLang="zh-CN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3</a:t>
              </a:r>
              <a:endParaRPr lang="zh-CN" altLang="en-US" dirty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90324FB5-DB71-41A3-804E-744C2186937C}"/>
              </a:ext>
            </a:extLst>
          </p:cNvPr>
          <p:cNvSpPr txBox="1"/>
          <p:nvPr/>
        </p:nvSpPr>
        <p:spPr>
          <a:xfrm>
            <a:off x="7408812" y="4734012"/>
            <a:ext cx="2343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样本空间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2F8A1F37-CB11-469F-9E83-B9E2B4A58BFD}"/>
              </a:ext>
            </a:extLst>
          </p:cNvPr>
          <p:cNvGrpSpPr/>
          <p:nvPr/>
        </p:nvGrpSpPr>
        <p:grpSpPr>
          <a:xfrm>
            <a:off x="1495800" y="2802898"/>
            <a:ext cx="5382260" cy="3379072"/>
            <a:chOff x="3554716" y="993677"/>
            <a:chExt cx="6459292" cy="3155674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1F95C8E0-22BD-4D6E-9ED2-0759D550636B}"/>
                </a:ext>
              </a:extLst>
            </p:cNvPr>
            <p:cNvGrpSpPr/>
            <p:nvPr/>
          </p:nvGrpSpPr>
          <p:grpSpPr>
            <a:xfrm>
              <a:off x="3554716" y="993677"/>
              <a:ext cx="6459292" cy="3155674"/>
              <a:chOff x="3554716" y="2404462"/>
              <a:chExt cx="6459292" cy="3155674"/>
            </a:xfrm>
          </p:grpSpPr>
          <p:grpSp>
            <p:nvGrpSpPr>
              <p:cNvPr id="27" name="组合 26">
                <a:extLst>
                  <a:ext uri="{FF2B5EF4-FFF2-40B4-BE49-F238E27FC236}">
                    <a16:creationId xmlns:a16="http://schemas.microsoft.com/office/drawing/2014/main" xmlns="" id="{B94C2DD6-0086-497F-B6C2-8597BB84DD00}"/>
                  </a:ext>
                </a:extLst>
              </p:cNvPr>
              <p:cNvGrpSpPr/>
              <p:nvPr/>
            </p:nvGrpSpPr>
            <p:grpSpPr>
              <a:xfrm>
                <a:off x="3554716" y="2404462"/>
                <a:ext cx="6459292" cy="3155674"/>
                <a:chOff x="3554716" y="2404462"/>
                <a:chExt cx="6459292" cy="3155674"/>
              </a:xfrm>
            </p:grpSpPr>
            <p:sp>
              <p:nvSpPr>
                <p:cNvPr id="29" name="椭圆 28">
                  <a:extLst>
                    <a:ext uri="{FF2B5EF4-FFF2-40B4-BE49-F238E27FC236}">
                      <a16:creationId xmlns:a16="http://schemas.microsoft.com/office/drawing/2014/main" xmlns="" id="{EB2ADC4F-1628-4C1A-878E-007EDD12BB32}"/>
                    </a:ext>
                  </a:extLst>
                </p:cNvPr>
                <p:cNvSpPr/>
                <p:nvPr/>
              </p:nvSpPr>
              <p:spPr>
                <a:xfrm>
                  <a:off x="3554716" y="2404462"/>
                  <a:ext cx="6459292" cy="3155674"/>
                </a:xfrm>
                <a:prstGeom prst="ellips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30" name="组合 29">
                  <a:extLst>
                    <a:ext uri="{FF2B5EF4-FFF2-40B4-BE49-F238E27FC236}">
                      <a16:creationId xmlns:a16="http://schemas.microsoft.com/office/drawing/2014/main" xmlns="" id="{D6CF0E7B-2407-4B01-B166-F1BAAFB8002F}"/>
                    </a:ext>
                  </a:extLst>
                </p:cNvPr>
                <p:cNvGrpSpPr/>
                <p:nvPr/>
              </p:nvGrpSpPr>
              <p:grpSpPr>
                <a:xfrm>
                  <a:off x="4886183" y="3393374"/>
                  <a:ext cx="453557" cy="369332"/>
                  <a:chOff x="7013836" y="4842039"/>
                  <a:chExt cx="453557" cy="369332"/>
                </a:xfrm>
              </p:grpSpPr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80" name="文本框 79">
                        <a:extLst>
                          <a:ext uri="{FF2B5EF4-FFF2-40B4-BE49-F238E27FC236}">
                            <a16:creationId xmlns:a16="http://schemas.microsoft.com/office/drawing/2014/main" id="{DBFC20A8-64DA-4BAD-96BF-827DBBD2578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l-GR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>
                  <p:sp>
                    <p:nvSpPr>
                      <p:cNvPr id="80" name="文本框 79">
                        <a:extLst>
                          <a:ext uri="{FF2B5EF4-FFF2-40B4-BE49-F238E27FC236}">
                            <a16:creationId xmlns:a16="http://schemas.microsoft.com/office/drawing/2014/main" xmlns="" xmlns:a14="http://schemas.microsoft.com/office/drawing/2010/main" id="{DBFC20A8-64DA-4BAD-96BF-827DBBD25789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 r="-1129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81" name="椭圆 80">
                    <a:extLst>
                      <a:ext uri="{FF2B5EF4-FFF2-40B4-BE49-F238E27FC236}">
                        <a16:creationId xmlns:a16="http://schemas.microsoft.com/office/drawing/2014/main" xmlns="" id="{9F9AF4F9-4454-41B0-BC8D-47991129D1FA}"/>
                      </a:ext>
                    </a:extLst>
                  </p:cNvPr>
                  <p:cNvSpPr/>
                  <p:nvPr/>
                </p:nvSpPr>
                <p:spPr>
                  <a:xfrm>
                    <a:off x="7406569" y="4993177"/>
                    <a:ext cx="43204" cy="3362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1" name="组合 30">
                  <a:extLst>
                    <a:ext uri="{FF2B5EF4-FFF2-40B4-BE49-F238E27FC236}">
                      <a16:creationId xmlns:a16="http://schemas.microsoft.com/office/drawing/2014/main" xmlns="" id="{14B646EC-D441-4D73-ABC7-A99074E62A28}"/>
                    </a:ext>
                  </a:extLst>
                </p:cNvPr>
                <p:cNvGrpSpPr/>
                <p:nvPr/>
              </p:nvGrpSpPr>
              <p:grpSpPr>
                <a:xfrm>
                  <a:off x="4194064" y="3880753"/>
                  <a:ext cx="453557" cy="369332"/>
                  <a:chOff x="7013836" y="4842039"/>
                  <a:chExt cx="453557" cy="369332"/>
                </a:xfrm>
              </p:grpSpPr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78" name="文本框 77">
                        <a:extLst>
                          <a:ext uri="{FF2B5EF4-FFF2-40B4-BE49-F238E27FC236}">
                            <a16:creationId xmlns:a16="http://schemas.microsoft.com/office/drawing/2014/main" id="{A82AC2E0-C800-4CFD-972B-45D1270BA9F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l-GR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>
                  <p:sp>
                    <p:nvSpPr>
                      <p:cNvPr id="78" name="文本框 77">
                        <a:extLst>
                          <a:ext uri="{FF2B5EF4-FFF2-40B4-BE49-F238E27FC236}">
                            <a16:creationId xmlns:a16="http://schemas.microsoft.com/office/drawing/2014/main" xmlns="" xmlns:a14="http://schemas.microsoft.com/office/drawing/2010/main" id="{A82AC2E0-C800-4CFD-972B-45D1270BA9FD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 r="-8065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79" name="椭圆 78">
                    <a:extLst>
                      <a:ext uri="{FF2B5EF4-FFF2-40B4-BE49-F238E27FC236}">
                        <a16:creationId xmlns:a16="http://schemas.microsoft.com/office/drawing/2014/main" xmlns="" id="{2B2F72E2-D77B-4C3F-B2E3-0EB3EF538131}"/>
                      </a:ext>
                    </a:extLst>
                  </p:cNvPr>
                  <p:cNvSpPr/>
                  <p:nvPr/>
                </p:nvSpPr>
                <p:spPr>
                  <a:xfrm>
                    <a:off x="7406569" y="4993177"/>
                    <a:ext cx="43204" cy="3362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2" name="组合 31">
                  <a:extLst>
                    <a:ext uri="{FF2B5EF4-FFF2-40B4-BE49-F238E27FC236}">
                      <a16:creationId xmlns:a16="http://schemas.microsoft.com/office/drawing/2014/main" xmlns="" id="{54598EEB-39DD-4E1F-B461-E4D5A4F7B8B3}"/>
                    </a:ext>
                  </a:extLst>
                </p:cNvPr>
                <p:cNvGrpSpPr/>
                <p:nvPr/>
              </p:nvGrpSpPr>
              <p:grpSpPr>
                <a:xfrm>
                  <a:off x="5036348" y="4597235"/>
                  <a:ext cx="453557" cy="369332"/>
                  <a:chOff x="7013836" y="4842039"/>
                  <a:chExt cx="453557" cy="369332"/>
                </a:xfrm>
              </p:grpSpPr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76" name="文本框 75">
                        <a:extLst>
                          <a:ext uri="{FF2B5EF4-FFF2-40B4-BE49-F238E27FC236}">
                            <a16:creationId xmlns:a16="http://schemas.microsoft.com/office/drawing/2014/main" id="{776547D3-E582-4226-AE91-06CA42166F9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l-GR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>
                  <p:sp>
                    <p:nvSpPr>
                      <p:cNvPr id="76" name="文本框 75">
                        <a:extLst>
                          <a:ext uri="{FF2B5EF4-FFF2-40B4-BE49-F238E27FC236}">
                            <a16:creationId xmlns:a16="http://schemas.microsoft.com/office/drawing/2014/main" xmlns="" xmlns:a14="http://schemas.microsoft.com/office/drawing/2010/main" id="{776547D3-E582-4226-AE91-06CA42166F9E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 r="-8065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77" name="椭圆 76">
                    <a:extLst>
                      <a:ext uri="{FF2B5EF4-FFF2-40B4-BE49-F238E27FC236}">
                        <a16:creationId xmlns:a16="http://schemas.microsoft.com/office/drawing/2014/main" xmlns="" id="{8A86A4FD-BF24-4FBC-BCC6-4F8E169284A7}"/>
                      </a:ext>
                    </a:extLst>
                  </p:cNvPr>
                  <p:cNvSpPr/>
                  <p:nvPr/>
                </p:nvSpPr>
                <p:spPr>
                  <a:xfrm>
                    <a:off x="7406569" y="4993177"/>
                    <a:ext cx="43204" cy="3362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3" name="组合 32">
                  <a:extLst>
                    <a:ext uri="{FF2B5EF4-FFF2-40B4-BE49-F238E27FC236}">
                      <a16:creationId xmlns:a16="http://schemas.microsoft.com/office/drawing/2014/main" xmlns="" id="{A28DA2C4-28C8-423D-B868-20211D9CE7B7}"/>
                    </a:ext>
                  </a:extLst>
                </p:cNvPr>
                <p:cNvGrpSpPr/>
                <p:nvPr/>
              </p:nvGrpSpPr>
              <p:grpSpPr>
                <a:xfrm>
                  <a:off x="5732125" y="3752132"/>
                  <a:ext cx="453557" cy="369332"/>
                  <a:chOff x="7013836" y="4842039"/>
                  <a:chExt cx="453557" cy="369332"/>
                </a:xfrm>
              </p:grpSpPr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74" name="文本框 73">
                        <a:extLst>
                          <a:ext uri="{FF2B5EF4-FFF2-40B4-BE49-F238E27FC236}">
                            <a16:creationId xmlns:a16="http://schemas.microsoft.com/office/drawing/2014/main" id="{06C6668E-63D1-4D4E-94BC-5885F4F18FD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l-GR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>
                  <p:sp>
                    <p:nvSpPr>
                      <p:cNvPr id="74" name="文本框 73">
                        <a:extLst>
                          <a:ext uri="{FF2B5EF4-FFF2-40B4-BE49-F238E27FC236}">
                            <a16:creationId xmlns:a16="http://schemas.microsoft.com/office/drawing/2014/main" xmlns="" xmlns:a14="http://schemas.microsoft.com/office/drawing/2010/main" id="{06C6668E-63D1-4D4E-94BC-5885F4F18FDD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 r="-1129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75" name="椭圆 74">
                    <a:extLst>
                      <a:ext uri="{FF2B5EF4-FFF2-40B4-BE49-F238E27FC236}">
                        <a16:creationId xmlns:a16="http://schemas.microsoft.com/office/drawing/2014/main" xmlns="" id="{ACAF92A2-D60A-4E3B-9BCA-0FEEE1E5F983}"/>
                      </a:ext>
                    </a:extLst>
                  </p:cNvPr>
                  <p:cNvSpPr/>
                  <p:nvPr/>
                </p:nvSpPr>
                <p:spPr>
                  <a:xfrm>
                    <a:off x="7406569" y="4993177"/>
                    <a:ext cx="43204" cy="3362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4" name="组合 33">
                  <a:extLst>
                    <a:ext uri="{FF2B5EF4-FFF2-40B4-BE49-F238E27FC236}">
                      <a16:creationId xmlns:a16="http://schemas.microsoft.com/office/drawing/2014/main" xmlns="" id="{C3C11A67-87A4-4C08-9185-7D5E875AF27E}"/>
                    </a:ext>
                  </a:extLst>
                </p:cNvPr>
                <p:cNvGrpSpPr/>
                <p:nvPr/>
              </p:nvGrpSpPr>
              <p:grpSpPr>
                <a:xfrm>
                  <a:off x="5483081" y="2835807"/>
                  <a:ext cx="453557" cy="369332"/>
                  <a:chOff x="7013836" y="4842039"/>
                  <a:chExt cx="453557" cy="369332"/>
                </a:xfrm>
              </p:grpSpPr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72" name="文本框 71">
                        <a:extLst>
                          <a:ext uri="{FF2B5EF4-FFF2-40B4-BE49-F238E27FC236}">
                            <a16:creationId xmlns:a16="http://schemas.microsoft.com/office/drawing/2014/main" id="{A05882F3-1C1E-4752-8F3F-7F556BABC3F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l-GR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>
                  <p:sp>
                    <p:nvSpPr>
                      <p:cNvPr id="72" name="文本框 71">
                        <a:extLst>
                          <a:ext uri="{FF2B5EF4-FFF2-40B4-BE49-F238E27FC236}">
                            <a16:creationId xmlns:a16="http://schemas.microsoft.com/office/drawing/2014/main" xmlns="" xmlns:a14="http://schemas.microsoft.com/office/drawing/2010/main" id="{A05882F3-1C1E-4752-8F3F-7F556BABC3FF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 r="-967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73" name="椭圆 72">
                    <a:extLst>
                      <a:ext uri="{FF2B5EF4-FFF2-40B4-BE49-F238E27FC236}">
                        <a16:creationId xmlns:a16="http://schemas.microsoft.com/office/drawing/2014/main" xmlns="" id="{71E50C73-64FA-4ECE-8A08-A351761CD958}"/>
                      </a:ext>
                    </a:extLst>
                  </p:cNvPr>
                  <p:cNvSpPr/>
                  <p:nvPr/>
                </p:nvSpPr>
                <p:spPr>
                  <a:xfrm>
                    <a:off x="7406569" y="4993177"/>
                    <a:ext cx="43204" cy="3362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5" name="组合 34">
                  <a:extLst>
                    <a:ext uri="{FF2B5EF4-FFF2-40B4-BE49-F238E27FC236}">
                      <a16:creationId xmlns:a16="http://schemas.microsoft.com/office/drawing/2014/main" xmlns="" id="{736E8163-743B-432A-BE6C-FDCF2B27B8A6}"/>
                    </a:ext>
                  </a:extLst>
                </p:cNvPr>
                <p:cNvGrpSpPr/>
                <p:nvPr/>
              </p:nvGrpSpPr>
              <p:grpSpPr>
                <a:xfrm>
                  <a:off x="6561352" y="3037794"/>
                  <a:ext cx="453557" cy="369332"/>
                  <a:chOff x="7321094" y="4619101"/>
                  <a:chExt cx="453557" cy="369332"/>
                </a:xfrm>
              </p:grpSpPr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70" name="文本框 69">
                        <a:extLst>
                          <a:ext uri="{FF2B5EF4-FFF2-40B4-BE49-F238E27FC236}">
                            <a16:creationId xmlns:a16="http://schemas.microsoft.com/office/drawing/2014/main" id="{CED19F4E-5B6B-4211-B6FB-A441ABB0508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321094" y="4619101"/>
                        <a:ext cx="453557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l-GR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7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>
                  <p:sp>
                    <p:nvSpPr>
                      <p:cNvPr id="70" name="文本框 69">
                        <a:extLst>
                          <a:ext uri="{FF2B5EF4-FFF2-40B4-BE49-F238E27FC236}">
                            <a16:creationId xmlns:a16="http://schemas.microsoft.com/office/drawing/2014/main" xmlns="" xmlns:a14="http://schemas.microsoft.com/office/drawing/2010/main" id="{CED19F4E-5B6B-4211-B6FB-A441ABB05088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321094" y="4619101"/>
                        <a:ext cx="453557" cy="369332"/>
                      </a:xfrm>
                      <a:prstGeom prst="rect">
                        <a:avLst/>
                      </a:prstGeom>
                      <a:blipFill>
                        <a:blip r:embed="rId8"/>
                        <a:stretch>
                          <a:fillRect r="-1129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71" name="椭圆 70">
                    <a:extLst>
                      <a:ext uri="{FF2B5EF4-FFF2-40B4-BE49-F238E27FC236}">
                        <a16:creationId xmlns:a16="http://schemas.microsoft.com/office/drawing/2014/main" xmlns="" id="{EDCA20F2-3A0F-4D62-9C8D-B2B2901DE3A2}"/>
                      </a:ext>
                    </a:extLst>
                  </p:cNvPr>
                  <p:cNvSpPr/>
                  <p:nvPr/>
                </p:nvSpPr>
                <p:spPr>
                  <a:xfrm>
                    <a:off x="7713827" y="4770239"/>
                    <a:ext cx="43204" cy="3362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49" name="组合 48">
                  <a:extLst>
                    <a:ext uri="{FF2B5EF4-FFF2-40B4-BE49-F238E27FC236}">
                      <a16:creationId xmlns:a16="http://schemas.microsoft.com/office/drawing/2014/main" xmlns="" id="{895B9408-9855-45A3-A1B8-5ABFAF83E92B}"/>
                    </a:ext>
                  </a:extLst>
                </p:cNvPr>
                <p:cNvGrpSpPr/>
                <p:nvPr/>
              </p:nvGrpSpPr>
              <p:grpSpPr>
                <a:xfrm>
                  <a:off x="7466796" y="2862416"/>
                  <a:ext cx="453557" cy="369332"/>
                  <a:chOff x="7013836" y="4842039"/>
                  <a:chExt cx="453557" cy="369332"/>
                </a:xfrm>
              </p:grpSpPr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68" name="文本框 67">
                        <a:extLst>
                          <a:ext uri="{FF2B5EF4-FFF2-40B4-BE49-F238E27FC236}">
                            <a16:creationId xmlns:a16="http://schemas.microsoft.com/office/drawing/2014/main" id="{5CC21D2D-C0FC-4D73-B47D-1A6837F18ED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l-GR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9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>
                  <p:sp>
                    <p:nvSpPr>
                      <p:cNvPr id="68" name="文本框 67">
                        <a:extLst>
                          <a:ext uri="{FF2B5EF4-FFF2-40B4-BE49-F238E27FC236}">
                            <a16:creationId xmlns:a16="http://schemas.microsoft.com/office/drawing/2014/main" xmlns="" xmlns:a14="http://schemas.microsoft.com/office/drawing/2010/main" id="{5CC21D2D-C0FC-4D73-B47D-1A6837F18ED8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 r="-967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9" name="椭圆 68">
                    <a:extLst>
                      <a:ext uri="{FF2B5EF4-FFF2-40B4-BE49-F238E27FC236}">
                        <a16:creationId xmlns:a16="http://schemas.microsoft.com/office/drawing/2014/main" xmlns="" id="{ED806973-175A-4CF6-BB7B-60F62FCCFA02}"/>
                      </a:ext>
                    </a:extLst>
                  </p:cNvPr>
                  <p:cNvSpPr/>
                  <p:nvPr/>
                </p:nvSpPr>
                <p:spPr>
                  <a:xfrm>
                    <a:off x="7406569" y="4993177"/>
                    <a:ext cx="43204" cy="3362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53" name="组合 52">
                  <a:extLst>
                    <a:ext uri="{FF2B5EF4-FFF2-40B4-BE49-F238E27FC236}">
                      <a16:creationId xmlns:a16="http://schemas.microsoft.com/office/drawing/2014/main" xmlns="" id="{D3C34940-94B6-4BCE-8169-E73B66677616}"/>
                    </a:ext>
                  </a:extLst>
                </p:cNvPr>
                <p:cNvGrpSpPr/>
                <p:nvPr/>
              </p:nvGrpSpPr>
              <p:grpSpPr>
                <a:xfrm>
                  <a:off x="6442506" y="4557406"/>
                  <a:ext cx="480667" cy="369332"/>
                  <a:chOff x="6981648" y="4956090"/>
                  <a:chExt cx="480667" cy="369332"/>
                </a:xfrm>
              </p:grpSpPr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66" name="文本框 65">
                        <a:extLst>
                          <a:ext uri="{FF2B5EF4-FFF2-40B4-BE49-F238E27FC236}">
                            <a16:creationId xmlns:a16="http://schemas.microsoft.com/office/drawing/2014/main" id="{B2F47F70-C5A0-409A-90EE-5B2A2FA6A47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981648" y="4956090"/>
                        <a:ext cx="453557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l-GR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1</m:t>
                                  </m:r>
                                  <m:r>
                                    <a:rPr lang="en-US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>
                  <p:sp>
                    <p:nvSpPr>
                      <p:cNvPr id="66" name="文本框 65">
                        <a:extLst>
                          <a:ext uri="{FF2B5EF4-FFF2-40B4-BE49-F238E27FC236}">
                            <a16:creationId xmlns:a16="http://schemas.microsoft.com/office/drawing/2014/main" xmlns="" xmlns:a14="http://schemas.microsoft.com/office/drawing/2010/main" id="{B2F47F70-C5A0-409A-90EE-5B2A2FA6A477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981648" y="4956090"/>
                        <a:ext cx="453557" cy="369332"/>
                      </a:xfrm>
                      <a:prstGeom prst="rect">
                        <a:avLst/>
                      </a:prstGeom>
                      <a:blipFill>
                        <a:blip r:embed="rId10"/>
                        <a:stretch>
                          <a:fillRect r="-3548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7" name="椭圆 66">
                    <a:extLst>
                      <a:ext uri="{FF2B5EF4-FFF2-40B4-BE49-F238E27FC236}">
                        <a16:creationId xmlns:a16="http://schemas.microsoft.com/office/drawing/2014/main" xmlns="" id="{CE07A7D1-51D2-4F74-92A1-DB7B15ECCCC0}"/>
                      </a:ext>
                    </a:extLst>
                  </p:cNvPr>
                  <p:cNvSpPr/>
                  <p:nvPr/>
                </p:nvSpPr>
                <p:spPr>
                  <a:xfrm>
                    <a:off x="7419111" y="5107228"/>
                    <a:ext cx="43204" cy="3362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56" name="组合 55">
                  <a:extLst>
                    <a:ext uri="{FF2B5EF4-FFF2-40B4-BE49-F238E27FC236}">
                      <a16:creationId xmlns:a16="http://schemas.microsoft.com/office/drawing/2014/main" xmlns="" id="{5A2BCF85-2C4C-4F83-9B46-098470C8C996}"/>
                    </a:ext>
                  </a:extLst>
                </p:cNvPr>
                <p:cNvGrpSpPr/>
                <p:nvPr/>
              </p:nvGrpSpPr>
              <p:grpSpPr>
                <a:xfrm>
                  <a:off x="6869818" y="3880753"/>
                  <a:ext cx="453557" cy="369332"/>
                  <a:chOff x="7013836" y="4842039"/>
                  <a:chExt cx="453557" cy="369332"/>
                </a:xfrm>
              </p:grpSpPr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64" name="文本框 63">
                        <a:extLst>
                          <a:ext uri="{FF2B5EF4-FFF2-40B4-BE49-F238E27FC236}">
                            <a16:creationId xmlns:a16="http://schemas.microsoft.com/office/drawing/2014/main" id="{3CCA6CAE-5270-4A62-BCDE-D53EB5F2E19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l-GR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6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>
                  <p:sp>
                    <p:nvSpPr>
                      <p:cNvPr id="64" name="文本框 63">
                        <a:extLst>
                          <a:ext uri="{FF2B5EF4-FFF2-40B4-BE49-F238E27FC236}">
                            <a16:creationId xmlns:a16="http://schemas.microsoft.com/office/drawing/2014/main" xmlns="" xmlns:a14="http://schemas.microsoft.com/office/drawing/2010/main" id="{3CCA6CAE-5270-4A62-BCDE-D53EB5F2E190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blipFill>
                        <a:blip r:embed="rId11"/>
                        <a:stretch>
                          <a:fillRect r="-967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5" name="椭圆 64">
                    <a:extLst>
                      <a:ext uri="{FF2B5EF4-FFF2-40B4-BE49-F238E27FC236}">
                        <a16:creationId xmlns:a16="http://schemas.microsoft.com/office/drawing/2014/main" xmlns="" id="{D874AC14-54D5-4FB2-A147-905F606AB859}"/>
                      </a:ext>
                    </a:extLst>
                  </p:cNvPr>
                  <p:cNvSpPr/>
                  <p:nvPr/>
                </p:nvSpPr>
                <p:spPr>
                  <a:xfrm>
                    <a:off x="7406569" y="4993177"/>
                    <a:ext cx="43204" cy="3362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57" name="组合 56">
                  <a:extLst>
                    <a:ext uri="{FF2B5EF4-FFF2-40B4-BE49-F238E27FC236}">
                      <a16:creationId xmlns:a16="http://schemas.microsoft.com/office/drawing/2014/main" xmlns="" id="{84F19349-1050-48B4-9316-8E559D06B26D}"/>
                    </a:ext>
                  </a:extLst>
                </p:cNvPr>
                <p:cNvGrpSpPr/>
                <p:nvPr/>
              </p:nvGrpSpPr>
              <p:grpSpPr>
                <a:xfrm>
                  <a:off x="8033061" y="3589528"/>
                  <a:ext cx="453557" cy="369332"/>
                  <a:chOff x="7013836" y="4842039"/>
                  <a:chExt cx="453557" cy="369332"/>
                </a:xfrm>
              </p:grpSpPr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62" name="文本框 61">
                        <a:extLst>
                          <a:ext uri="{FF2B5EF4-FFF2-40B4-BE49-F238E27FC236}">
                            <a16:creationId xmlns:a16="http://schemas.microsoft.com/office/drawing/2014/main" id="{26391157-8DAD-452A-A3E8-F87C2D14262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l-GR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8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>
                  <p:sp>
                    <p:nvSpPr>
                      <p:cNvPr id="62" name="文本框 61">
                        <a:extLst>
                          <a:ext uri="{FF2B5EF4-FFF2-40B4-BE49-F238E27FC236}">
                            <a16:creationId xmlns:a16="http://schemas.microsoft.com/office/drawing/2014/main" xmlns="" xmlns:a14="http://schemas.microsoft.com/office/drawing/2010/main" id="{26391157-8DAD-452A-A3E8-F87C2D142623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013836" y="4842039"/>
                        <a:ext cx="453557" cy="369332"/>
                      </a:xfrm>
                      <a:prstGeom prst="rect">
                        <a:avLst/>
                      </a:prstGeom>
                      <a:blipFill>
                        <a:blip r:embed="rId12"/>
                        <a:stretch>
                          <a:fillRect r="-967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3" name="椭圆 62">
                    <a:extLst>
                      <a:ext uri="{FF2B5EF4-FFF2-40B4-BE49-F238E27FC236}">
                        <a16:creationId xmlns:a16="http://schemas.microsoft.com/office/drawing/2014/main" xmlns="" id="{F54638DB-FA49-4CA9-B29C-C3F7D8C01C8E}"/>
                      </a:ext>
                    </a:extLst>
                  </p:cNvPr>
                  <p:cNvSpPr/>
                  <p:nvPr/>
                </p:nvSpPr>
                <p:spPr>
                  <a:xfrm>
                    <a:off x="7406569" y="4993177"/>
                    <a:ext cx="43204" cy="3362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58" name="组合 57">
                  <a:extLst>
                    <a:ext uri="{FF2B5EF4-FFF2-40B4-BE49-F238E27FC236}">
                      <a16:creationId xmlns:a16="http://schemas.microsoft.com/office/drawing/2014/main" xmlns="" id="{DBF5F426-E5FE-4578-B42E-17675EE82CDD}"/>
                    </a:ext>
                  </a:extLst>
                </p:cNvPr>
                <p:cNvGrpSpPr/>
                <p:nvPr/>
              </p:nvGrpSpPr>
              <p:grpSpPr>
                <a:xfrm>
                  <a:off x="7609162" y="4568091"/>
                  <a:ext cx="453557" cy="369332"/>
                  <a:chOff x="7013836" y="5040817"/>
                  <a:chExt cx="453557" cy="369332"/>
                </a:xfrm>
              </p:grpSpPr>
              <mc:AlternateContent xmlns:mc="http://schemas.openxmlformats.org/markup-compatibility/2006">
                <mc:Choice xmlns:a14="http://schemas.microsoft.com/office/drawing/2010/main" xmlns="" Requires="a14">
                  <p:sp>
                    <p:nvSpPr>
                      <p:cNvPr id="60" name="文本框 59">
                        <a:extLst>
                          <a:ext uri="{FF2B5EF4-FFF2-40B4-BE49-F238E27FC236}">
                            <a16:creationId xmlns:a16="http://schemas.microsoft.com/office/drawing/2014/main" id="{64332F42-5E47-4535-BFC7-4A734A239BA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013836" y="5040817"/>
                        <a:ext cx="453557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altLang="zh-CN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l-GR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华文行楷" panose="02010800040101010101" pitchFamily="2" charset="-122"/>
                                    </a:rPr>
                                    <m:t>𝑛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zh-CN" alt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>
                  <p:sp>
                    <p:nvSpPr>
                      <p:cNvPr id="60" name="文本框 59">
                        <a:extLst>
                          <a:ext uri="{FF2B5EF4-FFF2-40B4-BE49-F238E27FC236}">
                            <a16:creationId xmlns:a16="http://schemas.microsoft.com/office/drawing/2014/main" xmlns="" xmlns:a14="http://schemas.microsoft.com/office/drawing/2010/main" id="{64332F42-5E47-4535-BFC7-4A734A239BA6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013836" y="5040817"/>
                        <a:ext cx="453557" cy="369332"/>
                      </a:xfrm>
                      <a:prstGeom prst="rect">
                        <a:avLst/>
                      </a:prstGeom>
                      <a:blipFill>
                        <a:blip r:embed="rId13"/>
                        <a:stretch>
                          <a:fillRect r="-6452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zh-CN" alt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1" name="椭圆 60">
                    <a:extLst>
                      <a:ext uri="{FF2B5EF4-FFF2-40B4-BE49-F238E27FC236}">
                        <a16:creationId xmlns:a16="http://schemas.microsoft.com/office/drawing/2014/main" xmlns="" id="{1477DEC7-BB19-4275-BA50-9E020715692D}"/>
                      </a:ext>
                    </a:extLst>
                  </p:cNvPr>
                  <p:cNvSpPr/>
                  <p:nvPr/>
                </p:nvSpPr>
                <p:spPr>
                  <a:xfrm>
                    <a:off x="7406569" y="5216803"/>
                    <a:ext cx="43204" cy="3362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59" name="文本框 58">
                  <a:extLst>
                    <a:ext uri="{FF2B5EF4-FFF2-40B4-BE49-F238E27FC236}">
                      <a16:creationId xmlns:a16="http://schemas.microsoft.com/office/drawing/2014/main" xmlns="" id="{0C0EA097-64C7-45D6-AB0A-4C82A5C7BE2B}"/>
                    </a:ext>
                  </a:extLst>
                </p:cNvPr>
                <p:cNvSpPr txBox="1"/>
                <p:nvPr/>
              </p:nvSpPr>
              <p:spPr>
                <a:xfrm>
                  <a:off x="7144737" y="4610907"/>
                  <a:ext cx="70392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>
                      <a:latin typeface="华文行楷" panose="02010800040101010101" pitchFamily="2" charset="-122"/>
                      <a:ea typeface="华文行楷" panose="02010800040101010101" pitchFamily="2" charset="-122"/>
                    </a:rPr>
                    <a:t>…</a:t>
                  </a:r>
                  <a:endParaRPr lang="zh-CN" altLang="en-US" dirty="0"/>
                </a:p>
              </p:txBody>
            </p:sp>
          </p:grpSp>
          <p:cxnSp>
            <p:nvCxnSpPr>
              <p:cNvPr id="28" name="直接箭头连接符 27">
                <a:extLst>
                  <a:ext uri="{FF2B5EF4-FFF2-40B4-BE49-F238E27FC236}">
                    <a16:creationId xmlns:a16="http://schemas.microsoft.com/office/drawing/2014/main" xmlns="" id="{CFF29071-40E9-4A9B-AD5D-8CBEDF0F39BA}"/>
                  </a:ext>
                </a:extLst>
              </p:cNvPr>
              <p:cNvCxnSpPr>
                <a:stCxn id="69" idx="6"/>
              </p:cNvCxnSpPr>
              <p:nvPr/>
            </p:nvCxnSpPr>
            <p:spPr>
              <a:xfrm>
                <a:off x="7902733" y="3030364"/>
                <a:ext cx="1928397" cy="29782"/>
              </a:xfrm>
              <a:prstGeom prst="straightConnector1">
                <a:avLst/>
              </a:prstGeom>
              <a:ln>
                <a:headEnd w="lg" len="lg"/>
                <a:tailEnd type="stealth" w="lg" len="lg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604CD0EE-D352-4519-A1C7-82B40066B28F}"/>
                </a:ext>
              </a:extLst>
            </p:cNvPr>
            <p:cNvSpPr txBox="1"/>
            <p:nvPr/>
          </p:nvSpPr>
          <p:spPr>
            <a:xfrm>
              <a:off x="8313089" y="2805125"/>
              <a:ext cx="81134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l-GR" altLang="zh-CN" sz="3600" b="1" dirty="0">
                  <a:latin typeface="Times New Roman" panose="02020603050405020304" pitchFamily="18" charset="0"/>
                  <a:ea typeface="华文行楷" panose="02010800040101010101" pitchFamily="2" charset="-122"/>
                  <a:cs typeface="Times New Roman" panose="02020603050405020304" pitchFamily="18" charset="0"/>
                </a:rPr>
                <a:t>Ω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4" name="文本框 83">
            <a:extLst>
              <a:ext uri="{FF2B5EF4-FFF2-40B4-BE49-F238E27FC236}">
                <a16:creationId xmlns:a16="http://schemas.microsoft.com/office/drawing/2014/main" xmlns="" id="{E6B22775-D0D6-4F4C-BC26-D90593394D48}"/>
              </a:ext>
            </a:extLst>
          </p:cNvPr>
          <p:cNvSpPr txBox="1"/>
          <p:nvPr/>
        </p:nvSpPr>
        <p:spPr>
          <a:xfrm>
            <a:off x="2300335" y="1565313"/>
            <a:ext cx="5654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样本点与样本空间的关系</a:t>
            </a:r>
          </a:p>
        </p:txBody>
      </p:sp>
      <p:cxnSp>
        <p:nvCxnSpPr>
          <p:cNvPr id="85" name="直接箭头连接符 84">
            <a:extLst>
              <a:ext uri="{FF2B5EF4-FFF2-40B4-BE49-F238E27FC236}">
                <a16:creationId xmlns:a16="http://schemas.microsoft.com/office/drawing/2014/main" xmlns="" id="{99BDEB15-915C-4318-9554-541DF2C3A0EE}"/>
              </a:ext>
            </a:extLst>
          </p:cNvPr>
          <p:cNvCxnSpPr/>
          <p:nvPr/>
        </p:nvCxnSpPr>
        <p:spPr>
          <a:xfrm flipV="1">
            <a:off x="5968836" y="5057178"/>
            <a:ext cx="1552861" cy="7935"/>
          </a:xfrm>
          <a:prstGeom prst="straightConnector1">
            <a:avLst/>
          </a:prstGeom>
          <a:ln>
            <a:headEnd w="lg" len="lg"/>
            <a:tailEnd type="stealth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6" name="文本框 85">
            <a:extLst>
              <a:ext uri="{FF2B5EF4-FFF2-40B4-BE49-F238E27FC236}">
                <a16:creationId xmlns:a16="http://schemas.microsoft.com/office/drawing/2014/main" xmlns="" id="{9E3725D1-25F2-44AC-BE49-093040E888DE}"/>
              </a:ext>
            </a:extLst>
          </p:cNvPr>
          <p:cNvSpPr txBox="1"/>
          <p:nvPr/>
        </p:nvSpPr>
        <p:spPr>
          <a:xfrm>
            <a:off x="7072808" y="3334231"/>
            <a:ext cx="2343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样本点</a:t>
            </a:r>
          </a:p>
        </p:txBody>
      </p:sp>
      <p:sp>
        <p:nvSpPr>
          <p:cNvPr id="2" name="矩形 31">
            <a:extLst>
              <a:ext uri="{FF2B5EF4-FFF2-40B4-BE49-F238E27FC236}">
                <a16:creationId xmlns:a16="http://schemas.microsoft.com/office/drawing/2014/main" xmlns="" id="{456393C3-CD59-4A49-96DC-9E34DB1A04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0965" y="1637895"/>
            <a:ext cx="2037738" cy="252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分析试验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归纳结果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引入概念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871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84" grpId="0"/>
      <p:bldP spid="8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28"/>
          <p:cNvGrpSpPr>
            <a:grpSpLocks/>
          </p:cNvGrpSpPr>
          <p:nvPr/>
        </p:nvGrpSpPr>
        <p:grpSpPr bwMode="auto">
          <a:xfrm>
            <a:off x="1272914" y="242010"/>
            <a:ext cx="10631104" cy="6494070"/>
            <a:chOff x="214282" y="255152"/>
            <a:chExt cx="8715436" cy="6493267"/>
          </a:xfrm>
        </p:grpSpPr>
        <p:sp>
          <p:nvSpPr>
            <p:cNvPr id="37" name="矩形 36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0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41" name="直接连接符 40"/>
            <p:cNvCxnSpPr/>
            <p:nvPr/>
          </p:nvCxnSpPr>
          <p:spPr>
            <a:xfrm flipH="1">
              <a:off x="6827873" y="401431"/>
              <a:ext cx="3469" cy="5897781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48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9" name="图片 40" descr="6b85b937jw6dfebgzh9frj.jpg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4" name="TextBox 43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  <p:sp>
          <p:nvSpPr>
            <p:cNvPr id="45" name="矩形 34"/>
            <p:cNvSpPr>
              <a:spLocks noChangeArrowheads="1"/>
            </p:cNvSpPr>
            <p:nvPr/>
          </p:nvSpPr>
          <p:spPr bwMode="auto">
            <a:xfrm>
              <a:off x="1880635" y="255152"/>
              <a:ext cx="2800717" cy="67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Times New Roman" pitchFamily="18" charset="0"/>
                  <a:ea typeface="华文新魏" pitchFamily="2" charset="-122"/>
                  <a:cs typeface="Times New Roman" pitchFamily="18" charset="0"/>
                </a:rPr>
                <a:t>试验探究    形成概念</a:t>
              </a:r>
              <a:endParaRPr lang="en-US" altLang="zh-CN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endParaRPr>
            </a:p>
          </p:txBody>
        </p:sp>
      </p:grpSp>
      <p:grpSp>
        <p:nvGrpSpPr>
          <p:cNvPr id="5" name="组合 34"/>
          <p:cNvGrpSpPr>
            <a:grpSpLocks/>
          </p:cNvGrpSpPr>
          <p:nvPr/>
        </p:nvGrpSpPr>
        <p:grpSpPr bwMode="auto">
          <a:xfrm>
            <a:off x="9665970" y="4967287"/>
            <a:ext cx="1874719" cy="1285875"/>
            <a:chOff x="7143768" y="4857760"/>
            <a:chExt cx="1643074" cy="1285884"/>
          </a:xfrm>
        </p:grpSpPr>
        <p:sp>
          <p:nvSpPr>
            <p:cNvPr id="34" name="矩形 33"/>
            <p:cNvSpPr/>
            <p:nvPr/>
          </p:nvSpPr>
          <p:spPr bwMode="auto">
            <a:xfrm>
              <a:off x="7143768" y="4857760"/>
              <a:ext cx="1643074" cy="1285884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" name="TextBox 36"/>
            <p:cNvSpPr txBox="1">
              <a:spLocks noChangeArrowheads="1"/>
            </p:cNvSpPr>
            <p:nvPr/>
          </p:nvSpPr>
          <p:spPr bwMode="auto">
            <a:xfrm>
              <a:off x="7403072" y="5274246"/>
              <a:ext cx="13316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课堂实录</a:t>
              </a:r>
              <a:r>
                <a:rPr lang="en-US" altLang="zh-CN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3</a:t>
              </a:r>
              <a:endParaRPr lang="zh-CN" altLang="en-US" dirty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 bwMode="auto">
          <a:xfrm flipH="1">
            <a:off x="11871960" y="388307"/>
            <a:ext cx="27766" cy="6180133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3-3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75988" y="1133606"/>
            <a:ext cx="8780746" cy="5354876"/>
          </a:xfrm>
          <a:prstGeom prst="rect">
            <a:avLst/>
          </a:prstGeom>
        </p:spPr>
      </p:pic>
      <p:sp>
        <p:nvSpPr>
          <p:cNvPr id="2" name="矩形 31">
            <a:extLst>
              <a:ext uri="{FF2B5EF4-FFF2-40B4-BE49-F238E27FC236}">
                <a16:creationId xmlns:a16="http://schemas.microsoft.com/office/drawing/2014/main" xmlns="" id="{497976A0-FCA4-4DC0-BD87-3EF844B9D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0965" y="1637895"/>
            <a:ext cx="2037738" cy="252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分析试验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归纳结果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引入概念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317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31"/>
          <p:cNvSpPr>
            <a:spLocks noChangeArrowheads="1"/>
          </p:cNvSpPr>
          <p:nvPr/>
        </p:nvSpPr>
        <p:spPr bwMode="auto">
          <a:xfrm>
            <a:off x="9629775" y="1829752"/>
            <a:ext cx="2037738" cy="252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规范书写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引入符号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总结思路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2" name="组合 28"/>
          <p:cNvGrpSpPr>
            <a:grpSpLocks/>
          </p:cNvGrpSpPr>
          <p:nvPr/>
        </p:nvGrpSpPr>
        <p:grpSpPr bwMode="auto">
          <a:xfrm>
            <a:off x="1272914" y="242010"/>
            <a:ext cx="10631104" cy="6494070"/>
            <a:chOff x="214282" y="255152"/>
            <a:chExt cx="8715436" cy="6493267"/>
          </a:xfrm>
        </p:grpSpPr>
        <p:sp>
          <p:nvSpPr>
            <p:cNvPr id="11" name="矩形 10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 flipH="1">
              <a:off x="6827873" y="401431"/>
              <a:ext cx="3469" cy="5897781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31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2" name="图片 40" descr="6b85b937jw6dfebgzh9frj.jpg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3" name="TextBox 22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  <p:sp>
          <p:nvSpPr>
            <p:cNvPr id="28" name="矩形 34"/>
            <p:cNvSpPr>
              <a:spLocks noChangeArrowheads="1"/>
            </p:cNvSpPr>
            <p:nvPr/>
          </p:nvSpPr>
          <p:spPr bwMode="auto">
            <a:xfrm>
              <a:off x="1880635" y="255152"/>
              <a:ext cx="2727125" cy="67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Times New Roman" pitchFamily="18" charset="0"/>
                  <a:ea typeface="华文新魏" pitchFamily="2" charset="-122"/>
                  <a:cs typeface="Times New Roman" pitchFamily="18" charset="0"/>
                </a:rPr>
                <a:t>例题精讲   理解本质</a:t>
              </a:r>
              <a:endParaRPr lang="en-US" altLang="zh-CN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 bwMode="auto">
          <a:xfrm>
            <a:off x="11862148" y="400833"/>
            <a:ext cx="9812" cy="6167607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6">
            <a:extLst>
              <a:ext uri="{FF2B5EF4-FFF2-40B4-BE49-F238E27FC236}">
                <a16:creationId xmlns:a16="http://schemas.microsoft.com/office/drawing/2014/main" xmlns="" id="{C61F4DA6-1859-491E-A404-EB41806D0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459" y="1455186"/>
            <a:ext cx="8515894" cy="1454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1  </a:t>
            </a:r>
            <a:r>
              <a:rPr lang="zh-CN" altLang="en-US" sz="3200" b="1" dirty="0"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</a:rPr>
              <a:t>抛掷一枚骰子，观察它落地时朝上的面的点数，写出试验的样本空间．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AF407DD9-AC7C-4854-BDF9-F0DB3492A2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591" r="16117" b="6195"/>
          <a:stretch/>
        </p:blipFill>
        <p:spPr>
          <a:xfrm>
            <a:off x="7522966" y="2447815"/>
            <a:ext cx="950168" cy="754433"/>
          </a:xfrm>
          <a:prstGeom prst="rect">
            <a:avLst/>
          </a:prstGeom>
          <a:effectLst/>
        </p:spPr>
      </p:pic>
      <p:sp>
        <p:nvSpPr>
          <p:cNvPr id="17" name="TextBox 16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3172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8"/>
          <p:cNvGrpSpPr>
            <a:grpSpLocks/>
          </p:cNvGrpSpPr>
          <p:nvPr/>
        </p:nvGrpSpPr>
        <p:grpSpPr bwMode="auto">
          <a:xfrm>
            <a:off x="1272914" y="242010"/>
            <a:ext cx="10631104" cy="6494070"/>
            <a:chOff x="214282" y="255152"/>
            <a:chExt cx="8715436" cy="6493267"/>
          </a:xfrm>
        </p:grpSpPr>
        <p:sp>
          <p:nvSpPr>
            <p:cNvPr id="11" name="矩形 10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 flipH="1">
              <a:off x="6827873" y="401431"/>
              <a:ext cx="3469" cy="5897781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31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2" name="图片 40" descr="6b85b937jw6dfebgzh9frj.jpg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3" name="TextBox 22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  <p:sp>
          <p:nvSpPr>
            <p:cNvPr id="28" name="矩形 34"/>
            <p:cNvSpPr>
              <a:spLocks noChangeArrowheads="1"/>
            </p:cNvSpPr>
            <p:nvPr/>
          </p:nvSpPr>
          <p:spPr bwMode="auto">
            <a:xfrm>
              <a:off x="1880635" y="255152"/>
              <a:ext cx="2727125" cy="67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Times New Roman" pitchFamily="18" charset="0"/>
                  <a:ea typeface="华文新魏" pitchFamily="2" charset="-122"/>
                  <a:cs typeface="Times New Roman" pitchFamily="18" charset="0"/>
                </a:rPr>
                <a:t>例题精讲   理解本质</a:t>
              </a:r>
              <a:endParaRPr lang="en-US" altLang="zh-CN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 bwMode="auto">
          <a:xfrm>
            <a:off x="11862148" y="400833"/>
            <a:ext cx="9812" cy="6167607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6">
            <a:extLst>
              <a:ext uri="{FF2B5EF4-FFF2-40B4-BE49-F238E27FC236}">
                <a16:creationId xmlns:a16="http://schemas.microsoft.com/office/drawing/2014/main" xmlns="" id="{5C63134C-8661-4D7C-9CF2-76A557D71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190" y="1362154"/>
            <a:ext cx="8371999" cy="1303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抛掷一枚硬币，观察它落地时哪一面朝上，写出试验的样本空间．</a:t>
            </a:r>
          </a:p>
        </p:txBody>
      </p:sp>
      <p:pic>
        <p:nvPicPr>
          <p:cNvPr id="5" name="图片 4" descr="72fe4fb64299755f5b82ddf7_meitu_1.jpg">
            <a:extLst>
              <a:ext uri="{FF2B5EF4-FFF2-40B4-BE49-F238E27FC236}">
                <a16:creationId xmlns:a16="http://schemas.microsoft.com/office/drawing/2014/main" xmlns="" id="{119C6E96-46F5-41AF-BE59-9729DA2C261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>
            <a:fillRect/>
          </a:stretch>
        </p:blipFill>
        <p:spPr bwMode="auto">
          <a:xfrm>
            <a:off x="7689950" y="2332835"/>
            <a:ext cx="758320" cy="758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34">
            <a:extLst>
              <a:ext uri="{FF2B5EF4-FFF2-40B4-BE49-F238E27FC236}">
                <a16:creationId xmlns:a16="http://schemas.microsoft.com/office/drawing/2014/main" xmlns="" id="{183D2690-9AD7-49DE-AAF6-B6EF2B378C1D}"/>
              </a:ext>
            </a:extLst>
          </p:cNvPr>
          <p:cNvGrpSpPr>
            <a:grpSpLocks/>
          </p:cNvGrpSpPr>
          <p:nvPr/>
        </p:nvGrpSpPr>
        <p:grpSpPr bwMode="auto">
          <a:xfrm>
            <a:off x="9665970" y="4967287"/>
            <a:ext cx="1874719" cy="1285875"/>
            <a:chOff x="7143768" y="4857760"/>
            <a:chExt cx="1643074" cy="1285884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D768504E-4336-45A9-8FE5-A237AE071ED6}"/>
                </a:ext>
              </a:extLst>
            </p:cNvPr>
            <p:cNvSpPr/>
            <p:nvPr/>
          </p:nvSpPr>
          <p:spPr bwMode="auto">
            <a:xfrm>
              <a:off x="7143768" y="4857760"/>
              <a:ext cx="1643074" cy="1285884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TextBox 36">
              <a:extLst>
                <a:ext uri="{FF2B5EF4-FFF2-40B4-BE49-F238E27FC236}">
                  <a16:creationId xmlns:a16="http://schemas.microsoft.com/office/drawing/2014/main" xmlns="" id="{3566014F-70E2-4135-AF13-BEFC77EED8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03072" y="5274246"/>
              <a:ext cx="13316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课堂实录</a:t>
              </a:r>
              <a:r>
                <a:rPr lang="en-US" altLang="zh-CN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4</a:t>
              </a:r>
              <a:endParaRPr lang="zh-CN" altLang="en-US" dirty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788BDFC9-1335-4FB4-BF35-23E4D9E733FF}"/>
              </a:ext>
            </a:extLst>
          </p:cNvPr>
          <p:cNvGrpSpPr/>
          <p:nvPr/>
        </p:nvGrpSpPr>
        <p:grpSpPr>
          <a:xfrm>
            <a:off x="783222" y="2935774"/>
            <a:ext cx="4197167" cy="1969298"/>
            <a:chOff x="703690" y="3980486"/>
            <a:chExt cx="5399620" cy="1969298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FBEB4805-5DCE-4ED4-A869-278B547C385A}"/>
                </a:ext>
              </a:extLst>
            </p:cNvPr>
            <p:cNvSpPr/>
            <p:nvPr/>
          </p:nvSpPr>
          <p:spPr>
            <a:xfrm>
              <a:off x="703690" y="3980486"/>
              <a:ext cx="5015270" cy="1969298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5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14F4A083-7EB8-4113-8D2E-D6EF72966243}"/>
                </a:ext>
              </a:extLst>
            </p:cNvPr>
            <p:cNvSpPr txBox="1"/>
            <p:nvPr/>
          </p:nvSpPr>
          <p:spPr>
            <a:xfrm>
              <a:off x="827839" y="4002892"/>
              <a:ext cx="5275471" cy="14246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latin typeface="黑体" panose="02010600030101010101" pitchFamily="49" charset="-122"/>
                  <a:ea typeface="黑体" panose="02010600030101010101" pitchFamily="49" charset="-122"/>
                  <a:cs typeface="Times New Roman" panose="02020603050405020304" pitchFamily="18" charset="0"/>
                </a:rPr>
                <a:t>如果用</a:t>
              </a:r>
              <a:r>
                <a:rPr lang="en-US" altLang="zh-CN" sz="2000" i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h</a:t>
              </a:r>
              <a:r>
                <a:rPr lang="zh-CN" altLang="en-US" sz="2000" dirty="0">
                  <a:latin typeface="黑体" panose="02010600030101010101" pitchFamily="49" charset="-122"/>
                  <a:ea typeface="黑体" panose="02010600030101010101" pitchFamily="49" charset="-122"/>
                </a:rPr>
                <a:t>表示“正面朝上”，</a:t>
              </a:r>
              <a:endParaRPr lang="en-US" altLang="zh-CN" sz="2000" dirty="0">
                <a:latin typeface="黑体" panose="02010600030101010101" pitchFamily="49" charset="-122"/>
                <a:ea typeface="黑体" panose="0201060003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000" i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            t </a:t>
              </a:r>
              <a:r>
                <a:rPr lang="zh-CN" altLang="en-US" sz="2000" dirty="0">
                  <a:latin typeface="黑体" panose="02010600030101010101" pitchFamily="49" charset="-122"/>
                  <a:ea typeface="黑体" panose="02010600030101010101" pitchFamily="49" charset="-122"/>
                </a:rPr>
                <a:t>表示“反面朝上”，</a:t>
              </a:r>
              <a:endParaRPr lang="en-US" altLang="zh-CN" sz="2000" dirty="0">
                <a:latin typeface="黑体" panose="02010600030101010101" pitchFamily="49" charset="-122"/>
                <a:ea typeface="黑体" panose="0201060003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latin typeface="黑体" panose="02010600030101010101" pitchFamily="49" charset="-122"/>
                  <a:ea typeface="黑体" panose="02010600030101010101" pitchFamily="49" charset="-122"/>
                </a:rPr>
                <a:t>则样本空间可以表示为</a:t>
              </a:r>
              <a:r>
                <a:rPr lang="en-US" altLang="zh-CN" sz="20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Ω</a:t>
              </a:r>
              <a:r>
                <a:rPr lang="en-US" altLang="zh-CN" sz="2000" b="1" dirty="0">
                  <a:latin typeface="黑体" panose="02010600030101010101" pitchFamily="49" charset="-122"/>
                  <a:ea typeface="黑体" panose="02010600030101010101" pitchFamily="49" charset="-122"/>
                </a:rPr>
                <a:t>=</a:t>
              </a:r>
              <a:r>
                <a:rPr lang="en-US" altLang="zh-CN" sz="20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{</a:t>
              </a:r>
              <a:r>
                <a:rPr lang="en-US" altLang="zh-CN" sz="2000" b="1" i="1" dirty="0" err="1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h</a:t>
              </a:r>
              <a:r>
                <a:rPr lang="en-US" altLang="zh-CN" sz="2000" b="1" dirty="0" err="1">
                  <a:latin typeface="黑体" panose="02010600030101010101" pitchFamily="49" charset="-122"/>
                  <a:ea typeface="黑体" panose="02010600030101010101" pitchFamily="49" charset="-122"/>
                </a:rPr>
                <a:t>,</a:t>
              </a:r>
              <a:r>
                <a:rPr lang="en-US" altLang="zh-CN" sz="2000" b="1" i="1" dirty="0" err="1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t</a:t>
              </a:r>
              <a:r>
                <a:rPr lang="en-US" altLang="zh-CN" sz="20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}</a:t>
              </a:r>
              <a:r>
                <a:rPr lang="zh-CN" sz="2000" b="1" dirty="0">
                  <a:latin typeface="黑体" panose="02010600030101010101" pitchFamily="49" charset="-122"/>
                  <a:ea typeface="黑体" panose="02010600030101010101" pitchFamily="49" charset="-122"/>
                </a:rPr>
                <a:t>．</a:t>
              </a:r>
              <a:endParaRPr lang="zh-CN" sz="2000" b="1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6437DBE3-680D-4AB8-8281-16C4BC96A410}"/>
              </a:ext>
            </a:extLst>
          </p:cNvPr>
          <p:cNvGrpSpPr/>
          <p:nvPr/>
        </p:nvGrpSpPr>
        <p:grpSpPr>
          <a:xfrm>
            <a:off x="5022516" y="4233831"/>
            <a:ext cx="4695698" cy="1969298"/>
            <a:chOff x="6111241" y="3980486"/>
            <a:chExt cx="6074863" cy="1969298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916A34C4-6684-442E-8B2D-84F7E87183A4}"/>
                </a:ext>
              </a:extLst>
            </p:cNvPr>
            <p:cNvSpPr/>
            <p:nvPr/>
          </p:nvSpPr>
          <p:spPr>
            <a:xfrm>
              <a:off x="6111241" y="3980486"/>
              <a:ext cx="5015270" cy="1969298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5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D0F10C6F-22F9-4D6C-B04A-CB72819ADDC9}"/>
                </a:ext>
              </a:extLst>
            </p:cNvPr>
            <p:cNvSpPr txBox="1"/>
            <p:nvPr/>
          </p:nvSpPr>
          <p:spPr>
            <a:xfrm>
              <a:off x="6402633" y="4134127"/>
              <a:ext cx="5783471" cy="1418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latin typeface="黑体" panose="02010600030101010101" pitchFamily="49" charset="-122"/>
                  <a:ea typeface="黑体" panose="02010600030101010101" pitchFamily="49" charset="-122"/>
                </a:rPr>
                <a:t>如果用</a:t>
              </a:r>
              <a:r>
                <a:rPr lang="en-US" altLang="zh-CN" sz="2000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000" dirty="0">
                  <a:latin typeface="黑体" panose="02010600030101010101" pitchFamily="49" charset="-122"/>
                  <a:ea typeface="黑体" panose="02010600030101010101" pitchFamily="49" charset="-122"/>
                </a:rPr>
                <a:t>表示“正面朝上”，</a:t>
              </a:r>
              <a:endParaRPr lang="en-US" altLang="zh-CN" sz="2000" dirty="0">
                <a:latin typeface="黑体" panose="02010600030101010101" pitchFamily="49" charset="-122"/>
                <a:ea typeface="黑体" panose="0201060003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000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            0</a:t>
              </a:r>
              <a:r>
                <a:rPr lang="zh-CN" altLang="en-US" sz="2000" dirty="0">
                  <a:latin typeface="黑体" panose="02010600030101010101" pitchFamily="49" charset="-122"/>
                  <a:ea typeface="黑体" panose="02010600030101010101" pitchFamily="49" charset="-122"/>
                </a:rPr>
                <a:t>表示“反面朝上”，</a:t>
              </a:r>
              <a:endParaRPr lang="en-US" altLang="zh-CN" sz="2000" dirty="0">
                <a:latin typeface="黑体" panose="02010600030101010101" pitchFamily="49" charset="-122"/>
                <a:ea typeface="黑体" panose="0201060003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latin typeface="黑体" panose="02010600030101010101" pitchFamily="49" charset="-122"/>
                  <a:ea typeface="黑体" panose="02010600030101010101" pitchFamily="49" charset="-122"/>
                </a:rPr>
                <a:t>则样本空间可以表示为</a:t>
              </a:r>
              <a:r>
                <a:rPr lang="en-US" altLang="zh-CN" sz="20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Ω</a:t>
              </a:r>
              <a:r>
                <a:rPr lang="en-US" altLang="zh-CN" sz="2000" b="1" dirty="0">
                  <a:latin typeface="黑体" panose="02010600030101010101" pitchFamily="49" charset="-122"/>
                  <a:ea typeface="黑体" panose="02010600030101010101" pitchFamily="49" charset="-122"/>
                </a:rPr>
                <a:t>=</a:t>
              </a:r>
              <a:r>
                <a:rPr lang="en-US" altLang="zh-CN" sz="20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{1</a:t>
              </a:r>
              <a:r>
                <a:rPr lang="en-US" altLang="zh-CN" sz="2000" b="1" dirty="0">
                  <a:latin typeface="黑体" panose="02010600030101010101" pitchFamily="49" charset="-122"/>
                  <a:ea typeface="黑体" panose="02010600030101010101" pitchFamily="49" charset="-122"/>
                </a:rPr>
                <a:t>,</a:t>
              </a:r>
              <a:r>
                <a:rPr lang="en-US" altLang="zh-CN" sz="2000" b="1" dirty="0">
                  <a:latin typeface="Times New Roman" panose="02020603050405020304" pitchFamily="18" charset="0"/>
                  <a:ea typeface="黑体" panose="02010600030101010101" pitchFamily="49" charset="-122"/>
                  <a:cs typeface="Times New Roman" panose="02020603050405020304" pitchFamily="18" charset="0"/>
                </a:rPr>
                <a:t>0}</a:t>
              </a:r>
              <a:r>
                <a:rPr lang="zh-CN" altLang="en-US" sz="2000" b="1" dirty="0">
                  <a:latin typeface="黑体" panose="02010600030101010101" pitchFamily="49" charset="-122"/>
                  <a:ea typeface="黑体" panose="02010600030101010101" pitchFamily="49" charset="-122"/>
                </a:rPr>
                <a:t>．</a:t>
              </a:r>
            </a:p>
          </p:txBody>
        </p:sp>
      </p:grpSp>
      <p:sp>
        <p:nvSpPr>
          <p:cNvPr id="3" name="矩形 31">
            <a:extLst>
              <a:ext uri="{FF2B5EF4-FFF2-40B4-BE49-F238E27FC236}">
                <a16:creationId xmlns:a16="http://schemas.microsoft.com/office/drawing/2014/main" xmlns="" id="{45883146-D99E-4586-B4ED-20A9C757C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9775" y="1829752"/>
            <a:ext cx="2037738" cy="252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规范书写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引入符号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总结思路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667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28"/>
          <p:cNvGrpSpPr>
            <a:grpSpLocks/>
          </p:cNvGrpSpPr>
          <p:nvPr/>
        </p:nvGrpSpPr>
        <p:grpSpPr bwMode="auto">
          <a:xfrm>
            <a:off x="1272914" y="353394"/>
            <a:ext cx="10631104" cy="6382686"/>
            <a:chOff x="214282" y="366522"/>
            <a:chExt cx="8715436" cy="6381897"/>
          </a:xfrm>
        </p:grpSpPr>
        <p:sp>
          <p:nvSpPr>
            <p:cNvPr id="38" name="矩形 37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1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43" name="直接连接符 42"/>
            <p:cNvCxnSpPr/>
            <p:nvPr/>
          </p:nvCxnSpPr>
          <p:spPr>
            <a:xfrm flipH="1">
              <a:off x="6827873" y="388906"/>
              <a:ext cx="3469" cy="5910305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48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9" name="图片 40" descr="6b85b937jw6dfebgzh9frj.jpg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5" name="TextBox 44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</p:grpSp>
      <p:grpSp>
        <p:nvGrpSpPr>
          <p:cNvPr id="5" name="组合 34"/>
          <p:cNvGrpSpPr>
            <a:grpSpLocks/>
          </p:cNvGrpSpPr>
          <p:nvPr/>
        </p:nvGrpSpPr>
        <p:grpSpPr bwMode="auto">
          <a:xfrm>
            <a:off x="9665970" y="4967287"/>
            <a:ext cx="1874719" cy="1285875"/>
            <a:chOff x="7143768" y="4857760"/>
            <a:chExt cx="1643074" cy="1285884"/>
          </a:xfrm>
        </p:grpSpPr>
        <p:sp>
          <p:nvSpPr>
            <p:cNvPr id="34" name="矩形 33"/>
            <p:cNvSpPr/>
            <p:nvPr/>
          </p:nvSpPr>
          <p:spPr bwMode="auto">
            <a:xfrm>
              <a:off x="7143768" y="4857760"/>
              <a:ext cx="1643074" cy="1285884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" name="TextBox 36"/>
            <p:cNvSpPr txBox="1">
              <a:spLocks noChangeArrowheads="1"/>
            </p:cNvSpPr>
            <p:nvPr/>
          </p:nvSpPr>
          <p:spPr bwMode="auto">
            <a:xfrm>
              <a:off x="7403072" y="5274246"/>
              <a:ext cx="13316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课堂实录</a:t>
              </a:r>
              <a:r>
                <a:rPr lang="en-US" altLang="zh-CN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4</a:t>
              </a:r>
              <a:endParaRPr lang="zh-CN" altLang="en-US" dirty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 bwMode="auto">
          <a:xfrm flipH="1">
            <a:off x="11871960" y="375781"/>
            <a:ext cx="15240" cy="6192659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6858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  <a:t> 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0" name="矩形 34"/>
          <p:cNvSpPr>
            <a:spLocks noChangeArrowheads="1"/>
          </p:cNvSpPr>
          <p:nvPr/>
        </p:nvSpPr>
        <p:spPr bwMode="auto">
          <a:xfrm>
            <a:off x="3305534" y="242010"/>
            <a:ext cx="3416320" cy="673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rPr>
              <a:t>例题精讲    理解本质</a:t>
            </a:r>
            <a:endParaRPr lang="en-US" altLang="zh-CN" sz="2800" b="1" dirty="0">
              <a:solidFill>
                <a:schemeClr val="bg1"/>
              </a:solidFill>
              <a:latin typeface="Times New Roman" pitchFamily="18" charset="0"/>
              <a:ea typeface="华文新魏" pitchFamily="2" charset="-122"/>
              <a:cs typeface="Times New Roman" pitchFamily="18" charset="0"/>
            </a:endParaRPr>
          </a:p>
        </p:txBody>
      </p:sp>
      <p:pic>
        <p:nvPicPr>
          <p:cNvPr id="21" name="4-4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75988" y="1133606"/>
            <a:ext cx="8768220" cy="5354876"/>
          </a:xfrm>
          <a:prstGeom prst="rect">
            <a:avLst/>
          </a:prstGeom>
        </p:spPr>
      </p:pic>
      <p:sp>
        <p:nvSpPr>
          <p:cNvPr id="2" name="矩形 31">
            <a:extLst>
              <a:ext uri="{FF2B5EF4-FFF2-40B4-BE49-F238E27FC236}">
                <a16:creationId xmlns:a16="http://schemas.microsoft.com/office/drawing/2014/main" xmlns="" id="{9140FC27-551F-42C8-BA07-1B4506F0E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9775" y="1829752"/>
            <a:ext cx="2037738" cy="252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规范书写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引入符号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总结思路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317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8"/>
          <p:cNvGrpSpPr>
            <a:grpSpLocks/>
          </p:cNvGrpSpPr>
          <p:nvPr/>
        </p:nvGrpSpPr>
        <p:grpSpPr bwMode="auto">
          <a:xfrm>
            <a:off x="1272914" y="353394"/>
            <a:ext cx="10631104" cy="6382686"/>
            <a:chOff x="214282" y="366522"/>
            <a:chExt cx="8715436" cy="6381897"/>
          </a:xfrm>
        </p:grpSpPr>
        <p:sp>
          <p:nvSpPr>
            <p:cNvPr id="11" name="矩形 10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 flipH="1">
              <a:off x="6827873" y="388906"/>
              <a:ext cx="3469" cy="5910305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31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2" name="图片 40" descr="6b85b937jw6dfebgzh9frj.jpg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3" name="TextBox 22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</p:grpSp>
      <p:cxnSp>
        <p:nvCxnSpPr>
          <p:cNvPr id="39" name="直接连接符 38"/>
          <p:cNvCxnSpPr/>
          <p:nvPr/>
        </p:nvCxnSpPr>
        <p:spPr bwMode="auto">
          <a:xfrm flipH="1">
            <a:off x="11871960" y="375781"/>
            <a:ext cx="15240" cy="6192659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4"/>
          <p:cNvSpPr>
            <a:spLocks noChangeArrowheads="1"/>
          </p:cNvSpPr>
          <p:nvPr/>
        </p:nvSpPr>
        <p:spPr bwMode="auto">
          <a:xfrm>
            <a:off x="3305534" y="242010"/>
            <a:ext cx="3416320" cy="673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rPr>
              <a:t>例题精讲    理解本质</a:t>
            </a:r>
            <a:endParaRPr lang="en-US" altLang="zh-CN" sz="2800" b="1" dirty="0">
              <a:solidFill>
                <a:schemeClr val="bg1"/>
              </a:solidFill>
              <a:latin typeface="Times New Roman" pitchFamily="18" charset="0"/>
              <a:ea typeface="华文新魏" pitchFamily="2" charset="-122"/>
              <a:cs typeface="Times New Roman" pitchFamily="18" charset="0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6858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  <a:t> 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24" name="矩形 31"/>
          <p:cNvSpPr>
            <a:spLocks noChangeArrowheads="1"/>
          </p:cNvSpPr>
          <p:nvPr/>
        </p:nvSpPr>
        <p:spPr bwMode="auto">
          <a:xfrm>
            <a:off x="9600965" y="1637895"/>
            <a:ext cx="2037738" cy="3384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变式训练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螺旋上升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总结性质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0CB2756-C8B9-45D6-A89F-560F339C40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7069" y="2083197"/>
            <a:ext cx="6620029" cy="3726935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2A837088-761F-4B16-8AFF-F12AF6D15374}"/>
              </a:ext>
            </a:extLst>
          </p:cNvPr>
          <p:cNvSpPr/>
          <p:nvPr/>
        </p:nvSpPr>
        <p:spPr>
          <a:xfrm>
            <a:off x="1360054" y="1376285"/>
            <a:ext cx="18417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变式</a:t>
            </a:r>
            <a:endParaRPr lang="zh-CN" altLang="en-US" sz="2800" dirty="0"/>
          </a:p>
        </p:txBody>
      </p:sp>
      <p:grpSp>
        <p:nvGrpSpPr>
          <p:cNvPr id="18" name="组合 34">
            <a:extLst>
              <a:ext uri="{FF2B5EF4-FFF2-40B4-BE49-F238E27FC236}">
                <a16:creationId xmlns:a16="http://schemas.microsoft.com/office/drawing/2014/main" xmlns="" id="{A5F7B296-6DE7-402F-8470-0BEE88F21BBE}"/>
              </a:ext>
            </a:extLst>
          </p:cNvPr>
          <p:cNvGrpSpPr>
            <a:grpSpLocks/>
          </p:cNvGrpSpPr>
          <p:nvPr/>
        </p:nvGrpSpPr>
        <p:grpSpPr bwMode="auto">
          <a:xfrm>
            <a:off x="9665970" y="4967287"/>
            <a:ext cx="1874719" cy="1285875"/>
            <a:chOff x="7143768" y="4857760"/>
            <a:chExt cx="1643074" cy="1285884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CA13EA0A-9588-49B1-BB4A-ABBB03744F4E}"/>
                </a:ext>
              </a:extLst>
            </p:cNvPr>
            <p:cNvSpPr/>
            <p:nvPr/>
          </p:nvSpPr>
          <p:spPr bwMode="auto">
            <a:xfrm>
              <a:off x="7143768" y="4857760"/>
              <a:ext cx="1643074" cy="1285884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TextBox 36">
              <a:extLst>
                <a:ext uri="{FF2B5EF4-FFF2-40B4-BE49-F238E27FC236}">
                  <a16:creationId xmlns:a16="http://schemas.microsoft.com/office/drawing/2014/main" xmlns="" id="{040E6A10-0EF3-4217-84F8-B5C004380F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03072" y="5274246"/>
              <a:ext cx="13316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课堂实录</a:t>
              </a:r>
              <a:r>
                <a:rPr lang="en-US" altLang="zh-CN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5</a:t>
              </a:r>
              <a:endParaRPr lang="zh-CN" altLang="en-US" dirty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31726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28"/>
          <p:cNvGrpSpPr>
            <a:grpSpLocks/>
          </p:cNvGrpSpPr>
          <p:nvPr/>
        </p:nvGrpSpPr>
        <p:grpSpPr bwMode="auto">
          <a:xfrm>
            <a:off x="1272914" y="353394"/>
            <a:ext cx="10631104" cy="6382686"/>
            <a:chOff x="214282" y="366522"/>
            <a:chExt cx="8715436" cy="6381897"/>
          </a:xfrm>
        </p:grpSpPr>
        <p:sp>
          <p:nvSpPr>
            <p:cNvPr id="36" name="矩形 35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8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/>
            <p:cNvCxnSpPr/>
            <p:nvPr/>
          </p:nvCxnSpPr>
          <p:spPr>
            <a:xfrm flipH="1">
              <a:off x="6827873" y="388906"/>
              <a:ext cx="3469" cy="5910305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46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7" name="图片 40" descr="6b85b937jw6dfebgzh9frj.jpg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3" name="TextBox 42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</p:grpSp>
      <p:grpSp>
        <p:nvGrpSpPr>
          <p:cNvPr id="5" name="组合 34"/>
          <p:cNvGrpSpPr>
            <a:grpSpLocks/>
          </p:cNvGrpSpPr>
          <p:nvPr/>
        </p:nvGrpSpPr>
        <p:grpSpPr bwMode="auto">
          <a:xfrm>
            <a:off x="9665970" y="4967287"/>
            <a:ext cx="1874719" cy="1285875"/>
            <a:chOff x="7143768" y="4857760"/>
            <a:chExt cx="1643074" cy="1285884"/>
          </a:xfrm>
        </p:grpSpPr>
        <p:sp>
          <p:nvSpPr>
            <p:cNvPr id="34" name="矩形 33"/>
            <p:cNvSpPr/>
            <p:nvPr/>
          </p:nvSpPr>
          <p:spPr bwMode="auto">
            <a:xfrm>
              <a:off x="7143768" y="4857760"/>
              <a:ext cx="1643074" cy="1285884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" name="TextBox 36"/>
            <p:cNvSpPr txBox="1">
              <a:spLocks noChangeArrowheads="1"/>
            </p:cNvSpPr>
            <p:nvPr/>
          </p:nvSpPr>
          <p:spPr bwMode="auto">
            <a:xfrm>
              <a:off x="7403072" y="5274246"/>
              <a:ext cx="13316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课堂实录</a:t>
              </a:r>
              <a:r>
                <a:rPr lang="en-US" altLang="zh-CN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5</a:t>
              </a:r>
              <a:endParaRPr lang="zh-CN" altLang="en-US" dirty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 bwMode="auto">
          <a:xfrm flipH="1">
            <a:off x="11871960" y="350729"/>
            <a:ext cx="2714" cy="6217711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34"/>
          <p:cNvSpPr>
            <a:spLocks noChangeArrowheads="1"/>
          </p:cNvSpPr>
          <p:nvPr/>
        </p:nvSpPr>
        <p:spPr bwMode="auto">
          <a:xfrm>
            <a:off x="3305534" y="242010"/>
            <a:ext cx="3685624" cy="673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rPr>
              <a:t>例题精讲    理解本质   </a:t>
            </a:r>
            <a:endParaRPr lang="en-US" altLang="zh-CN" sz="2800" b="1" dirty="0">
              <a:solidFill>
                <a:schemeClr val="bg1"/>
              </a:solidFill>
              <a:latin typeface="Times New Roman" pitchFamily="18" charset="0"/>
              <a:ea typeface="华文新魏" pitchFamily="2" charset="-122"/>
              <a:cs typeface="Times New Roman" pitchFamily="18" charset="0"/>
            </a:endParaRPr>
          </a:p>
        </p:txBody>
      </p:sp>
      <p:pic>
        <p:nvPicPr>
          <p:cNvPr id="20" name="格式工厂5-5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57199" y="1135117"/>
            <a:ext cx="8765629" cy="5281448"/>
          </a:xfrm>
          <a:prstGeom prst="rect">
            <a:avLst/>
          </a:prstGeom>
        </p:spPr>
      </p:pic>
      <p:sp>
        <p:nvSpPr>
          <p:cNvPr id="2" name="矩形 31">
            <a:extLst>
              <a:ext uri="{FF2B5EF4-FFF2-40B4-BE49-F238E27FC236}">
                <a16:creationId xmlns:a16="http://schemas.microsoft.com/office/drawing/2014/main" xmlns="" id="{EEBCA95C-2070-464C-83FE-0DCEA72C5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0965" y="1637895"/>
            <a:ext cx="2037738" cy="3384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变式训练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螺旋上升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总结性质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317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8"/>
          <p:cNvGrpSpPr>
            <a:grpSpLocks/>
          </p:cNvGrpSpPr>
          <p:nvPr/>
        </p:nvGrpSpPr>
        <p:grpSpPr bwMode="auto">
          <a:xfrm>
            <a:off x="1272914" y="353394"/>
            <a:ext cx="10631104" cy="6382686"/>
            <a:chOff x="214282" y="366522"/>
            <a:chExt cx="8715436" cy="6381897"/>
          </a:xfrm>
        </p:grpSpPr>
        <p:sp>
          <p:nvSpPr>
            <p:cNvPr id="55" name="矩形 54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7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58" name="直接连接符 57"/>
            <p:cNvCxnSpPr/>
            <p:nvPr/>
          </p:nvCxnSpPr>
          <p:spPr>
            <a:xfrm flipH="1">
              <a:off x="6827873" y="388906"/>
              <a:ext cx="3469" cy="5910305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63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64" name="图片 40" descr="6b85b937jw6dfebgzh9frj.jpg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60" name="TextBox 59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</p:grpSp>
      <p:grpSp>
        <p:nvGrpSpPr>
          <p:cNvPr id="4" name="组合 34"/>
          <p:cNvGrpSpPr>
            <a:grpSpLocks/>
          </p:cNvGrpSpPr>
          <p:nvPr/>
        </p:nvGrpSpPr>
        <p:grpSpPr bwMode="auto">
          <a:xfrm>
            <a:off x="9665970" y="4967287"/>
            <a:ext cx="1874719" cy="1285875"/>
            <a:chOff x="7143768" y="4857760"/>
            <a:chExt cx="1643074" cy="1285884"/>
          </a:xfrm>
        </p:grpSpPr>
        <p:sp>
          <p:nvSpPr>
            <p:cNvPr id="34" name="矩形 33"/>
            <p:cNvSpPr/>
            <p:nvPr/>
          </p:nvSpPr>
          <p:spPr bwMode="auto">
            <a:xfrm>
              <a:off x="7143768" y="4857760"/>
              <a:ext cx="1643074" cy="1285884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" name="TextBox 36"/>
            <p:cNvSpPr txBox="1">
              <a:spLocks noChangeArrowheads="1"/>
            </p:cNvSpPr>
            <p:nvPr/>
          </p:nvSpPr>
          <p:spPr bwMode="auto">
            <a:xfrm>
              <a:off x="7403072" y="5274246"/>
              <a:ext cx="13316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课堂实录</a:t>
              </a:r>
              <a:r>
                <a:rPr lang="en-US" altLang="zh-CN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6</a:t>
              </a:r>
              <a:endParaRPr lang="zh-CN" altLang="en-US" dirty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</p:txBody>
        </p:sp>
      </p:grp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 34"/>
          <p:cNvSpPr>
            <a:spLocks noChangeArrowheads="1"/>
          </p:cNvSpPr>
          <p:nvPr/>
        </p:nvSpPr>
        <p:spPr bwMode="auto">
          <a:xfrm>
            <a:off x="3305534" y="242010"/>
            <a:ext cx="3515706" cy="673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rPr>
              <a:t>自主阅读    感悟新知</a:t>
            </a:r>
            <a:endParaRPr lang="en-US" altLang="zh-CN" sz="2800" b="1" dirty="0">
              <a:solidFill>
                <a:schemeClr val="bg1"/>
              </a:solidFill>
              <a:latin typeface="Times New Roman" pitchFamily="18" charset="0"/>
              <a:ea typeface="华文新魏" pitchFamily="2" charset="-122"/>
              <a:cs typeface="Times New Roman" pitchFamily="18" charset="0"/>
            </a:endParaRPr>
          </a:p>
        </p:txBody>
      </p:sp>
      <p:sp>
        <p:nvSpPr>
          <p:cNvPr id="28" name="矩形 31"/>
          <p:cNvSpPr>
            <a:spLocks noChangeArrowheads="1"/>
          </p:cNvSpPr>
          <p:nvPr/>
        </p:nvSpPr>
        <p:spPr bwMode="auto">
          <a:xfrm>
            <a:off x="9600965" y="1637895"/>
            <a:ext cx="2037738" cy="3384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提出问题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困知勉行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突破难点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30" name="直接连接符 29"/>
          <p:cNvCxnSpPr/>
          <p:nvPr/>
        </p:nvCxnSpPr>
        <p:spPr bwMode="auto">
          <a:xfrm flipH="1">
            <a:off x="11871960" y="350729"/>
            <a:ext cx="2714" cy="6217711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图片 26" descr="sy_20111207194752155027.jpg">
            <a:extLst>
              <a:ext uri="{FF2B5EF4-FFF2-40B4-BE49-F238E27FC236}">
                <a16:creationId xmlns:a16="http://schemas.microsoft.com/office/drawing/2014/main" xmlns="" id="{635058F5-BB27-4AE1-9B59-22A60F201CB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448" b="69096"/>
          <a:stretch>
            <a:fillRect/>
          </a:stretch>
        </p:blipFill>
        <p:spPr bwMode="auto">
          <a:xfrm>
            <a:off x="3838300" y="1325109"/>
            <a:ext cx="393284" cy="395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27" descr="sy_20111207194752155027.jpg">
            <a:extLst>
              <a:ext uri="{FF2B5EF4-FFF2-40B4-BE49-F238E27FC236}">
                <a16:creationId xmlns:a16="http://schemas.microsoft.com/office/drawing/2014/main" xmlns="" id="{E79404AF-BA0E-44DF-BD1F-4F2BAB045D6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275" b="7291"/>
          <a:stretch>
            <a:fillRect/>
          </a:stretch>
        </p:blipFill>
        <p:spPr bwMode="auto">
          <a:xfrm>
            <a:off x="3305534" y="1777547"/>
            <a:ext cx="12446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1D251F7D-9AB8-47F5-BC9F-0098F55727B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0106" y="4895474"/>
            <a:ext cx="4092771" cy="127596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651933BA-0EE6-419D-83E3-783A9A7E52A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12371" y="1366899"/>
            <a:ext cx="3615306" cy="1803554"/>
          </a:xfrm>
          <a:prstGeom prst="rect">
            <a:avLst/>
          </a:prstGeom>
        </p:spPr>
      </p:pic>
      <p:sp>
        <p:nvSpPr>
          <p:cNvPr id="27" name="AutoShape 36">
            <a:extLst>
              <a:ext uri="{FF2B5EF4-FFF2-40B4-BE49-F238E27FC236}">
                <a16:creationId xmlns:a16="http://schemas.microsoft.com/office/drawing/2014/main" xmlns="" id="{F3D57042-8BEB-48DB-BFC0-6D5F9CB35805}"/>
              </a:ext>
            </a:extLst>
          </p:cNvPr>
          <p:cNvSpPr>
            <a:spLocks noChangeArrowheads="1"/>
          </p:cNvSpPr>
          <p:nvPr/>
        </p:nvSpPr>
        <p:spPr bwMode="auto">
          <a:xfrm rot="1800000">
            <a:off x="1041345" y="2923436"/>
            <a:ext cx="6483701" cy="1596055"/>
          </a:xfrm>
          <a:prstGeom prst="rightArrow">
            <a:avLst>
              <a:gd name="adj1" fmla="val 39694"/>
              <a:gd name="adj2" fmla="val 105898"/>
            </a:avLst>
          </a:prstGeom>
          <a:gradFill rotWithShape="1">
            <a:gsLst>
              <a:gs pos="0">
                <a:schemeClr val="bg1">
                  <a:gamma/>
                  <a:tint val="0"/>
                  <a:invGamma/>
                  <a:alpha val="14999"/>
                </a:schemeClr>
              </a:gs>
              <a:gs pos="50000">
                <a:schemeClr val="bg1"/>
              </a:gs>
              <a:gs pos="100000">
                <a:schemeClr val="bg1">
                  <a:gamma/>
                  <a:tint val="0"/>
                  <a:invGamma/>
                  <a:alpha val="14999"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AEF73E57-F023-410E-B1B8-46AB9C355C9A}"/>
              </a:ext>
            </a:extLst>
          </p:cNvPr>
          <p:cNvGrpSpPr/>
          <p:nvPr/>
        </p:nvGrpSpPr>
        <p:grpSpPr>
          <a:xfrm>
            <a:off x="1184009" y="1601561"/>
            <a:ext cx="797665" cy="721357"/>
            <a:chOff x="1184009" y="1601561"/>
            <a:chExt cx="797665" cy="721357"/>
          </a:xfrm>
        </p:grpSpPr>
        <p:sp>
          <p:nvSpPr>
            <p:cNvPr id="8" name="圆角矩形 32">
              <a:extLst>
                <a:ext uri="{FF2B5EF4-FFF2-40B4-BE49-F238E27FC236}">
                  <a16:creationId xmlns:a16="http://schemas.microsoft.com/office/drawing/2014/main" xmlns="" id="{18048318-55BD-4414-B951-1D66B3A6426F}"/>
                </a:ext>
              </a:extLst>
            </p:cNvPr>
            <p:cNvSpPr/>
            <p:nvPr/>
          </p:nvSpPr>
          <p:spPr bwMode="auto">
            <a:xfrm>
              <a:off x="1184009" y="1601561"/>
              <a:ext cx="721850" cy="721357"/>
            </a:xfrm>
            <a:prstGeom prst="round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32" name="TextBox 17">
              <a:extLst>
                <a:ext uri="{FF2B5EF4-FFF2-40B4-BE49-F238E27FC236}">
                  <a16:creationId xmlns:a16="http://schemas.microsoft.com/office/drawing/2014/main" xmlns="" id="{145D2BBD-517E-4BB3-B15D-5989C90FF7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9073" y="1605587"/>
              <a:ext cx="76260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提出问题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C3A57A0A-DD0E-44A2-A1D1-B600F59B750E}"/>
              </a:ext>
            </a:extLst>
          </p:cNvPr>
          <p:cNvGrpSpPr/>
          <p:nvPr/>
        </p:nvGrpSpPr>
        <p:grpSpPr>
          <a:xfrm>
            <a:off x="2410888" y="2361858"/>
            <a:ext cx="1013708" cy="1008063"/>
            <a:chOff x="2410888" y="2361858"/>
            <a:chExt cx="1013708" cy="1008063"/>
          </a:xfrm>
        </p:grpSpPr>
        <p:sp>
          <p:nvSpPr>
            <p:cNvPr id="5" name="圆角矩形 32">
              <a:extLst>
                <a:ext uri="{FF2B5EF4-FFF2-40B4-BE49-F238E27FC236}">
                  <a16:creationId xmlns:a16="http://schemas.microsoft.com/office/drawing/2014/main" xmlns="" id="{5568EFB1-5AF3-47B5-9E2A-D065E54019CD}"/>
                </a:ext>
              </a:extLst>
            </p:cNvPr>
            <p:cNvSpPr/>
            <p:nvPr/>
          </p:nvSpPr>
          <p:spPr bwMode="auto">
            <a:xfrm>
              <a:off x="2410888" y="2361858"/>
              <a:ext cx="1008752" cy="1008063"/>
            </a:xfrm>
            <a:prstGeom prst="round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37" name="TextBox 19">
              <a:extLst>
                <a:ext uri="{FF2B5EF4-FFF2-40B4-BE49-F238E27FC236}">
                  <a16:creationId xmlns:a16="http://schemas.microsoft.com/office/drawing/2014/main" xmlns="" id="{43011E01-C5F9-4BD3-84BC-7FC08E491B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5264" y="2411771"/>
              <a:ext cx="92933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自主阅读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5CB85CA5-6A88-4656-A987-37E83E4AD769}"/>
              </a:ext>
            </a:extLst>
          </p:cNvPr>
          <p:cNvGrpSpPr/>
          <p:nvPr/>
        </p:nvGrpSpPr>
        <p:grpSpPr>
          <a:xfrm>
            <a:off x="3998106" y="3232789"/>
            <a:ext cx="1420390" cy="1295400"/>
            <a:chOff x="3998106" y="3232789"/>
            <a:chExt cx="1420390" cy="1295400"/>
          </a:xfrm>
        </p:grpSpPr>
        <p:sp>
          <p:nvSpPr>
            <p:cNvPr id="39" name="圆角矩形 32">
              <a:extLst>
                <a:ext uri="{FF2B5EF4-FFF2-40B4-BE49-F238E27FC236}">
                  <a16:creationId xmlns:a16="http://schemas.microsoft.com/office/drawing/2014/main" xmlns="" id="{55C04522-6DAE-4D38-A881-D2DBEC534090}"/>
                </a:ext>
              </a:extLst>
            </p:cNvPr>
            <p:cNvSpPr/>
            <p:nvPr/>
          </p:nvSpPr>
          <p:spPr bwMode="auto">
            <a:xfrm>
              <a:off x="3998106" y="3232789"/>
              <a:ext cx="1296285" cy="1295400"/>
            </a:xfrm>
            <a:prstGeom prst="round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40" name="TextBox 20">
              <a:extLst>
                <a:ext uri="{FF2B5EF4-FFF2-40B4-BE49-F238E27FC236}">
                  <a16:creationId xmlns:a16="http://schemas.microsoft.com/office/drawing/2014/main" xmlns="" id="{7C8A3227-143F-4754-9DD6-D5396D0C7B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2330" y="3294963"/>
              <a:ext cx="1286166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思考提升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870420B0-F462-49C0-85E0-8033FEB2771D}"/>
              </a:ext>
            </a:extLst>
          </p:cNvPr>
          <p:cNvGrpSpPr/>
          <p:nvPr/>
        </p:nvGrpSpPr>
        <p:grpSpPr>
          <a:xfrm>
            <a:off x="6809880" y="4709884"/>
            <a:ext cx="1692020" cy="1532110"/>
            <a:chOff x="6809880" y="4709884"/>
            <a:chExt cx="1692020" cy="1532110"/>
          </a:xfrm>
        </p:grpSpPr>
        <p:sp>
          <p:nvSpPr>
            <p:cNvPr id="6" name="圆角矩形 32">
              <a:extLst>
                <a:ext uri="{FF2B5EF4-FFF2-40B4-BE49-F238E27FC236}">
                  <a16:creationId xmlns:a16="http://schemas.microsoft.com/office/drawing/2014/main" xmlns="" id="{7C47D575-F499-4DE4-9A23-45ECDB1CD28D}"/>
                </a:ext>
              </a:extLst>
            </p:cNvPr>
            <p:cNvSpPr/>
            <p:nvPr/>
          </p:nvSpPr>
          <p:spPr bwMode="auto">
            <a:xfrm>
              <a:off x="6809880" y="4709884"/>
              <a:ext cx="1533157" cy="1532110"/>
            </a:xfrm>
            <a:prstGeom prst="round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50" name="TextBox 22">
              <a:extLst>
                <a:ext uri="{FF2B5EF4-FFF2-40B4-BE49-F238E27FC236}">
                  <a16:creationId xmlns:a16="http://schemas.microsoft.com/office/drawing/2014/main" xmlns="" id="{E9395896-5C6A-470A-B39F-9A47C8E6E5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68743" y="4779680"/>
              <a:ext cx="1533157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4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总结归纳</a:t>
              </a:r>
              <a:endPara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317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28"/>
          <p:cNvGrpSpPr>
            <a:grpSpLocks/>
          </p:cNvGrpSpPr>
          <p:nvPr/>
        </p:nvGrpSpPr>
        <p:grpSpPr bwMode="auto">
          <a:xfrm>
            <a:off x="1272914" y="353394"/>
            <a:ext cx="10631104" cy="6382686"/>
            <a:chOff x="214282" y="366522"/>
            <a:chExt cx="8715436" cy="6381897"/>
          </a:xfrm>
        </p:grpSpPr>
        <p:sp>
          <p:nvSpPr>
            <p:cNvPr id="36" name="矩形 35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8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/>
            <p:cNvCxnSpPr/>
            <p:nvPr/>
          </p:nvCxnSpPr>
          <p:spPr>
            <a:xfrm flipH="1">
              <a:off x="6827873" y="388906"/>
              <a:ext cx="3469" cy="5910305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46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7" name="图片 40" descr="6b85b937jw6dfebgzh9frj.jpg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3" name="TextBox 42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</p:grpSp>
      <p:grpSp>
        <p:nvGrpSpPr>
          <p:cNvPr id="5" name="组合 34"/>
          <p:cNvGrpSpPr>
            <a:grpSpLocks/>
          </p:cNvGrpSpPr>
          <p:nvPr/>
        </p:nvGrpSpPr>
        <p:grpSpPr bwMode="auto">
          <a:xfrm>
            <a:off x="9665970" y="4967287"/>
            <a:ext cx="1874719" cy="1285875"/>
            <a:chOff x="7143768" y="4857760"/>
            <a:chExt cx="1643074" cy="1285884"/>
          </a:xfrm>
        </p:grpSpPr>
        <p:sp>
          <p:nvSpPr>
            <p:cNvPr id="34" name="矩形 33"/>
            <p:cNvSpPr/>
            <p:nvPr/>
          </p:nvSpPr>
          <p:spPr bwMode="auto">
            <a:xfrm>
              <a:off x="7143768" y="4857760"/>
              <a:ext cx="1643074" cy="1285884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" name="TextBox 36"/>
            <p:cNvSpPr txBox="1">
              <a:spLocks noChangeArrowheads="1"/>
            </p:cNvSpPr>
            <p:nvPr/>
          </p:nvSpPr>
          <p:spPr bwMode="auto">
            <a:xfrm>
              <a:off x="7403072" y="5274246"/>
              <a:ext cx="13316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课堂实录</a:t>
              </a:r>
              <a:r>
                <a:rPr lang="en-US" altLang="zh-CN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6</a:t>
              </a:r>
              <a:endParaRPr lang="zh-CN" altLang="en-US" dirty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 bwMode="auto">
          <a:xfrm flipH="1">
            <a:off x="11871960" y="350729"/>
            <a:ext cx="2714" cy="6217711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格式工厂5-5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57199" y="1135117"/>
            <a:ext cx="8765629" cy="5281448"/>
          </a:xfrm>
          <a:prstGeom prst="rect">
            <a:avLst/>
          </a:prstGeom>
        </p:spPr>
      </p:pic>
      <p:sp>
        <p:nvSpPr>
          <p:cNvPr id="2" name="矩形 31">
            <a:extLst>
              <a:ext uri="{FF2B5EF4-FFF2-40B4-BE49-F238E27FC236}">
                <a16:creationId xmlns:a16="http://schemas.microsoft.com/office/drawing/2014/main" xmlns="" id="{0A0E6AA9-234C-4F6A-B8AE-239262573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0965" y="1637895"/>
            <a:ext cx="2037738" cy="3384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提出问题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困知勉行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突破难点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矩形 34">
            <a:extLst>
              <a:ext uri="{FF2B5EF4-FFF2-40B4-BE49-F238E27FC236}">
                <a16:creationId xmlns:a16="http://schemas.microsoft.com/office/drawing/2014/main" xmlns="" id="{C2744BF6-6EC6-4417-A64C-65A8FC56A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5534" y="242010"/>
            <a:ext cx="3515706" cy="673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rPr>
              <a:t>自主阅读    感悟新知</a:t>
            </a:r>
            <a:endParaRPr lang="en-US" altLang="zh-CN" sz="2800" b="1" dirty="0">
              <a:solidFill>
                <a:schemeClr val="bg1"/>
              </a:solidFill>
              <a:latin typeface="Times New Roman" pitchFamily="18" charset="0"/>
              <a:ea typeface="华文新魏" pitchFamily="2" charset="-122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03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28"/>
          <p:cNvGrpSpPr>
            <a:grpSpLocks/>
          </p:cNvGrpSpPr>
          <p:nvPr/>
        </p:nvGrpSpPr>
        <p:grpSpPr bwMode="auto">
          <a:xfrm>
            <a:off x="1272914" y="353394"/>
            <a:ext cx="10631104" cy="6382686"/>
            <a:chOff x="214282" y="366522"/>
            <a:chExt cx="8715436" cy="6381897"/>
          </a:xfrm>
        </p:grpSpPr>
        <p:sp>
          <p:nvSpPr>
            <p:cNvPr id="41" name="矩形 40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4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49" name="直接连接符 48"/>
            <p:cNvCxnSpPr/>
            <p:nvPr/>
          </p:nvCxnSpPr>
          <p:spPr>
            <a:xfrm flipH="1">
              <a:off x="6827873" y="388906"/>
              <a:ext cx="3469" cy="5910305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58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59" name="图片 40" descr="6b85b937jw6dfebgzh9frj.jpg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5" name="TextBox 54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</p:grpSp>
      <p:sp>
        <p:nvSpPr>
          <p:cNvPr id="9" name="矩形 31"/>
          <p:cNvSpPr>
            <a:spLocks noChangeArrowheads="1"/>
          </p:cNvSpPr>
          <p:nvPr/>
        </p:nvSpPr>
        <p:spPr bwMode="auto">
          <a:xfrm>
            <a:off x="9629775" y="1829752"/>
            <a:ext cx="2037738" cy="3384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小组合作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运用推断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把握本质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39" name="直接连接符 38"/>
          <p:cNvCxnSpPr/>
          <p:nvPr/>
        </p:nvCxnSpPr>
        <p:spPr bwMode="auto">
          <a:xfrm flipH="1">
            <a:off x="11871960" y="363255"/>
            <a:ext cx="27766" cy="6205185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34"/>
          <p:cNvSpPr>
            <a:spLocks noChangeArrowheads="1"/>
          </p:cNvSpPr>
          <p:nvPr/>
        </p:nvSpPr>
        <p:spPr bwMode="auto">
          <a:xfrm>
            <a:off x="3305534" y="242010"/>
            <a:ext cx="3326552" cy="673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rPr>
              <a:t>合作探究   开拓创新</a:t>
            </a:r>
            <a:endParaRPr lang="en-US" altLang="zh-CN" sz="2800" b="1" dirty="0">
              <a:solidFill>
                <a:schemeClr val="bg1"/>
              </a:solidFill>
              <a:latin typeface="Times New Roman" pitchFamily="18" charset="0"/>
              <a:ea typeface="华文新魏" pitchFamily="2" charset="-122"/>
              <a:cs typeface="Times New Roman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4B22D928-8195-431B-B98B-DBD699F15C66}"/>
              </a:ext>
            </a:extLst>
          </p:cNvPr>
          <p:cNvSpPr txBox="1"/>
          <p:nvPr/>
        </p:nvSpPr>
        <p:spPr>
          <a:xfrm>
            <a:off x="1116088" y="2923605"/>
            <a:ext cx="4621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黑体" panose="02010600030101010101" pitchFamily="49" charset="-122"/>
                <a:ea typeface="黑体" panose="02010600030101010101" pitchFamily="49" charset="-122"/>
              </a:rPr>
              <a:t>设计一个随机试验：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473ADAB4-EA03-4C0D-A723-AF5477199BEE}"/>
              </a:ext>
            </a:extLst>
          </p:cNvPr>
          <p:cNvSpPr txBox="1"/>
          <p:nvPr/>
        </p:nvSpPr>
        <p:spPr>
          <a:xfrm>
            <a:off x="1110550" y="3658966"/>
            <a:ext cx="7787309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anose="02010600030101010101" pitchFamily="49" charset="-122"/>
                <a:ea typeface="黑体" panose="02010600030101010101" pitchFamily="49" charset="-122"/>
              </a:rPr>
              <a:t>⑴写出随机试验的样本空间；</a:t>
            </a:r>
            <a:endParaRPr lang="en-US" altLang="zh-CN" sz="3200" b="1" dirty="0"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anose="02010600030101010101" pitchFamily="49" charset="-122"/>
                <a:ea typeface="黑体" panose="02010600030101010101" pitchFamily="49" charset="-122"/>
              </a:rPr>
              <a:t>⑵写出一些随机事件并用集合表示．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830A97F7-D4C0-4173-AC80-E969D9C2A5F6}"/>
              </a:ext>
            </a:extLst>
          </p:cNvPr>
          <p:cNvSpPr/>
          <p:nvPr/>
        </p:nvSpPr>
        <p:spPr>
          <a:xfrm>
            <a:off x="3754287" y="1621418"/>
            <a:ext cx="265970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800" b="1" dirty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黑体" panose="02010600030101010101" pitchFamily="49" charset="-122"/>
                <a:ea typeface="黑体" panose="02010600030101010101" pitchFamily="49" charset="-122"/>
              </a:rPr>
              <a:t>小组合作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3172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28"/>
          <p:cNvGrpSpPr>
            <a:grpSpLocks/>
          </p:cNvGrpSpPr>
          <p:nvPr/>
        </p:nvGrpSpPr>
        <p:grpSpPr bwMode="auto">
          <a:xfrm>
            <a:off x="1272914" y="353394"/>
            <a:ext cx="10631104" cy="6382686"/>
            <a:chOff x="214282" y="366522"/>
            <a:chExt cx="8715436" cy="6381897"/>
          </a:xfrm>
        </p:grpSpPr>
        <p:sp>
          <p:nvSpPr>
            <p:cNvPr id="41" name="矩形 40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4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49" name="直接连接符 48"/>
            <p:cNvCxnSpPr/>
            <p:nvPr/>
          </p:nvCxnSpPr>
          <p:spPr>
            <a:xfrm flipH="1">
              <a:off x="6827873" y="388906"/>
              <a:ext cx="3469" cy="5910305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58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59" name="图片 40" descr="6b85b937jw6dfebgzh9frj.jpg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5" name="TextBox 54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</p:grpSp>
      <p:grpSp>
        <p:nvGrpSpPr>
          <p:cNvPr id="5" name="组合 34"/>
          <p:cNvGrpSpPr>
            <a:grpSpLocks/>
          </p:cNvGrpSpPr>
          <p:nvPr/>
        </p:nvGrpSpPr>
        <p:grpSpPr bwMode="auto">
          <a:xfrm>
            <a:off x="9665970" y="4967287"/>
            <a:ext cx="1874719" cy="1285875"/>
            <a:chOff x="7143768" y="4857760"/>
            <a:chExt cx="1643074" cy="1285884"/>
          </a:xfrm>
        </p:grpSpPr>
        <p:sp>
          <p:nvSpPr>
            <p:cNvPr id="34" name="矩形 33"/>
            <p:cNvSpPr/>
            <p:nvPr/>
          </p:nvSpPr>
          <p:spPr bwMode="auto">
            <a:xfrm>
              <a:off x="7143768" y="4857760"/>
              <a:ext cx="1643074" cy="1285884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" name="TextBox 36"/>
            <p:cNvSpPr txBox="1">
              <a:spLocks noChangeArrowheads="1"/>
            </p:cNvSpPr>
            <p:nvPr/>
          </p:nvSpPr>
          <p:spPr bwMode="auto">
            <a:xfrm>
              <a:off x="7403072" y="5274246"/>
              <a:ext cx="13316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课堂实录</a:t>
              </a:r>
              <a:r>
                <a:rPr lang="en-US" altLang="zh-CN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7</a:t>
              </a:r>
              <a:endParaRPr lang="zh-CN" altLang="en-US" dirty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 bwMode="auto">
          <a:xfrm flipH="1">
            <a:off x="11871960" y="363255"/>
            <a:ext cx="27766" cy="6205185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34"/>
          <p:cNvSpPr>
            <a:spLocks noChangeArrowheads="1"/>
          </p:cNvSpPr>
          <p:nvPr/>
        </p:nvSpPr>
        <p:spPr bwMode="auto">
          <a:xfrm>
            <a:off x="3305534" y="242010"/>
            <a:ext cx="3416320" cy="673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rPr>
              <a:t>合作探究    开拓创新</a:t>
            </a:r>
            <a:endParaRPr lang="en-US" altLang="zh-CN" sz="2800" b="1" dirty="0">
              <a:solidFill>
                <a:schemeClr val="bg1"/>
              </a:solidFill>
              <a:latin typeface="Times New Roman" pitchFamily="18" charset="0"/>
              <a:ea typeface="华文新魏" pitchFamily="2" charset="-122"/>
              <a:cs typeface="Times New Roman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658B5BC2-FC7E-448D-AD59-2B0B34E332D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424304">
            <a:off x="877141" y="2642370"/>
            <a:ext cx="2740041" cy="3361529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095C0247-B8E2-4DB4-AA57-3195B7CAC9B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r="15787"/>
          <a:stretch/>
        </p:blipFill>
        <p:spPr>
          <a:xfrm>
            <a:off x="3256028" y="2150688"/>
            <a:ext cx="2978682" cy="3279316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22568D08-6E3D-4030-A77C-B5454F28A4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19445">
            <a:off x="5932540" y="2765540"/>
            <a:ext cx="2886706" cy="3267899"/>
          </a:xfrm>
          <a:prstGeom prst="rect">
            <a:avLst/>
          </a:prstGeom>
        </p:spPr>
      </p:pic>
      <p:sp>
        <p:nvSpPr>
          <p:cNvPr id="29" name="TextBox 35">
            <a:extLst>
              <a:ext uri="{FF2B5EF4-FFF2-40B4-BE49-F238E27FC236}">
                <a16:creationId xmlns:a16="http://schemas.microsoft.com/office/drawing/2014/main" xmlns="" id="{D5BF197C-E6FB-4D99-8F8E-540EC23507B5}"/>
              </a:ext>
            </a:extLst>
          </p:cNvPr>
          <p:cNvSpPr txBox="1"/>
          <p:nvPr/>
        </p:nvSpPr>
        <p:spPr>
          <a:xfrm>
            <a:off x="2091606" y="1385126"/>
            <a:ext cx="5611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小组试验设计成果展示</a:t>
            </a:r>
          </a:p>
        </p:txBody>
      </p:sp>
      <p:sp>
        <p:nvSpPr>
          <p:cNvPr id="2" name="矩形 31">
            <a:extLst>
              <a:ext uri="{FF2B5EF4-FFF2-40B4-BE49-F238E27FC236}">
                <a16:creationId xmlns:a16="http://schemas.microsoft.com/office/drawing/2014/main" xmlns="" id="{82177660-DD60-47AB-BB9E-0E6EFB37FD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9775" y="1829752"/>
            <a:ext cx="2037738" cy="3384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小组合作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运用推断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把握本质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500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28"/>
          <p:cNvGrpSpPr>
            <a:grpSpLocks/>
          </p:cNvGrpSpPr>
          <p:nvPr/>
        </p:nvGrpSpPr>
        <p:grpSpPr bwMode="auto">
          <a:xfrm>
            <a:off x="1272914" y="353394"/>
            <a:ext cx="10631104" cy="6382686"/>
            <a:chOff x="214282" y="366522"/>
            <a:chExt cx="8715436" cy="6381897"/>
          </a:xfrm>
        </p:grpSpPr>
        <p:sp>
          <p:nvSpPr>
            <p:cNvPr id="40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41" name="直接连接符 40"/>
            <p:cNvCxnSpPr/>
            <p:nvPr/>
          </p:nvCxnSpPr>
          <p:spPr>
            <a:xfrm flipH="1">
              <a:off x="6827873" y="388906"/>
              <a:ext cx="3469" cy="5910305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48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9" name="图片 40" descr="6b85b937jw6dfebgzh9frj.jpg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4" name="TextBox 43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</p:grpSp>
      <p:grpSp>
        <p:nvGrpSpPr>
          <p:cNvPr id="5" name="组合 34"/>
          <p:cNvGrpSpPr>
            <a:grpSpLocks/>
          </p:cNvGrpSpPr>
          <p:nvPr/>
        </p:nvGrpSpPr>
        <p:grpSpPr bwMode="auto">
          <a:xfrm>
            <a:off x="9665970" y="4967287"/>
            <a:ext cx="1874719" cy="1285875"/>
            <a:chOff x="7143768" y="4857760"/>
            <a:chExt cx="1643074" cy="1285884"/>
          </a:xfrm>
        </p:grpSpPr>
        <p:sp>
          <p:nvSpPr>
            <p:cNvPr id="34" name="矩形 33"/>
            <p:cNvSpPr/>
            <p:nvPr/>
          </p:nvSpPr>
          <p:spPr bwMode="auto">
            <a:xfrm>
              <a:off x="7143768" y="4857760"/>
              <a:ext cx="1643074" cy="1285884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" name="TextBox 36"/>
            <p:cNvSpPr txBox="1">
              <a:spLocks noChangeArrowheads="1"/>
            </p:cNvSpPr>
            <p:nvPr/>
          </p:nvSpPr>
          <p:spPr bwMode="auto">
            <a:xfrm>
              <a:off x="7403072" y="5274246"/>
              <a:ext cx="13316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课堂实录</a:t>
              </a:r>
              <a:r>
                <a:rPr lang="en-US" altLang="zh-CN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7</a:t>
              </a:r>
              <a:endParaRPr lang="zh-CN" altLang="en-US" dirty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 bwMode="auto">
          <a:xfrm flipH="1">
            <a:off x="11871960" y="363255"/>
            <a:ext cx="2714" cy="6205185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34"/>
          <p:cNvSpPr>
            <a:spLocks noChangeArrowheads="1"/>
          </p:cNvSpPr>
          <p:nvPr/>
        </p:nvSpPr>
        <p:spPr bwMode="auto">
          <a:xfrm>
            <a:off x="3305534" y="242010"/>
            <a:ext cx="3416320" cy="673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rPr>
              <a:t>合作探究    开拓创新</a:t>
            </a:r>
            <a:endParaRPr lang="en-US" altLang="zh-CN" sz="2800" b="1" dirty="0">
              <a:solidFill>
                <a:schemeClr val="bg1"/>
              </a:solidFill>
              <a:latin typeface="Times New Roman" pitchFamily="18" charset="0"/>
              <a:ea typeface="华文新魏" pitchFamily="2" charset="-122"/>
              <a:cs typeface="Times New Roman" pitchFamily="18" charset="0"/>
            </a:endParaRPr>
          </a:p>
        </p:txBody>
      </p:sp>
      <p:pic>
        <p:nvPicPr>
          <p:cNvPr id="20" name="6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88514" y="1146130"/>
            <a:ext cx="8743168" cy="5304773"/>
          </a:xfrm>
          <a:prstGeom prst="rect">
            <a:avLst/>
          </a:prstGeom>
        </p:spPr>
      </p:pic>
      <p:sp>
        <p:nvSpPr>
          <p:cNvPr id="2" name="矩形 31">
            <a:extLst>
              <a:ext uri="{FF2B5EF4-FFF2-40B4-BE49-F238E27FC236}">
                <a16:creationId xmlns:a16="http://schemas.microsoft.com/office/drawing/2014/main" xmlns="" id="{85D49EA0-B6EC-4748-8EC0-B019CF875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9775" y="1829752"/>
            <a:ext cx="2037738" cy="3384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小组合作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运用推断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把握本质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317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8"/>
          <p:cNvGrpSpPr>
            <a:grpSpLocks/>
          </p:cNvGrpSpPr>
          <p:nvPr/>
        </p:nvGrpSpPr>
        <p:grpSpPr bwMode="auto">
          <a:xfrm>
            <a:off x="1272914" y="353394"/>
            <a:ext cx="10631104" cy="6382686"/>
            <a:chOff x="214282" y="366522"/>
            <a:chExt cx="8715436" cy="6381897"/>
          </a:xfrm>
        </p:grpSpPr>
        <p:sp>
          <p:nvSpPr>
            <p:cNvPr id="41" name="矩形 40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4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49" name="直接连接符 48"/>
            <p:cNvCxnSpPr/>
            <p:nvPr/>
          </p:nvCxnSpPr>
          <p:spPr>
            <a:xfrm flipH="1">
              <a:off x="6827873" y="388906"/>
              <a:ext cx="3469" cy="5910305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58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59" name="图片 40" descr="6b85b937jw6dfebgzh9frj.jpg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5" name="TextBox 54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</p:grpSp>
      <p:grpSp>
        <p:nvGrpSpPr>
          <p:cNvPr id="4" name="组合 34"/>
          <p:cNvGrpSpPr>
            <a:grpSpLocks/>
          </p:cNvGrpSpPr>
          <p:nvPr/>
        </p:nvGrpSpPr>
        <p:grpSpPr bwMode="auto">
          <a:xfrm>
            <a:off x="9665970" y="4967287"/>
            <a:ext cx="1874719" cy="1285875"/>
            <a:chOff x="7143768" y="4857760"/>
            <a:chExt cx="1643074" cy="1285884"/>
          </a:xfrm>
        </p:grpSpPr>
        <p:sp>
          <p:nvSpPr>
            <p:cNvPr id="34" name="矩形 33"/>
            <p:cNvSpPr/>
            <p:nvPr/>
          </p:nvSpPr>
          <p:spPr bwMode="auto">
            <a:xfrm>
              <a:off x="7143768" y="4857760"/>
              <a:ext cx="1643074" cy="1285884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" name="TextBox 36"/>
            <p:cNvSpPr txBox="1">
              <a:spLocks noChangeArrowheads="1"/>
            </p:cNvSpPr>
            <p:nvPr/>
          </p:nvSpPr>
          <p:spPr bwMode="auto">
            <a:xfrm>
              <a:off x="7403072" y="5274246"/>
              <a:ext cx="13316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课堂实录</a:t>
              </a:r>
              <a:r>
                <a:rPr lang="en-US" altLang="zh-CN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6</a:t>
              </a:r>
              <a:endParaRPr lang="zh-CN" altLang="en-US" dirty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 bwMode="auto">
          <a:xfrm flipH="1">
            <a:off x="11871960" y="363255"/>
            <a:ext cx="27766" cy="6205185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34"/>
          <p:cNvSpPr>
            <a:spLocks noChangeArrowheads="1"/>
          </p:cNvSpPr>
          <p:nvPr/>
        </p:nvSpPr>
        <p:spPr bwMode="auto">
          <a:xfrm>
            <a:off x="3305534" y="242010"/>
            <a:ext cx="3477234" cy="673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rPr>
              <a:t>夯实巩固    强化训练</a:t>
            </a:r>
            <a:endParaRPr lang="en-US" altLang="zh-CN" sz="2800" b="1" dirty="0">
              <a:solidFill>
                <a:schemeClr val="bg1"/>
              </a:solidFill>
              <a:latin typeface="Times New Roman" pitchFamily="18" charset="0"/>
              <a:ea typeface="华文新魏" pitchFamily="2" charset="-122"/>
              <a:cs typeface="Times New Roman" pitchFamily="18" charset="0"/>
            </a:endParaRPr>
          </a:p>
        </p:txBody>
      </p:sp>
      <p:sp>
        <p:nvSpPr>
          <p:cNvPr id="54" name="矩形 31"/>
          <p:cNvSpPr>
            <a:spLocks noChangeArrowheads="1"/>
          </p:cNvSpPr>
          <p:nvPr/>
        </p:nvSpPr>
        <p:spPr bwMode="auto">
          <a:xfrm>
            <a:off x="9600965" y="1637895"/>
            <a:ext cx="2037738" cy="252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固化概念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夯实基础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强化应用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xmlns="" id="{31EF47D0-845E-4F01-B47B-F5FE5E9B29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175" y="1427286"/>
            <a:ext cx="8902957" cy="4912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3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如图，一个电路中有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、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三个电器元件，每个元件可能正常，也可能失效．把这个电路是否为通路看成是一个随机现象，观察这个电路中各元件是否正常．</a:t>
            </a:r>
            <a:endParaRPr lang="en-US" altLang="zh-CN" sz="28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⑴写出试验的样本空间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4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⑵用集合表示下列事件：</a:t>
            </a:r>
            <a:endParaRPr lang="en-US" altLang="zh-CN" sz="28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    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=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“恰好两个元件正常”；</a:t>
            </a:r>
            <a:endParaRPr lang="en-US" altLang="zh-CN" sz="28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    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N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“电路是通路”；</a:t>
            </a:r>
            <a:endParaRPr lang="en-US" altLang="zh-CN" sz="28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   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T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“电路是断路</a:t>
            </a:r>
            <a:r>
              <a:rPr lang="en-US" altLang="zh-CN" sz="2800" b="1" dirty="0"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</a:rPr>
              <a:t>”</a:t>
            </a:r>
            <a:r>
              <a:rPr lang="zh-CN" altLang="en-US" sz="2800" b="1" dirty="0"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</a:rPr>
              <a:t>．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00327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28"/>
          <p:cNvGrpSpPr>
            <a:grpSpLocks/>
          </p:cNvGrpSpPr>
          <p:nvPr/>
        </p:nvGrpSpPr>
        <p:grpSpPr bwMode="auto">
          <a:xfrm>
            <a:off x="1272914" y="353394"/>
            <a:ext cx="10631104" cy="6382686"/>
            <a:chOff x="214282" y="366522"/>
            <a:chExt cx="8715436" cy="6381897"/>
          </a:xfrm>
        </p:grpSpPr>
        <p:sp>
          <p:nvSpPr>
            <p:cNvPr id="40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41" name="直接连接符 40"/>
            <p:cNvCxnSpPr/>
            <p:nvPr/>
          </p:nvCxnSpPr>
          <p:spPr>
            <a:xfrm flipH="1">
              <a:off x="6827873" y="388906"/>
              <a:ext cx="3469" cy="5910305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48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9" name="图片 40" descr="6b85b937jw6dfebgzh9frj.jpg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4" name="TextBox 43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</p:grpSp>
      <p:grpSp>
        <p:nvGrpSpPr>
          <p:cNvPr id="5" name="组合 34"/>
          <p:cNvGrpSpPr>
            <a:grpSpLocks/>
          </p:cNvGrpSpPr>
          <p:nvPr/>
        </p:nvGrpSpPr>
        <p:grpSpPr bwMode="auto">
          <a:xfrm>
            <a:off x="9665970" y="4967287"/>
            <a:ext cx="1874719" cy="1285875"/>
            <a:chOff x="7143768" y="4857760"/>
            <a:chExt cx="1643074" cy="1285884"/>
          </a:xfrm>
        </p:grpSpPr>
        <p:sp>
          <p:nvSpPr>
            <p:cNvPr id="34" name="矩形 33"/>
            <p:cNvSpPr/>
            <p:nvPr/>
          </p:nvSpPr>
          <p:spPr bwMode="auto">
            <a:xfrm>
              <a:off x="7143768" y="4857760"/>
              <a:ext cx="1643074" cy="1285884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" name="TextBox 36"/>
            <p:cNvSpPr txBox="1">
              <a:spLocks noChangeArrowheads="1"/>
            </p:cNvSpPr>
            <p:nvPr/>
          </p:nvSpPr>
          <p:spPr bwMode="auto">
            <a:xfrm>
              <a:off x="7403072" y="5274246"/>
              <a:ext cx="13316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课堂实录</a:t>
              </a:r>
              <a:r>
                <a:rPr lang="en-US" altLang="zh-CN" dirty="0">
                  <a:solidFill>
                    <a:schemeClr val="bg1"/>
                  </a:solidFill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8</a:t>
              </a:r>
              <a:endParaRPr lang="zh-CN" altLang="en-US" dirty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 bwMode="auto">
          <a:xfrm flipH="1">
            <a:off x="11871960" y="363255"/>
            <a:ext cx="2714" cy="6205185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34"/>
          <p:cNvSpPr>
            <a:spLocks noChangeArrowheads="1"/>
          </p:cNvSpPr>
          <p:nvPr/>
        </p:nvSpPr>
        <p:spPr bwMode="auto">
          <a:xfrm>
            <a:off x="3305534" y="242010"/>
            <a:ext cx="3387466" cy="673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rPr>
              <a:t>夯实巩固   强化训练</a:t>
            </a:r>
            <a:endParaRPr lang="en-US" altLang="zh-CN" sz="2800" b="1" dirty="0">
              <a:solidFill>
                <a:schemeClr val="bg1"/>
              </a:solidFill>
              <a:latin typeface="Times New Roman" pitchFamily="18" charset="0"/>
              <a:ea typeface="华文新魏" pitchFamily="2" charset="-122"/>
              <a:cs typeface="Times New Roman" pitchFamily="18" charset="0"/>
            </a:endParaRPr>
          </a:p>
        </p:txBody>
      </p:sp>
      <p:pic>
        <p:nvPicPr>
          <p:cNvPr id="20" name="6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88514" y="1146130"/>
            <a:ext cx="8743168" cy="5304773"/>
          </a:xfrm>
          <a:prstGeom prst="rect">
            <a:avLst/>
          </a:prstGeom>
        </p:spPr>
      </p:pic>
      <p:sp>
        <p:nvSpPr>
          <p:cNvPr id="2" name="矩形 31">
            <a:extLst>
              <a:ext uri="{FF2B5EF4-FFF2-40B4-BE49-F238E27FC236}">
                <a16:creationId xmlns:a16="http://schemas.microsoft.com/office/drawing/2014/main" xmlns="" id="{0224736E-A213-4EA4-AEEF-198A4E022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0965" y="1637895"/>
            <a:ext cx="2037738" cy="252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固化概念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夯实基础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强化应用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939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31"/>
          <p:cNvSpPr>
            <a:spLocks noChangeArrowheads="1"/>
          </p:cNvSpPr>
          <p:nvPr/>
        </p:nvSpPr>
        <p:spPr bwMode="auto">
          <a:xfrm>
            <a:off x="9644289" y="2395809"/>
            <a:ext cx="2037738" cy="252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回顾知识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总结方法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构建体系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2" name="组合 28"/>
          <p:cNvGrpSpPr>
            <a:grpSpLocks/>
          </p:cNvGrpSpPr>
          <p:nvPr/>
        </p:nvGrpSpPr>
        <p:grpSpPr bwMode="auto">
          <a:xfrm>
            <a:off x="1272914" y="242010"/>
            <a:ext cx="10631104" cy="6494070"/>
            <a:chOff x="214282" y="255152"/>
            <a:chExt cx="8715436" cy="6493267"/>
          </a:xfrm>
        </p:grpSpPr>
        <p:sp>
          <p:nvSpPr>
            <p:cNvPr id="11" name="矩形 10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 flipH="1">
              <a:off x="6827873" y="401431"/>
              <a:ext cx="13738" cy="5897781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31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2" name="图片 40" descr="6b85b937jw6dfebgzh9frj.jpg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3" name="TextBox 22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  <p:sp>
          <p:nvSpPr>
            <p:cNvPr id="28" name="矩形 34"/>
            <p:cNvSpPr>
              <a:spLocks noChangeArrowheads="1"/>
            </p:cNvSpPr>
            <p:nvPr/>
          </p:nvSpPr>
          <p:spPr bwMode="auto">
            <a:xfrm>
              <a:off x="1880635" y="255152"/>
              <a:ext cx="2800717" cy="67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Times New Roman" pitchFamily="18" charset="0"/>
                  <a:ea typeface="华文新魏" pitchFamily="2" charset="-122"/>
                  <a:cs typeface="Times New Roman" pitchFamily="18" charset="0"/>
                </a:rPr>
                <a:t>归纳总结    构建体系</a:t>
              </a:r>
              <a:endParaRPr lang="en-US" altLang="zh-CN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 bwMode="auto">
          <a:xfrm flipH="1">
            <a:off x="11871960" y="375781"/>
            <a:ext cx="40292" cy="6192659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28"/>
          <p:cNvSpPr>
            <a:spLocks noChangeArrowheads="1"/>
          </p:cNvSpPr>
          <p:nvPr/>
        </p:nvSpPr>
        <p:spPr bwMode="auto">
          <a:xfrm>
            <a:off x="1272914" y="1527474"/>
            <a:ext cx="6429375" cy="6417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问题：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这节课我们学习了哪些知识？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3E5FA945-035A-4DAC-B5A0-FB9634B7ECE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45695" y="2608530"/>
            <a:ext cx="3229046" cy="2974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2A95BB5E-927D-4BE9-9672-4E5D5DC331D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b="4145"/>
          <a:stretch/>
        </p:blipFill>
        <p:spPr>
          <a:xfrm>
            <a:off x="5377296" y="2608530"/>
            <a:ext cx="3128054" cy="30029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TextBox 17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847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>
            <a:spLocks noChangeAspect="1"/>
          </p:cNvSpPr>
          <p:nvPr/>
        </p:nvSpPr>
        <p:spPr>
          <a:xfrm>
            <a:off x="1001486" y="1496350"/>
            <a:ext cx="8055326" cy="6552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883C8"/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3794596" y="1536713"/>
            <a:ext cx="6352717" cy="501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3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教科书第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229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页练习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6" name="Picture 3" descr="E:\仝德志文件，勿删！\03-参考文档\！PPT图片及版面资源\06-PPT精选插图\12-标签\红色上角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75362" y="1399528"/>
            <a:ext cx="2625877" cy="501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17"/>
          <p:cNvSpPr>
            <a:spLocks noChangeArrowheads="1"/>
          </p:cNvSpPr>
          <p:nvPr/>
        </p:nvSpPr>
        <p:spPr bwMode="auto">
          <a:xfrm>
            <a:off x="1512969" y="1352334"/>
            <a:ext cx="2041479" cy="497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课后练习</a:t>
            </a:r>
          </a:p>
        </p:txBody>
      </p:sp>
      <p:sp>
        <p:nvSpPr>
          <p:cNvPr id="9" name="矩形 31"/>
          <p:cNvSpPr>
            <a:spLocks noChangeArrowheads="1"/>
          </p:cNvSpPr>
          <p:nvPr/>
        </p:nvSpPr>
        <p:spPr bwMode="auto">
          <a:xfrm>
            <a:off x="9615261" y="2468381"/>
            <a:ext cx="2037738" cy="252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巩固知识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提升能力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强化应用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3" name="组合 28"/>
          <p:cNvGrpSpPr>
            <a:grpSpLocks/>
          </p:cNvGrpSpPr>
          <p:nvPr/>
        </p:nvGrpSpPr>
        <p:grpSpPr bwMode="auto">
          <a:xfrm>
            <a:off x="1272914" y="242010"/>
            <a:ext cx="10631104" cy="6494070"/>
            <a:chOff x="214282" y="255152"/>
            <a:chExt cx="8715436" cy="6493267"/>
          </a:xfrm>
        </p:grpSpPr>
        <p:sp>
          <p:nvSpPr>
            <p:cNvPr id="11" name="矩形 10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6821074" y="401431"/>
              <a:ext cx="6799" cy="5897781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31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2" name="图片 40" descr="6b85b937jw6dfebgzh9frj.jpg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3" name="TextBox 22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  <p:sp>
          <p:nvSpPr>
            <p:cNvPr id="28" name="矩形 34"/>
            <p:cNvSpPr>
              <a:spLocks noChangeArrowheads="1"/>
            </p:cNvSpPr>
            <p:nvPr/>
          </p:nvSpPr>
          <p:spPr bwMode="auto">
            <a:xfrm>
              <a:off x="1880635" y="255152"/>
              <a:ext cx="2800717" cy="67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Times New Roman" pitchFamily="18" charset="0"/>
                  <a:ea typeface="华文新魏" pitchFamily="2" charset="-122"/>
                  <a:cs typeface="Times New Roman" pitchFamily="18" charset="0"/>
                </a:rPr>
                <a:t>作业分类    拓展延伸</a:t>
              </a:r>
              <a:endParaRPr lang="en-US" altLang="zh-CN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 bwMode="auto">
          <a:xfrm flipH="1">
            <a:off x="11871960" y="375781"/>
            <a:ext cx="2714" cy="6192659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F164EE82-2ED7-401B-8344-EB51F2E2B8CA}"/>
              </a:ext>
            </a:extLst>
          </p:cNvPr>
          <p:cNvSpPr>
            <a:spLocks noChangeAspect="1"/>
          </p:cNvSpPr>
          <p:nvPr/>
        </p:nvSpPr>
        <p:spPr>
          <a:xfrm>
            <a:off x="986030" y="2629892"/>
            <a:ext cx="8055326" cy="35833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883C8"/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Picture 3" descr="E:\仝德志文件，勿删！\03-参考文档\！PPT图片及版面资源\06-PPT精选插图\12-标签\红色上角.png">
            <a:extLst>
              <a:ext uri="{FF2B5EF4-FFF2-40B4-BE49-F238E27FC236}">
                <a16:creationId xmlns:a16="http://schemas.microsoft.com/office/drawing/2014/main" xmlns="" id="{51E1CE1A-0808-462A-A733-62E9D44BF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59906" y="2533070"/>
            <a:ext cx="2625877" cy="501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17">
            <a:extLst>
              <a:ext uri="{FF2B5EF4-FFF2-40B4-BE49-F238E27FC236}">
                <a16:creationId xmlns:a16="http://schemas.microsoft.com/office/drawing/2014/main" xmlns="" id="{9AF8BB24-AB7E-4A7E-93E5-B91088E3A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7513" y="2485876"/>
            <a:ext cx="2041479" cy="497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思考提升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8CF66CB3-4FC4-4823-833A-02007981C62A}"/>
              </a:ext>
            </a:extLst>
          </p:cNvPr>
          <p:cNvSpPr txBox="1"/>
          <p:nvPr/>
        </p:nvSpPr>
        <p:spPr>
          <a:xfrm>
            <a:off x="1046591" y="3089909"/>
            <a:ext cx="9991446" cy="2850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        在某届世界杯足球赛上，</a:t>
            </a:r>
            <a:r>
              <a:rPr lang="en-US" altLang="zh-CN" sz="2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d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四支球队进入了最后的比赛</a:t>
            </a:r>
            <a:r>
              <a:rPr lang="zh-CN" altLang="zh-CN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．</a:t>
            </a:r>
            <a:endParaRPr lang="en-US" altLang="zh-CN" sz="20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在第一轮的两场比赛中，</a:t>
            </a:r>
            <a:r>
              <a:rPr lang="en-US" altLang="zh-CN" sz="2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对 </a:t>
            </a:r>
            <a:r>
              <a:rPr lang="en-US" altLang="zh-CN" sz="2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对</a:t>
            </a:r>
            <a:r>
              <a:rPr lang="en-US" altLang="zh-CN" sz="2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d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，然后这两场比赛的胜者将进入</a:t>
            </a:r>
            <a:endParaRPr lang="en-US" altLang="zh-CN" sz="20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冠亚军决赛，这两场比赛的负者比赛，决出第三名和第四名．比赛的</a:t>
            </a:r>
            <a:endParaRPr lang="en-US" altLang="zh-CN" sz="20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一种最终可能结果记为</a:t>
            </a:r>
            <a:r>
              <a:rPr lang="en-US" altLang="zh-CN" sz="2000" b="1" i="1" dirty="0" err="1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abcd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（表示</a:t>
            </a:r>
            <a:r>
              <a:rPr lang="en-US" altLang="zh-CN" sz="2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胜</a:t>
            </a:r>
            <a:r>
              <a:rPr lang="en-US" altLang="zh-CN" sz="2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胜</a:t>
            </a:r>
            <a:r>
              <a:rPr lang="en-US" altLang="zh-CN" sz="2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d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，然后</a:t>
            </a:r>
            <a:r>
              <a:rPr lang="en-US" altLang="zh-CN" sz="2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胜</a:t>
            </a:r>
            <a:r>
              <a:rPr lang="en-US" altLang="zh-CN" sz="2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胜</a:t>
            </a:r>
            <a:r>
              <a:rPr lang="en-US" altLang="zh-CN" sz="2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d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）．</a:t>
            </a:r>
          </a:p>
          <a:p>
            <a:pPr>
              <a:lnSpc>
                <a:spcPct val="130000"/>
              </a:lnSpc>
            </a:pPr>
            <a:r>
              <a:rPr lang="zh-CN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⑴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写出比赛所有可能结果构成的样本空间；</a:t>
            </a:r>
            <a:endParaRPr lang="en-US" altLang="zh-CN" sz="20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⑵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设事件</a:t>
            </a:r>
            <a:r>
              <a:rPr lang="en-US" altLang="zh-CN" sz="2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2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队获得冠军，写出</a:t>
            </a:r>
            <a:r>
              <a:rPr lang="en-US" altLang="zh-CN" sz="2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包含的所有可能结果；</a:t>
            </a:r>
            <a:endParaRPr lang="en-US" altLang="zh-CN" sz="2000" b="1" dirty="0"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⑶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设事件</a:t>
            </a:r>
            <a:r>
              <a:rPr lang="en-US" altLang="zh-CN" sz="2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2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队进入冠亚军决赛，写出</a:t>
            </a:r>
            <a:r>
              <a:rPr lang="en-US" altLang="zh-CN" sz="2000" b="1" i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包含的所有可能结果</a:t>
            </a:r>
            <a:r>
              <a:rPr lang="zh-CN" sz="2000" b="1" dirty="0">
                <a:latin typeface="Times New Roman" panose="02020603050405020304" pitchFamily="18" charset="0"/>
                <a:ea typeface="黑体" panose="02010600030101010101" pitchFamily="49" charset="-122"/>
                <a:cs typeface="Times New Roman" panose="02020603050405020304" pitchFamily="18" charset="0"/>
              </a:rPr>
              <a:t>．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82172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8"/>
          <p:cNvGrpSpPr>
            <a:grpSpLocks/>
          </p:cNvGrpSpPr>
          <p:nvPr/>
        </p:nvGrpSpPr>
        <p:grpSpPr bwMode="auto">
          <a:xfrm>
            <a:off x="1272914" y="242010"/>
            <a:ext cx="10631104" cy="6494070"/>
            <a:chOff x="214282" y="255152"/>
            <a:chExt cx="8715436" cy="6493267"/>
          </a:xfrm>
        </p:grpSpPr>
        <p:sp>
          <p:nvSpPr>
            <p:cNvPr id="11" name="矩形 10"/>
            <p:cNvSpPr/>
            <p:nvPr/>
          </p:nvSpPr>
          <p:spPr bwMode="auto">
            <a:xfrm>
              <a:off x="6888496" y="382884"/>
              <a:ext cx="19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 bwMode="auto">
            <a:xfrm>
              <a:off x="285720" y="398124"/>
              <a:ext cx="6480000" cy="594000"/>
            </a:xfrm>
            <a:prstGeom prst="rect">
              <a:avLst/>
            </a:prstGeom>
            <a:solidFill>
              <a:srgbClr val="AB291F"/>
            </a:solidFill>
            <a:ln>
              <a:noFill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矩形 20"/>
            <p:cNvSpPr>
              <a:spLocks noChangeArrowheads="1"/>
            </p:cNvSpPr>
            <p:nvPr/>
          </p:nvSpPr>
          <p:spPr bwMode="auto">
            <a:xfrm>
              <a:off x="214282" y="366522"/>
              <a:ext cx="8715436" cy="59400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6821074" y="401431"/>
              <a:ext cx="6799" cy="5897781"/>
            </a:xfrm>
            <a:prstGeom prst="line">
              <a:avLst/>
            </a:prstGeom>
            <a:ln w="25400">
              <a:solidFill>
                <a:srgbClr val="AB29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组合 27"/>
            <p:cNvGrpSpPr>
              <a:grpSpLocks/>
            </p:cNvGrpSpPr>
            <p:nvPr/>
          </p:nvGrpSpPr>
          <p:grpSpPr bwMode="auto">
            <a:xfrm>
              <a:off x="6638952" y="6388438"/>
              <a:ext cx="359999" cy="359981"/>
              <a:chOff x="5643570" y="4500570"/>
              <a:chExt cx="1645919" cy="1645920"/>
            </a:xfrm>
          </p:grpSpPr>
          <p:sp>
            <p:nvSpPr>
              <p:cNvPr id="31" name="椭圆 39"/>
              <p:cNvSpPr>
                <a:spLocks noChangeArrowheads="1"/>
              </p:cNvSpPr>
              <p:nvPr/>
            </p:nvSpPr>
            <p:spPr bwMode="auto">
              <a:xfrm>
                <a:off x="5755966" y="4612966"/>
                <a:ext cx="1428760" cy="1428760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2" name="图片 40" descr="6b85b937jw6dfebgzh9frj.jpg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643570" y="4500570"/>
                <a:ext cx="1645919" cy="16459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3" name="TextBox 22"/>
            <p:cNvSpPr txBox="1"/>
            <p:nvPr/>
          </p:nvSpPr>
          <p:spPr>
            <a:xfrm>
              <a:off x="7056473" y="407140"/>
              <a:ext cx="1714500" cy="5238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华文新魏" pitchFamily="2" charset="-122"/>
                  <a:ea typeface="华文新魏" pitchFamily="2" charset="-122"/>
                </a:rPr>
                <a:t>设计意图</a:t>
              </a:r>
            </a:p>
          </p:txBody>
        </p:sp>
        <p:sp>
          <p:nvSpPr>
            <p:cNvPr id="28" name="矩形 34"/>
            <p:cNvSpPr>
              <a:spLocks noChangeArrowheads="1"/>
            </p:cNvSpPr>
            <p:nvPr/>
          </p:nvSpPr>
          <p:spPr bwMode="auto">
            <a:xfrm>
              <a:off x="1880635" y="255152"/>
              <a:ext cx="2800717" cy="673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Times New Roman" pitchFamily="18" charset="0"/>
                  <a:ea typeface="华文新魏" pitchFamily="2" charset="-122"/>
                  <a:cs typeface="Times New Roman" pitchFamily="18" charset="0"/>
                </a:rPr>
                <a:t>作业分类    拓展延伸</a:t>
              </a:r>
              <a:endParaRPr lang="en-US" altLang="zh-CN" sz="2800" b="1" dirty="0">
                <a:solidFill>
                  <a:schemeClr val="bg1"/>
                </a:solidFill>
                <a:latin typeface="Times New Roman" pitchFamily="18" charset="0"/>
                <a:ea typeface="华文新魏" pitchFamily="2" charset="-122"/>
                <a:cs typeface="Times New Roman" pitchFamily="18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 bwMode="auto">
          <a:xfrm flipH="1">
            <a:off x="11871960" y="375781"/>
            <a:ext cx="2714" cy="6192659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 flipH="1">
            <a:off x="365760" y="1188720"/>
            <a:ext cx="15240" cy="5669280"/>
          </a:xfrm>
          <a:prstGeom prst="line">
            <a:avLst/>
          </a:prstGeom>
          <a:ln w="25400">
            <a:solidFill>
              <a:srgbClr val="AB29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>
            <a:spLocks noChangeAspect="1"/>
          </p:cNvSpPr>
          <p:nvPr/>
        </p:nvSpPr>
        <p:spPr>
          <a:xfrm>
            <a:off x="698579" y="1999185"/>
            <a:ext cx="8394725" cy="37484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883C8"/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" name="Picture 3" descr="E:\仝德志文件，勿删！\03-参考文档\！PPT图片及版面资源\06-PPT精选插图\12-标签\红色上角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16864" y="1905243"/>
            <a:ext cx="2625877" cy="501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Rectangle 17"/>
          <p:cNvSpPr>
            <a:spLocks noChangeArrowheads="1"/>
          </p:cNvSpPr>
          <p:nvPr/>
        </p:nvSpPr>
        <p:spPr bwMode="auto">
          <a:xfrm>
            <a:off x="1229415" y="1892244"/>
            <a:ext cx="2041479" cy="497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实践应用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6F067B18-E035-4DA1-9E25-21EDDDE21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875" y="3100066"/>
            <a:ext cx="7732207" cy="2255721"/>
          </a:xfrm>
          <a:prstGeom prst="rect">
            <a:avLst/>
          </a:prstGeom>
        </p:spPr>
      </p:pic>
      <p:sp>
        <p:nvSpPr>
          <p:cNvPr id="4" name="矩形 31">
            <a:extLst>
              <a:ext uri="{FF2B5EF4-FFF2-40B4-BE49-F238E27FC236}">
                <a16:creationId xmlns:a16="http://schemas.microsoft.com/office/drawing/2014/main" xmlns="" id="{4C64E773-FECB-4D2C-B456-B68237385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15261" y="2468381"/>
            <a:ext cx="2037738" cy="252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巩固知识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提升能力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强化应用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55456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45409" y="3382026"/>
            <a:ext cx="5267084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zh-CN" altLang="en-US" sz="9600" b="1" dirty="0">
                <a:ln w="11430">
                  <a:noFill/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华文隶书" pitchFamily="2" charset="-122"/>
                <a:ea typeface="华文隶书" pitchFamily="2" charset="-122"/>
              </a:rPr>
              <a:t>谢谢指导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499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5131602"/>
            <a:ext cx="12192000" cy="97718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3700" dirty="0" smtClean="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37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0" y="710150"/>
            <a:ext cx="12192000" cy="7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4300" dirty="0" smtClean="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43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365558"/>
            <a:ext cx="12192000" cy="415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zh-CN" altLang="en-US" sz="1900" dirty="0" smtClean="0"/>
              <a:t>获取更多信息，请联系编辑：</a:t>
            </a:r>
            <a:r>
              <a:rPr lang="en-US" altLang="zh-CN" sz="1900" dirty="0" smtClean="0"/>
              <a:t>13166715360</a:t>
            </a:r>
            <a:r>
              <a:rPr lang="zh-CN" altLang="en-US" sz="1900" dirty="0" smtClean="0"/>
              <a:t>（杜编辑）</a:t>
            </a:r>
            <a:endParaRPr lang="zh-CN" altLang="en-US" sz="1900" dirty="0"/>
          </a:p>
        </p:txBody>
      </p:sp>
      <p:pic>
        <p:nvPicPr>
          <p:cNvPr id="6" name="图片 5" descr="1fe0de1d6852c096e27215f80f572a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25600"/>
            <a:ext cx="3352801" cy="3352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未标题-1 422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60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OZHO13yzUCaepRpRzBw5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OZHO13yzUCaepRpRzBw5w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C8EC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8EC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3268</TotalTime>
  <Words>1100</Words>
  <Application>Microsoft Office PowerPoint</Application>
  <PresentationFormat>自定义</PresentationFormat>
  <Paragraphs>262</Paragraphs>
  <Slides>31</Slides>
  <Notes>0</Notes>
  <HiddenSlides>0</HiddenSlides>
  <MMClips>8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3" baseType="lpstr">
      <vt:lpstr>1_Office 主题</vt:lpstr>
      <vt:lpstr>Equation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yulong Zhou</dc:creator>
  <cp:lastModifiedBy>lkwjefklj43</cp:lastModifiedBy>
  <cp:revision>182</cp:revision>
  <dcterms:created xsi:type="dcterms:W3CDTF">2018-03-23T02:38:57Z</dcterms:created>
  <dcterms:modified xsi:type="dcterms:W3CDTF">2021-04-21T11:04:10Z</dcterms:modified>
  <cp:contentStatus>最终状态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