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333" r:id="rId2"/>
    <p:sldId id="334" r:id="rId3"/>
    <p:sldId id="256" r:id="rId4"/>
    <p:sldId id="332" r:id="rId5"/>
    <p:sldId id="257" r:id="rId6"/>
    <p:sldId id="331" r:id="rId7"/>
    <p:sldId id="328" r:id="rId8"/>
    <p:sldId id="287" r:id="rId9"/>
    <p:sldId id="258" r:id="rId10"/>
    <p:sldId id="290" r:id="rId11"/>
    <p:sldId id="292" r:id="rId12"/>
    <p:sldId id="309" r:id="rId13"/>
    <p:sldId id="294" r:id="rId14"/>
    <p:sldId id="311" r:id="rId15"/>
    <p:sldId id="312" r:id="rId16"/>
    <p:sldId id="314" r:id="rId17"/>
    <p:sldId id="315" r:id="rId18"/>
    <p:sldId id="330" r:id="rId19"/>
    <p:sldId id="276" r:id="rId20"/>
    <p:sldId id="337" r:id="rId21"/>
    <p:sldId id="336" r:id="rId22"/>
  </p:sldIdLst>
  <p:sldSz cx="12192000" cy="6858000"/>
  <p:notesSz cx="6858000" cy="9144000"/>
  <p:embeddedFontLst>
    <p:embeddedFont>
      <p:font typeface="黑体" pitchFamily="49" charset="-122"/>
      <p:regular r:id="rId24"/>
    </p:embeddedFont>
    <p:embeddedFont>
      <p:font typeface="等线" pitchFamily="2" charset="-122"/>
      <p:regular r:id="rId25"/>
      <p:bold r:id="rId26"/>
    </p:embeddedFont>
    <p:embeddedFont>
      <p:font typeface="微软雅黑" pitchFamily="34" charset="-122"/>
      <p:regular r:id="rId27"/>
      <p:bold r:id="rId28"/>
    </p:embeddedFont>
    <p:embeddedFont>
      <p:font typeface="华文彩云" pitchFamily="2" charset="-122"/>
      <p:regular r:id="rId29"/>
    </p:embeddedFont>
    <p:embeddedFont>
      <p:font typeface="等线 Light" pitchFamily="2" charset="-122"/>
      <p:regular r:id="rId3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0000"/>
    <a:srgbClr val="FDE4C5"/>
    <a:srgbClr val="FCE4C5"/>
  </p:clrMru>
  <p:extLst>
    <p:ext uri="{E76CE94A-603C-4142-B9EB-6D1370010A27}">
      <p14:discardImageEditData xmlns:p14="http://schemas.microsoft.com/office/powerpoint/2010/main" xmlns="" val="1"/>
    </p:ext>
    <p:ext uri="{D31A062A-798A-4329-ABDD-BBA856620510}">
      <p14:defaultImageDpi xmlns:p14="http://schemas.microsoft.com/office/powerpoint/2010/main" xmlns="" val="96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636" y="-78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D1FA0-43E1-4CE7-8FF6-1A2F3373F2E8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250DB-AB4B-492B-9B10-5E03F8593C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91968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>
            <a:extLst>
              <a:ext uri="{FF2B5EF4-FFF2-40B4-BE49-F238E27FC236}">
                <a16:creationId xmlns:a16="http://schemas.microsoft.com/office/drawing/2014/main" xmlns="" id="{A0876F3B-3AF2-4E5F-83F0-52D26866CF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675" y="636588"/>
            <a:ext cx="5656263" cy="3182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>
            <a:extLst>
              <a:ext uri="{FF2B5EF4-FFF2-40B4-BE49-F238E27FC236}">
                <a16:creationId xmlns:a16="http://schemas.microsoft.com/office/drawing/2014/main" xmlns="" id="{474B87FD-6EE1-490E-875F-C70139CE441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60" name="灯片编号占位符 3">
            <a:extLst>
              <a:ext uri="{FF2B5EF4-FFF2-40B4-BE49-F238E27FC236}">
                <a16:creationId xmlns:a16="http://schemas.microsoft.com/office/drawing/2014/main" xmlns="" id="{A581F399-77D3-429E-8127-B342665CCB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34256" indent="-24394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75779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66091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756402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146714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537026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27337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17649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5E3971A5-BC06-4F3E-94F7-52204AC9D0CB}" type="slidenum">
              <a:rPr lang="zh-CN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068DE4C2-4C62-4238-94D6-0C24DE3055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675" y="636588"/>
            <a:ext cx="5656263" cy="3182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25A5A576-4FBB-4A61-8812-C871F42AB0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89BF39A3-5B25-448C-B94F-107712A58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34256" indent="-24394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75779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66091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756402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146714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537026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27337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17649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F75C986-FFD6-4EB9-BEB2-EF6C91ABE188}" type="slidenum">
              <a:rPr lang="zh-CN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3847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068DE4C2-4C62-4238-94D6-0C24DE3055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675" y="636588"/>
            <a:ext cx="5656263" cy="3182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25A5A576-4FBB-4A61-8812-C871F42AB0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89BF39A3-5B25-448C-B94F-107712A58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34256" indent="-24394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75779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66091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756402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146714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537026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27337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17649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F75C986-FFD6-4EB9-BEB2-EF6C91ABE188}" type="slidenum">
              <a:rPr lang="zh-CN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068DE4C2-4C62-4238-94D6-0C24DE3055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675" y="636588"/>
            <a:ext cx="5656263" cy="3182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25A5A576-4FBB-4A61-8812-C871F42AB0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89BF39A3-5B25-448C-B94F-107712A58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34256" indent="-24394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75779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66091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756402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146714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537026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27337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17649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F75C986-FFD6-4EB9-BEB2-EF6C91ABE188}" type="slidenum">
              <a:rPr lang="zh-CN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61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068DE4C2-4C62-4238-94D6-0C24DE3055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675" y="636588"/>
            <a:ext cx="5656263" cy="3182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25A5A576-4FBB-4A61-8812-C871F42AB0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89BF39A3-5B25-448C-B94F-107712A58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34256" indent="-24394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75779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66091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756402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146714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537026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27337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17649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F75C986-FFD6-4EB9-BEB2-EF6C91ABE188}" type="slidenum">
              <a:rPr lang="zh-CN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6754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068DE4C2-4C62-4238-94D6-0C24DE3055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675" y="636588"/>
            <a:ext cx="5656263" cy="3182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25A5A576-4FBB-4A61-8812-C871F42AB0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89BF39A3-5B25-448C-B94F-107712A58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34256" indent="-24394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75779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66091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756402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146714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537026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27337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17649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F75C986-FFD6-4EB9-BEB2-EF6C91ABE188}" type="slidenum">
              <a:rPr lang="zh-CN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0454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068DE4C2-4C62-4238-94D6-0C24DE3055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675" y="636588"/>
            <a:ext cx="5656263" cy="3182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25A5A576-4FBB-4A61-8812-C871F42AB0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89BF39A3-5B25-448C-B94F-107712A58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34256" indent="-24394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75779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66091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756402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146714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537026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27337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17649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F75C986-FFD6-4EB9-BEB2-EF6C91ABE188}" type="slidenum">
              <a:rPr lang="zh-CN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9203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068DE4C2-4C62-4238-94D6-0C24DE3055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675" y="636588"/>
            <a:ext cx="5656263" cy="3182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25A5A576-4FBB-4A61-8812-C871F42AB0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89BF39A3-5B25-448C-B94F-107712A58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34256" indent="-24394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75779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66091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756402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146714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537026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27337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17649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F75C986-FFD6-4EB9-BEB2-EF6C91ABE188}" type="slidenum">
              <a:rPr lang="zh-CN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8084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068DE4C2-4C62-4238-94D6-0C24DE3055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675" y="636588"/>
            <a:ext cx="5656263" cy="3182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25A5A576-4FBB-4A61-8812-C871F42AB0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89BF39A3-5B25-448C-B94F-107712A58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34256" indent="-24394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75779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66091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756402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146714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537026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27337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17649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F75C986-FFD6-4EB9-BEB2-EF6C91ABE188}" type="slidenum">
              <a:rPr lang="zh-CN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28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068DE4C2-4C62-4238-94D6-0C24DE3055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675" y="636588"/>
            <a:ext cx="5656263" cy="3182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25A5A576-4FBB-4A61-8812-C871F42AB0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89BF39A3-5B25-448C-B94F-107712A58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34256" indent="-24394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75779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66091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756402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146714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537026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27337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17649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F75C986-FFD6-4EB9-BEB2-EF6C91ABE188}" type="slidenum">
              <a:rPr lang="zh-CN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6129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068DE4C2-4C62-4238-94D6-0C24DE3055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675" y="636588"/>
            <a:ext cx="5656263" cy="3182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25A5A576-4FBB-4A61-8812-C871F42AB0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89BF39A3-5B25-448C-B94F-107712A58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34256" indent="-24394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75779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66091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756402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146714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537026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27337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17649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F75C986-FFD6-4EB9-BEB2-EF6C91ABE188}" type="slidenum">
              <a:rPr lang="zh-CN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67862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068DE4C2-4C62-4238-94D6-0C24DE3055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6675" y="636588"/>
            <a:ext cx="5656263" cy="31829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25A5A576-4FBB-4A61-8812-C871F42AB0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89BF39A3-5B25-448C-B94F-107712A58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34256" indent="-24394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975779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366091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756402" indent="-195156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146714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537026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927337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317649" indent="-195156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2F75C986-FFD6-4EB9-BEB2-EF6C91ABE188}" type="slidenum">
              <a:rPr lang="zh-CN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811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34415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73710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F8DE2A64-3CE7-436E-8CB1-BC650AABF8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B531837D-C5D0-458F-86BD-92167760FB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6C8E6AE8-DD76-460C-A99B-DA6555D5C1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3C0E6A-F629-40B5-B56C-55F91F1519A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524183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xmlns="" id="{E2A83BE4-1834-4A2D-A799-7202C09BF4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1222973F-8173-4BE3-B022-D1CA29C01B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4550B7F1-3A02-49B8-82DC-2891E6A6DC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85477-C642-4610-95D6-D446FE1127D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91190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789D693D-F591-44DB-8357-D6BAE2FC3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6C12A81-31BB-498E-AF92-685004872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6D51D1D-064F-4669-BDF8-0AC6682C26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4311E-6487-4213-8130-CA1F669E4CCC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C45524F-5C7D-4630-8039-F8A5C55A15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0939310-E2AC-4B9F-AFB5-818F5E127F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84675-7F07-498E-B3EC-2E4B20AB443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 descr="图片包含 地面, 地板&#10;&#10;已生成高可信度的说明">
            <a:extLst>
              <a:ext uri="{FF2B5EF4-FFF2-40B4-BE49-F238E27FC236}">
                <a16:creationId xmlns:a16="http://schemas.microsoft.com/office/drawing/2014/main" xmlns="" id="{B28C7453-E60A-43B5-9A1C-2B31E4645B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 descr="bgt-04.jp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2717"/>
            <a:ext cx="12192000" cy="685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780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58" r:id="rId3"/>
    <p:sldLayoutId id="2147483659" r:id="rId4"/>
    <p:sldLayoutId id="2147483660" r:id="rId5"/>
  </p:sldLayoutIdLst>
  <mc:AlternateContent xmlns:mc="http://schemas.openxmlformats.org/markup-compatibility/2006">
    <mc:Choice xmlns:p14="http://schemas.microsoft.com/office/powerpoint/2010/main" xmlns="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4.png"/><Relationship Id="rId2" Type="http://schemas.openxmlformats.org/officeDocument/2006/relationships/hyperlink" Target="&#35282;&#30340;&#23450;&#20041;%20-%20&#21103;&#26412;.gsp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35282;&#30340;&#23450;&#20041;.gs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&#20316;&#35282;.gs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&#20004;&#35282;&#30456;&#21152;.gsp" TargetMode="External"/><Relationship Id="rId5" Type="http://schemas.openxmlformats.org/officeDocument/2006/relationships/hyperlink" Target="&#30456;&#21453;&#35282;.gsp" TargetMode="External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emf"/><Relationship Id="rId5" Type="http://schemas.openxmlformats.org/officeDocument/2006/relationships/hyperlink" Target="&#20316;&#35282;.gsp" TargetMode="External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oleObject" Target="../embeddings/oleObject10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xmlns="" id="{F5A2CF3B-5FB9-4EF0-8AE1-438032D31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814" y="2077307"/>
            <a:ext cx="9753600" cy="95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4800" b="1" spc="3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5.1.1</a:t>
            </a:r>
            <a:r>
              <a:rPr lang="zh-CN" altLang="en-US" sz="4800" b="1" spc="3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任意</a:t>
            </a:r>
            <a:r>
              <a:rPr lang="zh-CN" altLang="en-US" sz="4800" b="1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角</a:t>
            </a:r>
          </a:p>
        </p:txBody>
      </p:sp>
      <p:sp>
        <p:nvSpPr>
          <p:cNvPr id="2050" name="TextBox 6">
            <a:extLst>
              <a:ext uri="{FF2B5EF4-FFF2-40B4-BE49-F238E27FC236}">
                <a16:creationId xmlns:a16="http://schemas.microsoft.com/office/drawing/2014/main" xmlns="" id="{6B52568D-FB41-4C9D-B05B-98ADF636F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814" y="2075663"/>
            <a:ext cx="9753600" cy="95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48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5.1.1</a:t>
            </a:r>
            <a:r>
              <a:rPr lang="zh-CN" altLang="en-US" sz="48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任意</a:t>
            </a:r>
            <a:r>
              <a:rPr lang="zh-CN" altLang="en-US" sz="48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角</a:t>
            </a:r>
          </a:p>
        </p:txBody>
      </p:sp>
      <p:sp>
        <p:nvSpPr>
          <p:cNvPr id="2051" name="TextBox 8">
            <a:extLst>
              <a:ext uri="{FF2B5EF4-FFF2-40B4-BE49-F238E27FC236}">
                <a16:creationId xmlns:a16="http://schemas.microsoft.com/office/drawing/2014/main" xmlns="" id="{19393AA6-2AAD-4D59-B3D6-F9EC702C9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7737" y="4118498"/>
            <a:ext cx="46822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福建省厦门第一中学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黄昌毅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B07920A-BB22-47CD-8CB6-1BACB5460433}"/>
              </a:ext>
            </a:extLst>
          </p:cNvPr>
          <p:cNvSpPr/>
          <p:nvPr/>
        </p:nvSpPr>
        <p:spPr>
          <a:xfrm>
            <a:off x="1447800" y="1828800"/>
            <a:ext cx="8991600" cy="1552742"/>
          </a:xfrm>
          <a:custGeom>
            <a:avLst/>
            <a:gdLst>
              <a:gd name="connsiteX0" fmla="*/ 0 w 8839200"/>
              <a:gd name="connsiteY0" fmla="*/ 0 h 1828800"/>
              <a:gd name="connsiteX1" fmla="*/ 8839200 w 8839200"/>
              <a:gd name="connsiteY1" fmla="*/ 0 h 1828800"/>
              <a:gd name="connsiteX2" fmla="*/ 8839200 w 8839200"/>
              <a:gd name="connsiteY2" fmla="*/ 1828800 h 1828800"/>
              <a:gd name="connsiteX3" fmla="*/ 0 w 8839200"/>
              <a:gd name="connsiteY3" fmla="*/ 1828800 h 1828800"/>
              <a:gd name="connsiteX4" fmla="*/ 0 w 8839200"/>
              <a:gd name="connsiteY4" fmla="*/ 0 h 1828800"/>
              <a:gd name="connsiteX0" fmla="*/ 0 w 8839200"/>
              <a:gd name="connsiteY0" fmla="*/ 0 h 1828800"/>
              <a:gd name="connsiteX1" fmla="*/ 1002632 w 8839200"/>
              <a:gd name="connsiteY1" fmla="*/ 4011 h 1828800"/>
              <a:gd name="connsiteX2" fmla="*/ 8839200 w 8839200"/>
              <a:gd name="connsiteY2" fmla="*/ 0 h 1828800"/>
              <a:gd name="connsiteX3" fmla="*/ 8839200 w 8839200"/>
              <a:gd name="connsiteY3" fmla="*/ 1828800 h 1828800"/>
              <a:gd name="connsiteX4" fmla="*/ 0 w 8839200"/>
              <a:gd name="connsiteY4" fmla="*/ 1828800 h 1828800"/>
              <a:gd name="connsiteX5" fmla="*/ 0 w 8839200"/>
              <a:gd name="connsiteY5" fmla="*/ 0 h 1828800"/>
              <a:gd name="connsiteX0" fmla="*/ 0 w 8839200"/>
              <a:gd name="connsiteY0" fmla="*/ 0 h 1828800"/>
              <a:gd name="connsiteX1" fmla="*/ 1002632 w 8839200"/>
              <a:gd name="connsiteY1" fmla="*/ 4011 h 1828800"/>
              <a:gd name="connsiteX2" fmla="*/ 7948863 w 8839200"/>
              <a:gd name="connsiteY2" fmla="*/ 4011 h 1828800"/>
              <a:gd name="connsiteX3" fmla="*/ 8839200 w 8839200"/>
              <a:gd name="connsiteY3" fmla="*/ 0 h 1828800"/>
              <a:gd name="connsiteX4" fmla="*/ 8839200 w 8839200"/>
              <a:gd name="connsiteY4" fmla="*/ 1828800 h 1828800"/>
              <a:gd name="connsiteX5" fmla="*/ 0 w 8839200"/>
              <a:gd name="connsiteY5" fmla="*/ 1828800 h 1828800"/>
              <a:gd name="connsiteX6" fmla="*/ 0 w 8839200"/>
              <a:gd name="connsiteY6" fmla="*/ 0 h 1828800"/>
              <a:gd name="connsiteX0" fmla="*/ 7948863 w 8839200"/>
              <a:gd name="connsiteY0" fmla="*/ 4011 h 1828800"/>
              <a:gd name="connsiteX1" fmla="*/ 8839200 w 8839200"/>
              <a:gd name="connsiteY1" fmla="*/ 0 h 1828800"/>
              <a:gd name="connsiteX2" fmla="*/ 8839200 w 8839200"/>
              <a:gd name="connsiteY2" fmla="*/ 1828800 h 1828800"/>
              <a:gd name="connsiteX3" fmla="*/ 0 w 8839200"/>
              <a:gd name="connsiteY3" fmla="*/ 1828800 h 1828800"/>
              <a:gd name="connsiteX4" fmla="*/ 0 w 8839200"/>
              <a:gd name="connsiteY4" fmla="*/ 0 h 1828800"/>
              <a:gd name="connsiteX5" fmla="*/ 1002632 w 8839200"/>
              <a:gd name="connsiteY5" fmla="*/ 4011 h 1828800"/>
              <a:gd name="connsiteX6" fmla="*/ 8040303 w 8839200"/>
              <a:gd name="connsiteY6" fmla="*/ 95451 h 1828800"/>
              <a:gd name="connsiteX0" fmla="*/ 7948863 w 8839200"/>
              <a:gd name="connsiteY0" fmla="*/ 4011 h 1828800"/>
              <a:gd name="connsiteX1" fmla="*/ 8839200 w 8839200"/>
              <a:gd name="connsiteY1" fmla="*/ 0 h 1828800"/>
              <a:gd name="connsiteX2" fmla="*/ 8839200 w 8839200"/>
              <a:gd name="connsiteY2" fmla="*/ 1828800 h 1828800"/>
              <a:gd name="connsiteX3" fmla="*/ 0 w 8839200"/>
              <a:gd name="connsiteY3" fmla="*/ 1828800 h 1828800"/>
              <a:gd name="connsiteX4" fmla="*/ 0 w 8839200"/>
              <a:gd name="connsiteY4" fmla="*/ 0 h 1828800"/>
              <a:gd name="connsiteX5" fmla="*/ 1002632 w 8839200"/>
              <a:gd name="connsiteY5" fmla="*/ 4011 h 1828800"/>
              <a:gd name="connsiteX6" fmla="*/ 8040303 w 8839200"/>
              <a:gd name="connsiteY6" fmla="*/ 95451 h 1828800"/>
              <a:gd name="connsiteX0" fmla="*/ 7948863 w 8839200"/>
              <a:gd name="connsiteY0" fmla="*/ 4011 h 1828800"/>
              <a:gd name="connsiteX1" fmla="*/ 8839200 w 8839200"/>
              <a:gd name="connsiteY1" fmla="*/ 0 h 1828800"/>
              <a:gd name="connsiteX2" fmla="*/ 8839200 w 8839200"/>
              <a:gd name="connsiteY2" fmla="*/ 1828800 h 1828800"/>
              <a:gd name="connsiteX3" fmla="*/ 0 w 8839200"/>
              <a:gd name="connsiteY3" fmla="*/ 1828800 h 1828800"/>
              <a:gd name="connsiteX4" fmla="*/ 0 w 8839200"/>
              <a:gd name="connsiteY4" fmla="*/ 0 h 1828800"/>
              <a:gd name="connsiteX5" fmla="*/ 1002632 w 8839200"/>
              <a:gd name="connsiteY5" fmla="*/ 4011 h 1828800"/>
              <a:gd name="connsiteX6" fmla="*/ 8040303 w 8839200"/>
              <a:gd name="connsiteY6" fmla="*/ 95451 h 1828800"/>
              <a:gd name="connsiteX0" fmla="*/ 7948863 w 8839200"/>
              <a:gd name="connsiteY0" fmla="*/ 4011 h 1828800"/>
              <a:gd name="connsiteX1" fmla="*/ 8839200 w 8839200"/>
              <a:gd name="connsiteY1" fmla="*/ 0 h 1828800"/>
              <a:gd name="connsiteX2" fmla="*/ 8839200 w 8839200"/>
              <a:gd name="connsiteY2" fmla="*/ 1828800 h 1828800"/>
              <a:gd name="connsiteX3" fmla="*/ 0 w 8839200"/>
              <a:gd name="connsiteY3" fmla="*/ 1828800 h 1828800"/>
              <a:gd name="connsiteX4" fmla="*/ 0 w 8839200"/>
              <a:gd name="connsiteY4" fmla="*/ 0 h 1828800"/>
              <a:gd name="connsiteX5" fmla="*/ 1002632 w 8839200"/>
              <a:gd name="connsiteY5" fmla="*/ 4011 h 1828800"/>
              <a:gd name="connsiteX6" fmla="*/ 8040303 w 8839200"/>
              <a:gd name="connsiteY6" fmla="*/ 95451 h 1828800"/>
              <a:gd name="connsiteX0" fmla="*/ 7948863 w 8839200"/>
              <a:gd name="connsiteY0" fmla="*/ 4011 h 1828800"/>
              <a:gd name="connsiteX1" fmla="*/ 8839200 w 8839200"/>
              <a:gd name="connsiteY1" fmla="*/ 0 h 1828800"/>
              <a:gd name="connsiteX2" fmla="*/ 8839200 w 8839200"/>
              <a:gd name="connsiteY2" fmla="*/ 1828800 h 1828800"/>
              <a:gd name="connsiteX3" fmla="*/ 0 w 8839200"/>
              <a:gd name="connsiteY3" fmla="*/ 1828800 h 1828800"/>
              <a:gd name="connsiteX4" fmla="*/ 0 w 8839200"/>
              <a:gd name="connsiteY4" fmla="*/ 0 h 1828800"/>
              <a:gd name="connsiteX5" fmla="*/ 1002632 w 8839200"/>
              <a:gd name="connsiteY5" fmla="*/ 4011 h 1828800"/>
              <a:gd name="connsiteX6" fmla="*/ 8040303 w 8839200"/>
              <a:gd name="connsiteY6" fmla="*/ 95451 h 1828800"/>
              <a:gd name="connsiteX0" fmla="*/ 7948863 w 8839200"/>
              <a:gd name="connsiteY0" fmla="*/ 4011 h 1828800"/>
              <a:gd name="connsiteX1" fmla="*/ 8839200 w 8839200"/>
              <a:gd name="connsiteY1" fmla="*/ 0 h 1828800"/>
              <a:gd name="connsiteX2" fmla="*/ 8839200 w 8839200"/>
              <a:gd name="connsiteY2" fmla="*/ 1828800 h 1828800"/>
              <a:gd name="connsiteX3" fmla="*/ 0 w 8839200"/>
              <a:gd name="connsiteY3" fmla="*/ 1828800 h 1828800"/>
              <a:gd name="connsiteX4" fmla="*/ 0 w 8839200"/>
              <a:gd name="connsiteY4" fmla="*/ 0 h 1828800"/>
              <a:gd name="connsiteX5" fmla="*/ 1002632 w 8839200"/>
              <a:gd name="connsiteY5" fmla="*/ 4011 h 1828800"/>
              <a:gd name="connsiteX6" fmla="*/ 8040303 w 8839200"/>
              <a:gd name="connsiteY6" fmla="*/ 95451 h 1828800"/>
              <a:gd name="connsiteX0" fmla="*/ 7948863 w 8839200"/>
              <a:gd name="connsiteY0" fmla="*/ 4011 h 1828800"/>
              <a:gd name="connsiteX1" fmla="*/ 8839200 w 8839200"/>
              <a:gd name="connsiteY1" fmla="*/ 0 h 1828800"/>
              <a:gd name="connsiteX2" fmla="*/ 8839200 w 8839200"/>
              <a:gd name="connsiteY2" fmla="*/ 1828800 h 1828800"/>
              <a:gd name="connsiteX3" fmla="*/ 0 w 8839200"/>
              <a:gd name="connsiteY3" fmla="*/ 1828800 h 1828800"/>
              <a:gd name="connsiteX4" fmla="*/ 0 w 8839200"/>
              <a:gd name="connsiteY4" fmla="*/ 0 h 1828800"/>
              <a:gd name="connsiteX5" fmla="*/ 1002632 w 8839200"/>
              <a:gd name="connsiteY5" fmla="*/ 4011 h 1828800"/>
              <a:gd name="connsiteX6" fmla="*/ 8040303 w 8839200"/>
              <a:gd name="connsiteY6" fmla="*/ 95451 h 1828800"/>
              <a:gd name="connsiteX0" fmla="*/ 7948863 w 8839200"/>
              <a:gd name="connsiteY0" fmla="*/ 4011 h 1828800"/>
              <a:gd name="connsiteX1" fmla="*/ 8839200 w 8839200"/>
              <a:gd name="connsiteY1" fmla="*/ 0 h 1828800"/>
              <a:gd name="connsiteX2" fmla="*/ 8839200 w 8839200"/>
              <a:gd name="connsiteY2" fmla="*/ 1828800 h 1828800"/>
              <a:gd name="connsiteX3" fmla="*/ 0 w 8839200"/>
              <a:gd name="connsiteY3" fmla="*/ 1828800 h 1828800"/>
              <a:gd name="connsiteX4" fmla="*/ 0 w 8839200"/>
              <a:gd name="connsiteY4" fmla="*/ 0 h 1828800"/>
              <a:gd name="connsiteX5" fmla="*/ 1002632 w 8839200"/>
              <a:gd name="connsiteY5" fmla="*/ 4011 h 1828800"/>
              <a:gd name="connsiteX6" fmla="*/ 8040303 w 8839200"/>
              <a:gd name="connsiteY6" fmla="*/ 95451 h 1828800"/>
              <a:gd name="connsiteX0" fmla="*/ 7948863 w 8839200"/>
              <a:gd name="connsiteY0" fmla="*/ 4011 h 1828800"/>
              <a:gd name="connsiteX1" fmla="*/ 8839200 w 8839200"/>
              <a:gd name="connsiteY1" fmla="*/ 0 h 1828800"/>
              <a:gd name="connsiteX2" fmla="*/ 8839200 w 8839200"/>
              <a:gd name="connsiteY2" fmla="*/ 1828800 h 1828800"/>
              <a:gd name="connsiteX3" fmla="*/ 0 w 8839200"/>
              <a:gd name="connsiteY3" fmla="*/ 1828800 h 1828800"/>
              <a:gd name="connsiteX4" fmla="*/ 0 w 8839200"/>
              <a:gd name="connsiteY4" fmla="*/ 0 h 1828800"/>
              <a:gd name="connsiteX5" fmla="*/ 1002632 w 8839200"/>
              <a:gd name="connsiteY5" fmla="*/ 4011 h 1828800"/>
              <a:gd name="connsiteX6" fmla="*/ 8040303 w 8839200"/>
              <a:gd name="connsiteY6" fmla="*/ 95451 h 1828800"/>
              <a:gd name="connsiteX0" fmla="*/ 7948863 w 8839200"/>
              <a:gd name="connsiteY0" fmla="*/ 4011 h 1828800"/>
              <a:gd name="connsiteX1" fmla="*/ 8839200 w 8839200"/>
              <a:gd name="connsiteY1" fmla="*/ 0 h 1828800"/>
              <a:gd name="connsiteX2" fmla="*/ 8839200 w 8839200"/>
              <a:gd name="connsiteY2" fmla="*/ 1828800 h 1828800"/>
              <a:gd name="connsiteX3" fmla="*/ 0 w 8839200"/>
              <a:gd name="connsiteY3" fmla="*/ 1828800 h 1828800"/>
              <a:gd name="connsiteX4" fmla="*/ 0 w 8839200"/>
              <a:gd name="connsiteY4" fmla="*/ 0 h 1828800"/>
              <a:gd name="connsiteX5" fmla="*/ 1002632 w 8839200"/>
              <a:gd name="connsiteY5" fmla="*/ 4011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39200" h="1828800">
                <a:moveTo>
                  <a:pt x="7948863" y="4011"/>
                </a:moveTo>
                <a:lnTo>
                  <a:pt x="8839200" y="0"/>
                </a:lnTo>
                <a:lnTo>
                  <a:pt x="8839200" y="1828800"/>
                </a:lnTo>
                <a:lnTo>
                  <a:pt x="0" y="1828800"/>
                </a:lnTo>
                <a:lnTo>
                  <a:pt x="0" y="0"/>
                </a:lnTo>
                <a:lnTo>
                  <a:pt x="1002632" y="4011"/>
                </a:ln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CD42117C-B7CB-446B-B88C-46BB3641E3EC}"/>
              </a:ext>
            </a:extLst>
          </p:cNvPr>
          <p:cNvSpPr/>
          <p:nvPr/>
        </p:nvSpPr>
        <p:spPr>
          <a:xfrm>
            <a:off x="2351914" y="1279415"/>
            <a:ext cx="7391400" cy="886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4400" spc="13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第五章 三角函数</a:t>
            </a:r>
            <a:endParaRPr lang="en-US" altLang="zh-CN" sz="4400" spc="13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62BB6FA1-F7C6-4E8C-B2EE-02585AE52369}"/>
              </a:ext>
            </a:extLst>
          </p:cNvPr>
          <p:cNvSpPr/>
          <p:nvPr/>
        </p:nvSpPr>
        <p:spPr>
          <a:xfrm>
            <a:off x="2337118" y="514270"/>
            <a:ext cx="7391400" cy="641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3200" spc="13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新人教</a:t>
            </a:r>
            <a:r>
              <a:rPr lang="en-US" altLang="zh-CN" sz="3200" spc="13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lang="zh-CN" altLang="en-US" sz="3200" spc="13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版必修一</a:t>
            </a:r>
            <a:endParaRPr lang="en-US" altLang="zh-CN" sz="3200" spc="13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00"/>
                            </p:stCondLst>
                            <p:childTnLst>
                              <p:par>
                                <p:cTn id="34" presetID="50" presetClass="exit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2050" grpId="0"/>
      <p:bldP spid="2051" grpId="0"/>
      <p:bldP spid="2" grpId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3CB0142A-0639-40AC-A48A-F5E81F7D7E62}"/>
              </a:ext>
            </a:extLst>
          </p:cNvPr>
          <p:cNvSpPr txBox="1"/>
          <p:nvPr/>
        </p:nvSpPr>
        <p:spPr>
          <a:xfrm>
            <a:off x="914829" y="489202"/>
            <a:ext cx="1646323" cy="523220"/>
          </a:xfrm>
          <a:prstGeom prst="rect">
            <a:avLst/>
          </a:prstGeom>
          <a:solidFill>
            <a:srgbClr val="0066FF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</a:rPr>
              <a:t>知识线索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AE8210E4-1E6C-42C0-A526-C1C95AFF6FBA}"/>
              </a:ext>
            </a:extLst>
          </p:cNvPr>
          <p:cNvSpPr txBox="1"/>
          <p:nvPr/>
        </p:nvSpPr>
        <p:spPr>
          <a:xfrm>
            <a:off x="1737991" y="1470929"/>
            <a:ext cx="1143000" cy="8309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/>
              <a:t>周而复始规律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xmlns="" id="{709523BE-B2ED-40B5-BB39-D4212ECAA226}"/>
              </a:ext>
            </a:extLst>
          </p:cNvPr>
          <p:cNvCxnSpPr>
            <a:cxnSpLocks/>
          </p:cNvCxnSpPr>
          <p:nvPr/>
        </p:nvCxnSpPr>
        <p:spPr>
          <a:xfrm>
            <a:off x="2880991" y="1844726"/>
            <a:ext cx="262121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EC4BA03A-9D01-44E2-9959-32ABF38CA91F}"/>
              </a:ext>
            </a:extLst>
          </p:cNvPr>
          <p:cNvSpPr txBox="1"/>
          <p:nvPr/>
        </p:nvSpPr>
        <p:spPr>
          <a:xfrm>
            <a:off x="5502208" y="1429227"/>
            <a:ext cx="1143000" cy="8309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/>
              <a:t>质点圆周运动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xmlns="" id="{D487AB44-FC69-4D3C-A2CB-F90C8B269CF0}"/>
              </a:ext>
            </a:extLst>
          </p:cNvPr>
          <p:cNvCxnSpPr>
            <a:cxnSpLocks/>
          </p:cNvCxnSpPr>
          <p:nvPr/>
        </p:nvCxnSpPr>
        <p:spPr>
          <a:xfrm flipV="1">
            <a:off x="6659064" y="1844726"/>
            <a:ext cx="216552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8137FA41-0F6D-4DD4-93EA-D6AD6EA61CD7}"/>
              </a:ext>
            </a:extLst>
          </p:cNvPr>
          <p:cNvSpPr txBox="1"/>
          <p:nvPr/>
        </p:nvSpPr>
        <p:spPr>
          <a:xfrm>
            <a:off x="6781800" y="1295400"/>
            <a:ext cx="2593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066FF"/>
                </a:solidFill>
              </a:rPr>
              <a:t>提出研究内容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AC368B0-FFF8-476E-A01C-70D68F482F0F}"/>
              </a:ext>
            </a:extLst>
          </p:cNvPr>
          <p:cNvSpPr txBox="1"/>
          <p:nvPr/>
        </p:nvSpPr>
        <p:spPr>
          <a:xfrm>
            <a:off x="8835736" y="1366772"/>
            <a:ext cx="1143000" cy="8309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/>
              <a:t>回顾角的定义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xmlns="" id="{8611580A-4FCB-47A1-BDA1-6F57A34D6795}"/>
              </a:ext>
            </a:extLst>
          </p:cNvPr>
          <p:cNvCxnSpPr>
            <a:cxnSpLocks/>
          </p:cNvCxnSpPr>
          <p:nvPr/>
        </p:nvCxnSpPr>
        <p:spPr>
          <a:xfrm>
            <a:off x="9506927" y="2218522"/>
            <a:ext cx="0" cy="21600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E47E334C-5ADD-4454-A705-5475090968C7}"/>
              </a:ext>
            </a:extLst>
          </p:cNvPr>
          <p:cNvSpPr txBox="1"/>
          <p:nvPr/>
        </p:nvSpPr>
        <p:spPr>
          <a:xfrm>
            <a:off x="8880009" y="2179721"/>
            <a:ext cx="6269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066FF"/>
                </a:solidFill>
              </a:rPr>
              <a:t>现实世界需要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0E8C0525-5E03-42C5-9305-329543DC2388}"/>
              </a:ext>
            </a:extLst>
          </p:cNvPr>
          <p:cNvSpPr txBox="1"/>
          <p:nvPr/>
        </p:nvSpPr>
        <p:spPr>
          <a:xfrm>
            <a:off x="8918888" y="4399961"/>
            <a:ext cx="1228694" cy="4616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/>
              <a:t>任意角</a:t>
            </a:r>
            <a:endParaRPr lang="en-US" altLang="zh-CN" sz="2400"/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xmlns="" id="{15E5E0E7-35E9-40E8-BE55-4CC44F04F270}"/>
              </a:ext>
            </a:extLst>
          </p:cNvPr>
          <p:cNvCxnSpPr>
            <a:cxnSpLocks/>
          </p:cNvCxnSpPr>
          <p:nvPr/>
        </p:nvCxnSpPr>
        <p:spPr>
          <a:xfrm flipH="1">
            <a:off x="6670209" y="4630794"/>
            <a:ext cx="2209800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E01B2238-8EB7-4FF3-8EFE-967269C3AA74}"/>
              </a:ext>
            </a:extLst>
          </p:cNvPr>
          <p:cNvSpPr txBox="1"/>
          <p:nvPr/>
        </p:nvSpPr>
        <p:spPr>
          <a:xfrm>
            <a:off x="6860590" y="4082913"/>
            <a:ext cx="1687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066FF"/>
                </a:solidFill>
              </a:rPr>
              <a:t>简洁统一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A5274508-E565-4E15-87C1-CDBCA95EFCBA}"/>
              </a:ext>
            </a:extLst>
          </p:cNvPr>
          <p:cNvSpPr txBox="1"/>
          <p:nvPr/>
        </p:nvSpPr>
        <p:spPr>
          <a:xfrm>
            <a:off x="6858339" y="4605381"/>
            <a:ext cx="2021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066FF"/>
                </a:solidFill>
              </a:rPr>
              <a:t>刻画周而复始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655A31BE-2C27-4827-A779-A9EEB68E584D}"/>
              </a:ext>
            </a:extLst>
          </p:cNvPr>
          <p:cNvSpPr txBox="1"/>
          <p:nvPr/>
        </p:nvSpPr>
        <p:spPr>
          <a:xfrm>
            <a:off x="5527209" y="4183253"/>
            <a:ext cx="1143000" cy="8309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/>
              <a:t>象限角</a:t>
            </a:r>
            <a:endParaRPr lang="en-US" altLang="zh-CN" sz="2400"/>
          </a:p>
          <a:p>
            <a:r>
              <a:rPr lang="zh-CN" altLang="en-US" sz="2400"/>
              <a:t>轴线角</a:t>
            </a:r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xmlns="" id="{0109011C-6892-4267-93E3-CAA4F2FC7A52}"/>
              </a:ext>
            </a:extLst>
          </p:cNvPr>
          <p:cNvCxnSpPr>
            <a:cxnSpLocks/>
            <a:stCxn id="34" idx="1"/>
            <a:endCxn id="40" idx="3"/>
          </p:cNvCxnSpPr>
          <p:nvPr/>
        </p:nvCxnSpPr>
        <p:spPr>
          <a:xfrm flipH="1" flipV="1">
            <a:off x="2880991" y="4594280"/>
            <a:ext cx="2646218" cy="447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4257C384-CD00-4DA6-97F7-1C9B76F32FAF}"/>
              </a:ext>
            </a:extLst>
          </p:cNvPr>
          <p:cNvSpPr txBox="1"/>
          <p:nvPr/>
        </p:nvSpPr>
        <p:spPr>
          <a:xfrm>
            <a:off x="1737991" y="4178781"/>
            <a:ext cx="1143000" cy="8309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CN" altLang="en-US" sz="2400"/>
              <a:t>终边相同的角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5783E249-B20C-4FC9-AB26-C78EF4EBBCAB}"/>
              </a:ext>
            </a:extLst>
          </p:cNvPr>
          <p:cNvSpPr txBox="1"/>
          <p:nvPr/>
        </p:nvSpPr>
        <p:spPr>
          <a:xfrm>
            <a:off x="3278530" y="4082912"/>
            <a:ext cx="1904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066FF"/>
                </a:solidFill>
              </a:rPr>
              <a:t>观察、归纳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3A3E156A-7CC5-4989-8076-09A8D1D48069}"/>
              </a:ext>
            </a:extLst>
          </p:cNvPr>
          <p:cNvSpPr txBox="1"/>
          <p:nvPr/>
        </p:nvSpPr>
        <p:spPr>
          <a:xfrm>
            <a:off x="3415995" y="4541928"/>
            <a:ext cx="1904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066FF"/>
                </a:solidFill>
              </a:rPr>
              <a:t>特殊到一般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1998970E-F192-4B01-A149-0E931B271AA4}"/>
              </a:ext>
            </a:extLst>
          </p:cNvPr>
          <p:cNvSpPr txBox="1"/>
          <p:nvPr/>
        </p:nvSpPr>
        <p:spPr>
          <a:xfrm>
            <a:off x="9506927" y="2712965"/>
            <a:ext cx="923330" cy="15696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>
                <a:solidFill>
                  <a:srgbClr val="0066FF"/>
                </a:solidFill>
              </a:rPr>
              <a:t>旋转方向、旋转量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xmlns="" id="{4F506BF1-DDEB-4CAE-8623-A9CF908868BA}"/>
              </a:ext>
            </a:extLst>
          </p:cNvPr>
          <p:cNvSpPr txBox="1"/>
          <p:nvPr/>
        </p:nvSpPr>
        <p:spPr>
          <a:xfrm>
            <a:off x="3415995" y="1333358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0066FF"/>
                </a:solidFill>
              </a:rPr>
              <a:t>抽象模型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xmlns="" id="{DDDBDC8E-7D38-4FB6-8AC3-8FA2BEFC173B}"/>
              </a:ext>
            </a:extLst>
          </p:cNvPr>
          <p:cNvSpPr txBox="1"/>
          <p:nvPr/>
        </p:nvSpPr>
        <p:spPr>
          <a:xfrm>
            <a:off x="1830480" y="2695721"/>
            <a:ext cx="1755388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</a:rPr>
              <a:t>用数学眼光观察世界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xmlns="" id="{E5F11CAF-7C4B-479E-8080-C6D556D1E231}"/>
              </a:ext>
            </a:extLst>
          </p:cNvPr>
          <p:cNvSpPr txBox="1"/>
          <p:nvPr/>
        </p:nvSpPr>
        <p:spPr>
          <a:xfrm>
            <a:off x="4423809" y="2719240"/>
            <a:ext cx="1755388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</a:rPr>
              <a:t>用数学思维思考世界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xmlns="" id="{45E60561-2601-49B9-90A3-A29D8B8DAC5B}"/>
              </a:ext>
            </a:extLst>
          </p:cNvPr>
          <p:cNvSpPr txBox="1"/>
          <p:nvPr/>
        </p:nvSpPr>
        <p:spPr>
          <a:xfrm>
            <a:off x="7033275" y="2719240"/>
            <a:ext cx="1755388" cy="8309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</a:rPr>
              <a:t>用数学语言表达世界</a:t>
            </a:r>
          </a:p>
        </p:txBody>
      </p:sp>
      <p:cxnSp>
        <p:nvCxnSpPr>
          <p:cNvPr id="72" name="直接箭头连接符 71">
            <a:extLst>
              <a:ext uri="{FF2B5EF4-FFF2-40B4-BE49-F238E27FC236}">
                <a16:creationId xmlns:a16="http://schemas.microsoft.com/office/drawing/2014/main" xmlns="" id="{7D2F3088-B0BD-4BB6-954A-E74521B16BAD}"/>
              </a:ext>
            </a:extLst>
          </p:cNvPr>
          <p:cNvCxnSpPr>
            <a:cxnSpLocks/>
          </p:cNvCxnSpPr>
          <p:nvPr/>
        </p:nvCxnSpPr>
        <p:spPr>
          <a:xfrm>
            <a:off x="3585868" y="3136481"/>
            <a:ext cx="83794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直接箭头连接符 73">
            <a:extLst>
              <a:ext uri="{FF2B5EF4-FFF2-40B4-BE49-F238E27FC236}">
                <a16:creationId xmlns:a16="http://schemas.microsoft.com/office/drawing/2014/main" xmlns="" id="{F692308E-C954-432E-86B2-1513A907968B}"/>
              </a:ext>
            </a:extLst>
          </p:cNvPr>
          <p:cNvCxnSpPr>
            <a:cxnSpLocks/>
          </p:cNvCxnSpPr>
          <p:nvPr/>
        </p:nvCxnSpPr>
        <p:spPr>
          <a:xfrm>
            <a:off x="6179197" y="3134737"/>
            <a:ext cx="83794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339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6" grpId="0"/>
      <p:bldP spid="19" grpId="0" animBg="1"/>
      <p:bldP spid="21" grpId="0"/>
      <p:bldP spid="23" grpId="0" animBg="1"/>
      <p:bldP spid="30" grpId="0"/>
      <p:bldP spid="32" grpId="0"/>
      <p:bldP spid="34" grpId="0" animBg="1"/>
      <p:bldP spid="40" grpId="0" animBg="1"/>
      <p:bldP spid="42" grpId="0"/>
      <p:bldP spid="54" grpId="0"/>
      <p:bldP spid="56" grpId="0"/>
      <p:bldP spid="58" grpId="0"/>
      <p:bldP spid="67" grpId="0" animBg="1"/>
      <p:bldP spid="69" grpId="0" animBg="1"/>
      <p:bldP spid="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3">
            <a:extLst>
              <a:ext uri="{FF2B5EF4-FFF2-40B4-BE49-F238E27FC236}">
                <a16:creationId xmlns:a16="http://schemas.microsoft.com/office/drawing/2014/main" xmlns="" id="{4EF2B7B8-47DE-454E-8151-90DC44AFD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3635" y="380944"/>
            <a:ext cx="51348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pc="13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一、呈现背景  提出问题</a:t>
            </a:r>
            <a:endParaRPr lang="zh-CN" altLang="en-US" spc="13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9B7C123-EB26-4D50-84B7-E35A20E7A398}"/>
              </a:ext>
            </a:extLst>
          </p:cNvPr>
          <p:cNvSpPr/>
          <p:nvPr/>
        </p:nvSpPr>
        <p:spPr>
          <a:xfrm>
            <a:off x="381000" y="318388"/>
            <a:ext cx="11430000" cy="6187504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EA5240F-3A79-4839-BB45-DC163949050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798" y="870697"/>
            <a:ext cx="2434359" cy="236894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50D0D29-004B-49EA-BEBE-7C9AFD9D9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618362"/>
            <a:ext cx="3169066" cy="2286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8D22AF7-4F7E-4FCF-8A3F-A569EF90094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72562" y="2030537"/>
            <a:ext cx="3986038" cy="289941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E76AECAC-7B5E-4736-ACF1-ED70578BBA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7246" y="1084322"/>
            <a:ext cx="3042109" cy="407397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CFDFCD6-6B5C-4DDB-AF88-C2AB3EA2C563}"/>
              </a:ext>
            </a:extLst>
          </p:cNvPr>
          <p:cNvSpPr txBox="1"/>
          <p:nvPr/>
        </p:nvSpPr>
        <p:spPr>
          <a:xfrm>
            <a:off x="7861921" y="2296577"/>
            <a:ext cx="121237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zh-CN" altLang="en-US">
              <a:solidFill>
                <a:srgbClr val="00206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F3C914BF-007B-412F-97C0-B11DA1C293D4}"/>
              </a:ext>
            </a:extLst>
          </p:cNvPr>
          <p:cNvSpPr txBox="1"/>
          <p:nvPr/>
        </p:nvSpPr>
        <p:spPr>
          <a:xfrm>
            <a:off x="833284" y="3165021"/>
            <a:ext cx="2133600" cy="50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>
                <a:solidFill>
                  <a:srgbClr val="002060"/>
                </a:solidFill>
              </a:rPr>
              <a:t>“月有阴晴月缺”</a:t>
            </a:r>
            <a:endParaRPr lang="en-US" altLang="zh-CN" sz="2000" dirty="0">
              <a:solidFill>
                <a:srgbClr val="00206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EA406784-D035-4088-A1A4-A71B569C54A7}"/>
              </a:ext>
            </a:extLst>
          </p:cNvPr>
          <p:cNvSpPr txBox="1"/>
          <p:nvPr/>
        </p:nvSpPr>
        <p:spPr>
          <a:xfrm>
            <a:off x="833284" y="5863727"/>
            <a:ext cx="2133600" cy="507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>
                <a:solidFill>
                  <a:srgbClr val="002060"/>
                </a:solidFill>
              </a:rPr>
              <a:t>“潮汐日往复”</a:t>
            </a:r>
            <a:endParaRPr lang="en-US" altLang="zh-CN" sz="2000" dirty="0">
              <a:solidFill>
                <a:srgbClr val="00206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6870E608-EDF7-4EEC-A31B-CEF521E048D5}"/>
              </a:ext>
            </a:extLst>
          </p:cNvPr>
          <p:cNvSpPr/>
          <p:nvPr/>
        </p:nvSpPr>
        <p:spPr>
          <a:xfrm>
            <a:off x="4959289" y="5255600"/>
            <a:ext cx="1723549" cy="507127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002060"/>
                </a:solidFill>
              </a:rPr>
              <a:t>匀速圆周运动</a:t>
            </a:r>
            <a:endParaRPr lang="en-US" altLang="zh-CN" sz="2000" dirty="0">
              <a:solidFill>
                <a:srgbClr val="002060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6FBC1AC7-938C-44E8-9059-38B418B49C24}"/>
              </a:ext>
            </a:extLst>
          </p:cNvPr>
          <p:cNvSpPr/>
          <p:nvPr/>
        </p:nvSpPr>
        <p:spPr>
          <a:xfrm>
            <a:off x="9758039" y="4761362"/>
            <a:ext cx="1210588" cy="507127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002060"/>
                </a:solidFill>
              </a:rPr>
              <a:t>单摆运动</a:t>
            </a:r>
            <a:endParaRPr lang="en-US" altLang="zh-CN" sz="2000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>
            <a:extLst>
              <a:ext uri="{FF2B5EF4-FFF2-40B4-BE49-F238E27FC236}">
                <a16:creationId xmlns:a16="http://schemas.microsoft.com/office/drawing/2014/main" xmlns="" id="{24F000EE-ABA0-4BC3-9B4B-A116745BDC95}"/>
              </a:ext>
            </a:extLst>
          </p:cNvPr>
          <p:cNvSpPr/>
          <p:nvPr/>
        </p:nvSpPr>
        <p:spPr>
          <a:xfrm>
            <a:off x="381000" y="456882"/>
            <a:ext cx="11430000" cy="6049010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C33ADE38-995A-4B72-A9EB-912738991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7356" y="649424"/>
            <a:ext cx="7139696" cy="4759797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28F045DD-AAFE-4FB0-98BB-A3CA80CF0D13}"/>
              </a:ext>
            </a:extLst>
          </p:cNvPr>
          <p:cNvSpPr txBox="1"/>
          <p:nvPr/>
        </p:nvSpPr>
        <p:spPr>
          <a:xfrm>
            <a:off x="381000" y="5519685"/>
            <a:ext cx="8991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0" i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广州塔摩天轮位于广州塔塔身顶</a:t>
            </a:r>
            <a:r>
              <a:rPr lang="en-US" altLang="zh-CN" sz="2400" b="0" i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450</a:t>
            </a:r>
            <a:r>
              <a:rPr lang="zh-CN" altLang="en-US" sz="2400" b="0" i="0"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米高空处，是世界最高摩天轮</a:t>
            </a:r>
            <a:endParaRPr lang="zh-CN" altLang="en-US" sz="2400">
              <a:solidFill>
                <a:srgbClr val="002060"/>
              </a:solidFill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57CE2482-C5BA-4158-B64F-CB26607C67F4}"/>
              </a:ext>
            </a:extLst>
          </p:cNvPr>
          <p:cNvSpPr/>
          <p:nvPr/>
        </p:nvSpPr>
        <p:spPr>
          <a:xfrm>
            <a:off x="2006977" y="759261"/>
            <a:ext cx="3950368" cy="38861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FCFC3CB2-2264-464B-8040-05DE739654BC}"/>
              </a:ext>
            </a:extLst>
          </p:cNvPr>
          <p:cNvSpPr/>
          <p:nvPr/>
        </p:nvSpPr>
        <p:spPr>
          <a:xfrm>
            <a:off x="2006977" y="759261"/>
            <a:ext cx="3938336" cy="39066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0565EBA3-98D7-4C0B-A403-F682B8489828}"/>
              </a:ext>
            </a:extLst>
          </p:cNvPr>
          <p:cNvSpPr/>
          <p:nvPr/>
        </p:nvSpPr>
        <p:spPr>
          <a:xfrm>
            <a:off x="5271545" y="121646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xmlns="" id="{AC663206-C8D0-49F7-A83D-F46CC3B2AE8E}"/>
              </a:ext>
            </a:extLst>
          </p:cNvPr>
          <p:cNvSpPr/>
          <p:nvPr/>
        </p:nvSpPr>
        <p:spPr>
          <a:xfrm>
            <a:off x="5366159" y="1294760"/>
            <a:ext cx="72000" cy="7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842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34 1.11111E-6 L 0.48515 -0.0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41" y="-25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22222E-6 L 0.48802 -0.0018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0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>
            <a:extLst>
              <a:ext uri="{FF2B5EF4-FFF2-40B4-BE49-F238E27FC236}">
                <a16:creationId xmlns:a16="http://schemas.microsoft.com/office/drawing/2014/main" xmlns="" id="{24F000EE-ABA0-4BC3-9B4B-A116745BDC95}"/>
              </a:ext>
            </a:extLst>
          </p:cNvPr>
          <p:cNvSpPr/>
          <p:nvPr/>
        </p:nvSpPr>
        <p:spPr>
          <a:xfrm>
            <a:off x="381000" y="304801"/>
            <a:ext cx="11430000" cy="6201091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3EAE0EAD-78FD-42E0-82AA-4FDB192F2504}"/>
              </a:ext>
            </a:extLst>
          </p:cNvPr>
          <p:cNvSpPr txBox="1"/>
          <p:nvPr/>
        </p:nvSpPr>
        <p:spPr>
          <a:xfrm>
            <a:off x="1481803" y="3818205"/>
            <a:ext cx="19394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2060"/>
                </a:solidFill>
              </a:rPr>
              <a:t>圆周上如何刻画点</a:t>
            </a:r>
            <a:r>
              <a:rPr lang="en-US" altLang="zh-CN" sz="2800">
                <a:solidFill>
                  <a:srgbClr val="002060"/>
                </a:solidFill>
              </a:rPr>
              <a:t>P</a:t>
            </a:r>
            <a:r>
              <a:rPr lang="zh-CN" altLang="en-US" sz="2800">
                <a:solidFill>
                  <a:srgbClr val="002060"/>
                </a:solidFill>
              </a:rPr>
              <a:t>的运动呢？</a:t>
            </a:r>
          </a:p>
        </p:txBody>
      </p:sp>
      <p:pic>
        <p:nvPicPr>
          <p:cNvPr id="8" name="图片 7">
            <a:hlinkClick r:id="rId2" action="ppaction://hlinkfile"/>
            <a:extLst>
              <a:ext uri="{FF2B5EF4-FFF2-40B4-BE49-F238E27FC236}">
                <a16:creationId xmlns:a16="http://schemas.microsoft.com/office/drawing/2014/main" xmlns="" id="{FDBA33D2-2151-49A8-978A-124966646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769" y="1554222"/>
            <a:ext cx="2265218" cy="201810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5D1FFBB8-9116-4B05-BFE8-8CE7F97F2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711" y="1276905"/>
            <a:ext cx="2959267" cy="25413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D8F63451-3DB8-48A0-ADC6-0650108B7F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9617" y="1642935"/>
            <a:ext cx="2087880" cy="192481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2" name="Rectangle 4">
                <a:extLst>
                  <a:ext uri="{FF2B5EF4-FFF2-40B4-BE49-F238E27FC236}">
                    <a16:creationId xmlns:a16="http://schemas.microsoft.com/office/drawing/2014/main" id="{D1093413-B88F-475D-87B4-031431DBED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14933" y="3855782"/>
                <a:ext cx="1706880" cy="1754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kumimoji="0" lang="zh-CN" altLang="en-US" sz="2400" b="0" i="0" u="none" strike="noStrike" cap="none" normalizeH="0" baseline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当点</a:t>
                </a:r>
                <a:r>
                  <a:rPr kumimoji="0" lang="en-US" altLang="zh-CN" sz="2400" b="0" i="0" u="none" strike="noStrike" cap="none" normalizeH="0" baseline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</a:t>
                </a:r>
                <a:r>
                  <a:rPr kumimoji="0" lang="zh-CN" altLang="en-US" sz="2400" b="0" i="0" u="none" strike="noStrike" cap="none" normalizeH="0" baseline="0">
                    <a:ln>
                      <a:noFill/>
                    </a:ln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运动时，</a:t>
                </a:r>
                <a14:m>
                  <m:oMath xmlns:m="http://schemas.openxmlformats.org/officeDocument/2006/math">
                    <m:r>
                      <a:rPr lang="zh-CN" altLang="en-US" sz="240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zh-CN" altLang="en-US" sz="240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如何</m:t>
                    </m:r>
                  </m:oMath>
                </a14:m>
                <a:r>
                  <a:rPr lang="zh-CN" altLang="en-US" sz="240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变化？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3600" b="0" i="0" u="none" strike="noStrike" cap="none" normalizeH="0" baseline="0">
                  <a:ln>
                    <a:noFill/>
                  </a:ln>
                  <a:solidFill>
                    <a:srgbClr val="002060"/>
                  </a:solidFill>
                  <a:effectLst/>
                </a:endParaRPr>
              </a:p>
            </p:txBody>
          </p:sp>
        </mc:Choice>
        <mc:Fallback>
          <p:sp>
            <p:nvSpPr>
              <p:cNvPr id="22" name="Rectangle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1093413-B88F-475D-87B4-031431DBED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14933" y="3855782"/>
                <a:ext cx="1706880" cy="1754326"/>
              </a:xfrm>
              <a:prstGeom prst="rect">
                <a:avLst/>
              </a:prstGeom>
              <a:blipFill>
                <a:blip r:embed="rId6"/>
                <a:stretch>
                  <a:fillRect l="-5714" t="-34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5">
            <a:extLst>
              <a:ext uri="{FF2B5EF4-FFF2-40B4-BE49-F238E27FC236}">
                <a16:creationId xmlns:a16="http://schemas.microsoft.com/office/drawing/2014/main" xmlns="" id="{95333F04-BF90-452E-AD10-75396DDB7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00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441FCBE9-0E4E-4C73-A778-314FA19C54DE}"/>
                  </a:ext>
                </a:extLst>
              </p:cNvPr>
              <p:cNvSpPr txBox="1"/>
              <p:nvPr/>
            </p:nvSpPr>
            <p:spPr>
              <a:xfrm>
                <a:off x="4895558" y="3913454"/>
                <a:ext cx="1909574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800" i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altLang="zh-CN" sz="2800" i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zh-CN" altLang="en-US" sz="2800" i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altLang="zh-CN" sz="2800" i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8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zh-CN" altLang="en-US" sz="2800" i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zh-CN" altLang="en-US" sz="280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441FCBE9-0E4E-4C73-A778-314FA19C54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558" y="3913454"/>
                <a:ext cx="1909574" cy="13849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5079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xmlns="" id="{044B63E0-E45D-4E23-882D-79209DEFB710}"/>
              </a:ext>
            </a:extLst>
          </p:cNvPr>
          <p:cNvSpPr/>
          <p:nvPr/>
        </p:nvSpPr>
        <p:spPr>
          <a:xfrm>
            <a:off x="381000" y="381000"/>
            <a:ext cx="11430000" cy="6124892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68F964F-07D7-4A3E-B05A-3B35AE50D8BB}"/>
              </a:ext>
            </a:extLst>
          </p:cNvPr>
          <p:cNvSpPr/>
          <p:nvPr/>
        </p:nvSpPr>
        <p:spPr>
          <a:xfrm>
            <a:off x="952389" y="703534"/>
            <a:ext cx="937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dirty="0">
                <a:solidFill>
                  <a:srgbClr val="002060"/>
                </a:solidFill>
                <a:latin typeface="+mn-ea"/>
                <a:ea typeface="+mn-ea"/>
              </a:rPr>
              <a:t>问题</a:t>
            </a:r>
            <a:r>
              <a:rPr lang="en-US" altLang="zh-CN" sz="2800" dirty="0">
                <a:solidFill>
                  <a:srgbClr val="002060"/>
                </a:solidFill>
                <a:latin typeface="+mn-ea"/>
                <a:ea typeface="+mn-ea"/>
              </a:rPr>
              <a:t>1</a:t>
            </a:r>
            <a:r>
              <a:rPr lang="zh-CN" altLang="zh-CN" sz="2800" dirty="0">
                <a:solidFill>
                  <a:srgbClr val="002060"/>
                </a:solidFill>
                <a:latin typeface="+mn-ea"/>
                <a:ea typeface="+mn-ea"/>
              </a:rPr>
              <a:t>：在初中，我们是如何对角进行定义的？</a:t>
            </a:r>
          </a:p>
        </p:txBody>
      </p:sp>
      <p:sp>
        <p:nvSpPr>
          <p:cNvPr id="4" name="矩形 3">
            <a:hlinkClick r:id="rId3" action="ppaction://hlinkfile"/>
            <a:extLst>
              <a:ext uri="{FF2B5EF4-FFF2-40B4-BE49-F238E27FC236}">
                <a16:creationId xmlns:a16="http://schemas.microsoft.com/office/drawing/2014/main" xmlns="" id="{564464CA-F062-418E-8903-E2EDBB7D57AA}"/>
              </a:ext>
            </a:extLst>
          </p:cNvPr>
          <p:cNvSpPr/>
          <p:nvPr/>
        </p:nvSpPr>
        <p:spPr>
          <a:xfrm>
            <a:off x="914400" y="1559646"/>
            <a:ext cx="106680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zh-CN" sz="2800" dirty="0">
                <a:solidFill>
                  <a:schemeClr val="accent1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平面内一条射线绕着端点从一个位置旋转到另一个位置所成的图形</a:t>
            </a:r>
            <a:r>
              <a:rPr lang="en-US" altLang="zh-CN" sz="2800" dirty="0">
                <a:solidFill>
                  <a:schemeClr val="accent1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6D21353-090F-4512-80BC-54892519D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6690" y="2585619"/>
            <a:ext cx="2987040" cy="2326228"/>
          </a:xfrm>
          <a:prstGeom prst="rect">
            <a:avLst/>
          </a:prstGeom>
        </p:spPr>
      </p:pic>
      <p:sp>
        <p:nvSpPr>
          <p:cNvPr id="15" name="对话气泡: 椭圆形 14">
            <a:extLst>
              <a:ext uri="{FF2B5EF4-FFF2-40B4-BE49-F238E27FC236}">
                <a16:creationId xmlns:a16="http://schemas.microsoft.com/office/drawing/2014/main" xmlns="" id="{94BA53AD-094A-4AA0-B67F-635D2696F354}"/>
              </a:ext>
            </a:extLst>
          </p:cNvPr>
          <p:cNvSpPr/>
          <p:nvPr/>
        </p:nvSpPr>
        <p:spPr>
          <a:xfrm>
            <a:off x="7044690" y="4562159"/>
            <a:ext cx="1371600" cy="762000"/>
          </a:xfrm>
          <a:prstGeom prst="wedgeEllipseCallout">
            <a:avLst>
              <a:gd name="adj1" fmla="val 67382"/>
              <a:gd name="adj2" fmla="val -4399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FF0000"/>
                </a:solidFill>
              </a:rPr>
              <a:t>顶点</a:t>
            </a:r>
          </a:p>
        </p:txBody>
      </p:sp>
      <p:sp>
        <p:nvSpPr>
          <p:cNvPr id="16" name="对话气泡: 椭圆形 15">
            <a:extLst>
              <a:ext uri="{FF2B5EF4-FFF2-40B4-BE49-F238E27FC236}">
                <a16:creationId xmlns:a16="http://schemas.microsoft.com/office/drawing/2014/main" xmlns="" id="{BC2F79F2-E80C-4100-A02B-0CCE19813A1A}"/>
              </a:ext>
            </a:extLst>
          </p:cNvPr>
          <p:cNvSpPr/>
          <p:nvPr/>
        </p:nvSpPr>
        <p:spPr>
          <a:xfrm>
            <a:off x="6701790" y="2905351"/>
            <a:ext cx="1371600" cy="843382"/>
          </a:xfrm>
          <a:prstGeom prst="wedgeEllipseCallout">
            <a:avLst>
              <a:gd name="adj1" fmla="val 64689"/>
              <a:gd name="adj2" fmla="val 3467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FF0000"/>
                </a:solidFill>
              </a:rPr>
              <a:t>终边</a:t>
            </a:r>
          </a:p>
        </p:txBody>
      </p:sp>
      <p:sp>
        <p:nvSpPr>
          <p:cNvPr id="17" name="对话气泡: 椭圆形 16">
            <a:extLst>
              <a:ext uri="{FF2B5EF4-FFF2-40B4-BE49-F238E27FC236}">
                <a16:creationId xmlns:a16="http://schemas.microsoft.com/office/drawing/2014/main" xmlns="" id="{0D9FDE39-A4B9-4946-9753-1E018346F3FC}"/>
              </a:ext>
            </a:extLst>
          </p:cNvPr>
          <p:cNvSpPr/>
          <p:nvPr/>
        </p:nvSpPr>
        <p:spPr>
          <a:xfrm>
            <a:off x="8949690" y="4924686"/>
            <a:ext cx="1371600" cy="762000"/>
          </a:xfrm>
          <a:prstGeom prst="wedgeEllipseCallout">
            <a:avLst>
              <a:gd name="adj1" fmla="val 26978"/>
              <a:gd name="adj2" fmla="val -9611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FF0000"/>
                </a:solidFill>
              </a:rPr>
              <a:t>始边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6B805F5D-ABBB-4B13-943D-3D5307F6147E}"/>
              </a:ext>
            </a:extLst>
          </p:cNvPr>
          <p:cNvSpPr/>
          <p:nvPr/>
        </p:nvSpPr>
        <p:spPr>
          <a:xfrm>
            <a:off x="1143000" y="5305686"/>
            <a:ext cx="937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dirty="0">
                <a:solidFill>
                  <a:srgbClr val="002060"/>
                </a:solidFill>
                <a:latin typeface="+mn-ea"/>
                <a:ea typeface="+mn-ea"/>
              </a:rPr>
              <a:t>问题</a:t>
            </a:r>
            <a:r>
              <a:rPr lang="en-US" altLang="zh-CN" sz="2800" dirty="0">
                <a:solidFill>
                  <a:srgbClr val="002060"/>
                </a:solidFill>
                <a:latin typeface="+mn-ea"/>
                <a:ea typeface="+mn-ea"/>
              </a:rPr>
              <a:t>2</a:t>
            </a:r>
            <a:r>
              <a:rPr lang="zh-CN" altLang="zh-CN" sz="2800" dirty="0">
                <a:solidFill>
                  <a:srgbClr val="002060"/>
                </a:solidFill>
                <a:latin typeface="+mn-ea"/>
                <a:ea typeface="+mn-ea"/>
              </a:rPr>
              <a:t>：初中我们所学角的范围是多少？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5189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  <p:bldP spid="16" grpId="0" animBg="1"/>
      <p:bldP spid="17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xmlns="" id="{044B63E0-E45D-4E23-882D-79209DEFB710}"/>
              </a:ext>
            </a:extLst>
          </p:cNvPr>
          <p:cNvSpPr/>
          <p:nvPr/>
        </p:nvSpPr>
        <p:spPr>
          <a:xfrm>
            <a:off x="381000" y="304800"/>
            <a:ext cx="11430000" cy="6201092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68F964F-07D7-4A3E-B05A-3B35AE50D8BB}"/>
              </a:ext>
            </a:extLst>
          </p:cNvPr>
          <p:cNvSpPr/>
          <p:nvPr/>
        </p:nvSpPr>
        <p:spPr>
          <a:xfrm>
            <a:off x="887139" y="918532"/>
            <a:ext cx="7772400" cy="1319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你的手表慢了五分钟，你是如何将它校准的呢？当时间校准后，分针旋转了多少度？ </a:t>
            </a:r>
            <a:endParaRPr lang="zh-CN" altLang="zh-CN" sz="2800" kern="100" dirty="0">
              <a:solidFill>
                <a:srgbClr val="00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Picture 3" descr="20081119215046347_2[1]">
            <a:extLst>
              <a:ext uri="{FF2B5EF4-FFF2-40B4-BE49-F238E27FC236}">
                <a16:creationId xmlns:a16="http://schemas.microsoft.com/office/drawing/2014/main" xmlns="" id="{4E6A4FA4-1667-4FCD-A1E4-CAA6F4268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689796"/>
            <a:ext cx="3340992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70E2104-2B56-4105-B9B7-F8F91C636A01}"/>
              </a:ext>
            </a:extLst>
          </p:cNvPr>
          <p:cNvSpPr/>
          <p:nvPr/>
        </p:nvSpPr>
        <p:spPr>
          <a:xfrm>
            <a:off x="1409700" y="2534228"/>
            <a:ext cx="3695700" cy="67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 dirty="0">
                <a:solidFill>
                  <a:srgbClr val="00B0F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顺时针旋转</a:t>
            </a:r>
            <a:r>
              <a:rPr lang="en-US" altLang="zh-CN" sz="2800" kern="100" dirty="0">
                <a:solidFill>
                  <a:srgbClr val="00B0F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lang="en-US" altLang="zh-CN" sz="2800" kern="100" baseline="30000" dirty="0">
                <a:solidFill>
                  <a:srgbClr val="00B0F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</a:t>
            </a:r>
            <a:endParaRPr lang="zh-CN" altLang="zh-CN" sz="2800" kern="100" baseline="30000" dirty="0">
              <a:solidFill>
                <a:srgbClr val="00B0F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9564F12D-72E2-4292-99FB-3D4B34052908}"/>
              </a:ext>
            </a:extLst>
          </p:cNvPr>
          <p:cNvSpPr txBox="1"/>
          <p:nvPr/>
        </p:nvSpPr>
        <p:spPr>
          <a:xfrm>
            <a:off x="1047304" y="3502169"/>
            <a:ext cx="6998592" cy="1319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你的手表快了</a:t>
            </a:r>
            <a:r>
              <a:rPr lang="en-US" altLang="zh-CN" sz="2800" kern="10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1.25</a:t>
            </a:r>
            <a:r>
              <a:rPr lang="zh-CN" altLang="zh-CN" sz="2800" kern="10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小时，你是如何将它校准的呢？当时间校准后，分针旋转了多少度？ </a:t>
            </a:r>
            <a:endParaRPr lang="zh-CN" altLang="en-US" sz="2800" kern="100">
              <a:solidFill>
                <a:srgbClr val="00206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6F1D4E85-B04E-48AD-98FE-B7ABF1249B9A}"/>
              </a:ext>
            </a:extLst>
          </p:cNvPr>
          <p:cNvSpPr/>
          <p:nvPr/>
        </p:nvSpPr>
        <p:spPr>
          <a:xfrm>
            <a:off x="1393536" y="4890196"/>
            <a:ext cx="4038600" cy="67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>
                <a:solidFill>
                  <a:srgbClr val="00B0F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逆时针旋转</a:t>
            </a:r>
            <a:r>
              <a:rPr lang="zh-CN" altLang="en-US" sz="2800" kern="100">
                <a:solidFill>
                  <a:srgbClr val="00B0F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一周又</a:t>
            </a:r>
            <a:r>
              <a:rPr lang="en-US" altLang="zh-CN" sz="2800" kern="100">
                <a:solidFill>
                  <a:srgbClr val="00B0F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90</a:t>
            </a:r>
            <a:r>
              <a:rPr lang="en-US" altLang="zh-CN" sz="2800" kern="100" baseline="30000">
                <a:solidFill>
                  <a:srgbClr val="00B0F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</a:t>
            </a:r>
            <a:endParaRPr lang="zh-CN" altLang="zh-CN" sz="2800" kern="100" baseline="30000" dirty="0">
              <a:solidFill>
                <a:srgbClr val="00B0F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xmlns="" id="{0C43B5CD-34BE-4ACD-A2DA-AF2EB4582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2836" y="366103"/>
            <a:ext cx="52467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Tx/>
              <a:buNone/>
              <a:defRPr sz="3200" spc="13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/>
            </a:lvl2pPr>
            <a:lvl3pPr marL="1143000" indent="-228600" eaLnBrk="0" hangingPunct="0">
              <a:spcBef>
                <a:spcPct val="20000"/>
              </a:spcBef>
              <a:buChar char="•"/>
              <a:defRPr sz="2400"/>
            </a:lvl3pPr>
            <a:lvl4pPr marL="1600200" indent="-228600" eaLnBrk="0" hangingPunct="0">
              <a:spcBef>
                <a:spcPct val="20000"/>
              </a:spcBef>
              <a:buChar char="–"/>
              <a:defRPr sz="2000"/>
            </a:lvl4pPr>
            <a:lvl5pPr marL="2057400" indent="-228600" eaLnBrk="0" hangingPunct="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zh-CN" altLang="en-US"/>
              <a:t>二、回归现实   引发冲突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xmlns="" id="{044B63E0-E45D-4E23-882D-79209DEFB710}"/>
              </a:ext>
            </a:extLst>
          </p:cNvPr>
          <p:cNvSpPr/>
          <p:nvPr/>
        </p:nvSpPr>
        <p:spPr>
          <a:xfrm>
            <a:off x="381000" y="456882"/>
            <a:ext cx="11430000" cy="6049010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68F964F-07D7-4A3E-B05A-3B35AE50D8BB}"/>
              </a:ext>
            </a:extLst>
          </p:cNvPr>
          <p:cNvSpPr/>
          <p:nvPr/>
        </p:nvSpPr>
        <p:spPr>
          <a:xfrm>
            <a:off x="1382280" y="872665"/>
            <a:ext cx="937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002060"/>
                </a:solidFill>
                <a:latin typeface="+mn-ea"/>
                <a:ea typeface="+mn-ea"/>
              </a:rPr>
              <a:t>生活中还有其他超过</a:t>
            </a:r>
            <a:r>
              <a:rPr lang="en-US" altLang="zh-CN" sz="2800" dirty="0">
                <a:solidFill>
                  <a:srgbClr val="002060"/>
                </a:solidFill>
                <a:latin typeface="+mn-ea"/>
                <a:ea typeface="+mn-ea"/>
              </a:rPr>
              <a:t>360</a:t>
            </a:r>
            <a:r>
              <a:rPr lang="en-US" altLang="zh-CN" sz="2800" baseline="30000" dirty="0">
                <a:solidFill>
                  <a:srgbClr val="002060"/>
                </a:solidFill>
                <a:latin typeface="+mn-ea"/>
                <a:ea typeface="+mn-ea"/>
              </a:rPr>
              <a:t>0</a:t>
            </a:r>
            <a:r>
              <a:rPr lang="zh-CN" altLang="en-US" sz="2800" dirty="0">
                <a:solidFill>
                  <a:srgbClr val="002060"/>
                </a:solidFill>
                <a:latin typeface="+mn-ea"/>
                <a:ea typeface="+mn-ea"/>
              </a:rPr>
              <a:t>的角吗？</a:t>
            </a:r>
            <a:endParaRPr lang="zh-CN" altLang="zh-CN" sz="280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pic>
        <p:nvPicPr>
          <p:cNvPr id="7" name="Picture 15" descr="20048171623121">
            <a:extLst>
              <a:ext uri="{FF2B5EF4-FFF2-40B4-BE49-F238E27FC236}">
                <a16:creationId xmlns:a16="http://schemas.microsoft.com/office/drawing/2014/main" xmlns="" id="{0A188346-5EFE-4E98-8D88-C9A86FC5E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762" y="1617975"/>
            <a:ext cx="3267075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0" descr="2986050">
            <a:extLst>
              <a:ext uri="{FF2B5EF4-FFF2-40B4-BE49-F238E27FC236}">
                <a16:creationId xmlns:a16="http://schemas.microsoft.com/office/drawing/2014/main" xmlns="" id="{AF95A5C3-ED36-420E-9E55-092DC255B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1950" y="1629087"/>
            <a:ext cx="3187700" cy="375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67FA71C-8A6C-419A-B69A-D0F513BF3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1537" y="1899562"/>
            <a:ext cx="4535805" cy="29539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1640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Box 1">
            <a:extLst>
              <a:ext uri="{FF2B5EF4-FFF2-40B4-BE49-F238E27FC236}">
                <a16:creationId xmlns:a16="http://schemas.microsoft.com/office/drawing/2014/main" xmlns="" id="{999FB314-6233-4623-815E-6BC5B7436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1396" y="422829"/>
            <a:ext cx="457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Tx/>
              <a:buNone/>
              <a:defRPr sz="2400" spc="13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/>
            </a:lvl2pPr>
            <a:lvl3pPr marL="1143000" indent="-228600" eaLnBrk="0" hangingPunct="0">
              <a:spcBef>
                <a:spcPct val="20000"/>
              </a:spcBef>
              <a:buChar char="•"/>
              <a:defRPr sz="2400"/>
            </a:lvl3pPr>
            <a:lvl4pPr marL="1600200" indent="-228600" eaLnBrk="0" hangingPunct="0">
              <a:spcBef>
                <a:spcPct val="20000"/>
              </a:spcBef>
              <a:buChar char="–"/>
              <a:defRPr sz="2000"/>
            </a:lvl4pPr>
            <a:lvl5pPr marL="2057400" indent="-228600" eaLnBrk="0" hangingPunct="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zh-CN" altLang="en-US" sz="2800"/>
              <a:t>三 、抽象概括 构建概念</a:t>
            </a:r>
            <a:endParaRPr lang="zh-CN" altLang="en-US" sz="2800" dirty="0"/>
          </a:p>
        </p:txBody>
      </p:sp>
      <p:sp>
        <p:nvSpPr>
          <p:cNvPr id="6" name="矩形 1">
            <a:extLst>
              <a:ext uri="{FF2B5EF4-FFF2-40B4-BE49-F238E27FC236}">
                <a16:creationId xmlns:a16="http://schemas.microsoft.com/office/drawing/2014/main" xmlns="" id="{044B63E0-E45D-4E23-882D-79209DEFB710}"/>
              </a:ext>
            </a:extLst>
          </p:cNvPr>
          <p:cNvSpPr/>
          <p:nvPr/>
        </p:nvSpPr>
        <p:spPr>
          <a:xfrm>
            <a:off x="381000" y="228600"/>
            <a:ext cx="11430000" cy="6277292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972AF3B-07F5-4E59-8DA5-F6F7F6F57DF4}"/>
              </a:ext>
            </a:extLst>
          </p:cNvPr>
          <p:cNvSpPr/>
          <p:nvPr/>
        </p:nvSpPr>
        <p:spPr>
          <a:xfrm>
            <a:off x="609600" y="1291330"/>
            <a:ext cx="5163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200" dirty="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任意角</a:t>
            </a:r>
            <a:r>
              <a:rPr lang="zh-CN" altLang="zh-CN" sz="320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的概念</a:t>
            </a:r>
            <a:r>
              <a:rPr lang="zh-CN" altLang="en-US" sz="320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（课本</a:t>
            </a:r>
            <a:r>
              <a:rPr lang="en-US" altLang="zh-CN" sz="320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P168</a:t>
            </a:r>
            <a:r>
              <a:rPr lang="zh-CN" altLang="en-US" sz="320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）</a:t>
            </a:r>
            <a:endParaRPr lang="zh-CN" altLang="en-US" sz="3200" dirty="0">
              <a:solidFill>
                <a:srgbClr val="00206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E84C7580-D9D8-445F-B7F0-04674D20AE3B}"/>
              </a:ext>
            </a:extLst>
          </p:cNvPr>
          <p:cNvSpPr/>
          <p:nvPr/>
        </p:nvSpPr>
        <p:spPr>
          <a:xfrm>
            <a:off x="762000" y="1876105"/>
            <a:ext cx="1082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dirty="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平面内一条射线绕着端点从一个位置旋转到另一个位置所成的图形</a:t>
            </a:r>
            <a:r>
              <a:rPr lang="en-US" altLang="zh-CN" sz="2800" dirty="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800" dirty="0">
              <a:solidFill>
                <a:srgbClr val="00206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7B67ED-5D43-40CA-B3F9-7CF2E19E442B}"/>
              </a:ext>
            </a:extLst>
          </p:cNvPr>
          <p:cNvSpPr/>
          <p:nvPr/>
        </p:nvSpPr>
        <p:spPr>
          <a:xfrm>
            <a:off x="762000" y="2466911"/>
            <a:ext cx="10972800" cy="1319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dirty="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我们规定，按逆时针旋转所成的角叫做正角，顺时针旋转所成的角叫做负角，如果一条射线没有作任何旋转，我们称它形成了一个零角</a:t>
            </a:r>
            <a:r>
              <a:rPr lang="en-US" altLang="zh-CN" sz="2800" dirty="0">
                <a:solidFill>
                  <a:srgbClr val="00206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800" dirty="0">
              <a:solidFill>
                <a:srgbClr val="00206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Line 17">
            <a:extLst>
              <a:ext uri="{FF2B5EF4-FFF2-40B4-BE49-F238E27FC236}">
                <a16:creationId xmlns:a16="http://schemas.microsoft.com/office/drawing/2014/main" xmlns="" id="{1AB39B7D-E2D2-43A3-A826-7C18737B4ADE}"/>
              </a:ext>
            </a:extLst>
          </p:cNvPr>
          <p:cNvSpPr>
            <a:spLocks noChangeShapeType="1"/>
          </p:cNvSpPr>
          <p:nvPr/>
        </p:nvSpPr>
        <p:spPr bwMode="auto">
          <a:xfrm>
            <a:off x="8478116" y="5455112"/>
            <a:ext cx="2667000" cy="0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lnSpc>
                <a:spcPct val="140000"/>
              </a:lnSpc>
              <a:defRPr/>
            </a:pPr>
            <a:endParaRPr lang="zh-CN" altLang="en-US" b="0">
              <a:latin typeface="宋体" pitchFamily="2" charset="-122"/>
            </a:endParaRPr>
          </a:p>
        </p:txBody>
      </p:sp>
      <p:sp>
        <p:nvSpPr>
          <p:cNvPr id="10" name="Line 18">
            <a:extLst>
              <a:ext uri="{FF2B5EF4-FFF2-40B4-BE49-F238E27FC236}">
                <a16:creationId xmlns:a16="http://schemas.microsoft.com/office/drawing/2014/main" xmlns="" id="{16C98686-551E-45D3-BEF5-DF23AD1AC0A1}"/>
              </a:ext>
            </a:extLst>
          </p:cNvPr>
          <p:cNvSpPr>
            <a:spLocks noChangeShapeType="1"/>
          </p:cNvSpPr>
          <p:nvPr/>
        </p:nvSpPr>
        <p:spPr bwMode="auto">
          <a:xfrm rot="1254635">
            <a:off x="6101628" y="4716925"/>
            <a:ext cx="2514600" cy="285750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lnSpc>
                <a:spcPct val="140000"/>
              </a:lnSpc>
              <a:defRPr/>
            </a:pPr>
            <a:endParaRPr lang="zh-CN" altLang="en-US" b="0">
              <a:latin typeface="宋体" pitchFamily="2" charset="-122"/>
            </a:endParaRPr>
          </a:p>
        </p:txBody>
      </p:sp>
      <p:sp>
        <p:nvSpPr>
          <p:cNvPr id="11" name="Arc 19">
            <a:extLst>
              <a:ext uri="{FF2B5EF4-FFF2-40B4-BE49-F238E27FC236}">
                <a16:creationId xmlns:a16="http://schemas.microsoft.com/office/drawing/2014/main" xmlns="" id="{724382CF-C0D3-443F-A38D-5D6F3124E19E}"/>
              </a:ext>
            </a:extLst>
          </p:cNvPr>
          <p:cNvSpPr>
            <a:spLocks/>
          </p:cNvSpPr>
          <p:nvPr/>
        </p:nvSpPr>
        <p:spPr bwMode="auto">
          <a:xfrm rot="14268256" flipV="1">
            <a:off x="8093940" y="4912188"/>
            <a:ext cx="815975" cy="762000"/>
          </a:xfrm>
          <a:custGeom>
            <a:avLst/>
            <a:gdLst>
              <a:gd name="T0" fmla="*/ 0 w 23125"/>
              <a:gd name="T1" fmla="*/ 2147483647 h 21600"/>
              <a:gd name="T2" fmla="*/ 2147483647 w 23125"/>
              <a:gd name="T3" fmla="*/ 2147483647 h 21600"/>
              <a:gd name="T4" fmla="*/ 2147483647 w 23125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3125" h="21600" fill="none" extrusionOk="0">
                <a:moveTo>
                  <a:pt x="-1" y="53"/>
                </a:moveTo>
                <a:cubicBezTo>
                  <a:pt x="507" y="17"/>
                  <a:pt x="1016" y="-1"/>
                  <a:pt x="1525" y="0"/>
                </a:cubicBezTo>
                <a:cubicBezTo>
                  <a:pt x="13454" y="0"/>
                  <a:pt x="23125" y="9670"/>
                  <a:pt x="23125" y="21600"/>
                </a:cubicBezTo>
              </a:path>
              <a:path w="23125" h="21600" stroke="0" extrusionOk="0">
                <a:moveTo>
                  <a:pt x="-1" y="53"/>
                </a:moveTo>
                <a:cubicBezTo>
                  <a:pt x="507" y="17"/>
                  <a:pt x="1016" y="-1"/>
                  <a:pt x="1525" y="0"/>
                </a:cubicBezTo>
                <a:cubicBezTo>
                  <a:pt x="13454" y="0"/>
                  <a:pt x="23125" y="9670"/>
                  <a:pt x="23125" y="21600"/>
                </a:cubicBezTo>
                <a:lnTo>
                  <a:pt x="1525" y="21600"/>
                </a:lnTo>
                <a:lnTo>
                  <a:pt x="-1" y="53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 type="none" w="med" len="lg"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endParaRPr lang="zh-CN" altLang="en-US"/>
          </a:p>
        </p:txBody>
      </p:sp>
      <p:sp>
        <p:nvSpPr>
          <p:cNvPr id="13" name="Text Box 20">
            <a:extLst>
              <a:ext uri="{FF2B5EF4-FFF2-40B4-BE49-F238E27FC236}">
                <a16:creationId xmlns:a16="http://schemas.microsoft.com/office/drawing/2014/main" xmlns="" id="{0EFECDE5-5EAC-49BA-A715-690DB9093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9891" y="4261312"/>
            <a:ext cx="9366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>
                <a:latin typeface="宋体" panose="02010600030101010101" pitchFamily="2" charset="-122"/>
              </a:rPr>
              <a:t>始边</a:t>
            </a:r>
          </a:p>
        </p:txBody>
      </p:sp>
      <p:sp>
        <p:nvSpPr>
          <p:cNvPr id="14" name="Text Box 21">
            <a:extLst>
              <a:ext uri="{FF2B5EF4-FFF2-40B4-BE49-F238E27FC236}">
                <a16:creationId xmlns:a16="http://schemas.microsoft.com/office/drawing/2014/main" xmlns="" id="{B6FD0EB1-1E79-42B4-81B0-71F7D39DF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1453" y="5064587"/>
            <a:ext cx="9112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>
                <a:latin typeface="宋体" panose="02010600030101010101" pitchFamily="2" charset="-122"/>
              </a:rPr>
              <a:t>终边</a:t>
            </a:r>
          </a:p>
        </p:txBody>
      </p:sp>
      <p:sp>
        <p:nvSpPr>
          <p:cNvPr id="15" name="Text Box 22">
            <a:extLst>
              <a:ext uri="{FF2B5EF4-FFF2-40B4-BE49-F238E27FC236}">
                <a16:creationId xmlns:a16="http://schemas.microsoft.com/office/drawing/2014/main" xmlns="" id="{DF0FABD3-2CC7-43B1-B31C-FE1428662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091" y="5851987"/>
            <a:ext cx="10064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latin typeface="宋体" panose="02010600030101010101" pitchFamily="2" charset="-122"/>
              </a:rPr>
              <a:t>顶点</a:t>
            </a:r>
          </a:p>
        </p:txBody>
      </p:sp>
      <p:sp>
        <p:nvSpPr>
          <p:cNvPr id="16" name="Text Box 23">
            <a:extLst>
              <a:ext uri="{FF2B5EF4-FFF2-40B4-BE49-F238E27FC236}">
                <a16:creationId xmlns:a16="http://schemas.microsoft.com/office/drawing/2014/main" xmlns="" id="{3B41C375-7070-4FA1-B93E-F2F7B46F0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4291" y="5444000"/>
            <a:ext cx="914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rgbClr val="0000FF"/>
                </a:solidFill>
                <a:latin typeface="宋体" panose="02010600030101010101" pitchFamily="2" charset="-122"/>
              </a:rPr>
              <a:t>A</a:t>
            </a:r>
          </a:p>
        </p:txBody>
      </p:sp>
      <p:sp>
        <p:nvSpPr>
          <p:cNvPr id="17" name="Text Box 24">
            <a:extLst>
              <a:ext uri="{FF2B5EF4-FFF2-40B4-BE49-F238E27FC236}">
                <a16:creationId xmlns:a16="http://schemas.microsoft.com/office/drawing/2014/main" xmlns="" id="{A6E0249C-AE52-4596-A86B-74E62BF94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078" y="3854912"/>
            <a:ext cx="91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latin typeface="宋体" panose="02010600030101010101" pitchFamily="2" charset="-122"/>
              </a:rPr>
              <a:t>B</a:t>
            </a:r>
          </a:p>
        </p:txBody>
      </p:sp>
      <p:sp>
        <p:nvSpPr>
          <p:cNvPr id="18" name="Text Box 25">
            <a:extLst>
              <a:ext uri="{FF2B5EF4-FFF2-40B4-BE49-F238E27FC236}">
                <a16:creationId xmlns:a16="http://schemas.microsoft.com/office/drawing/2014/main" xmlns="" id="{ECCAF7BA-73B7-489B-AD98-BE7AC7829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7291" y="5378912"/>
            <a:ext cx="91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i="1">
                <a:solidFill>
                  <a:srgbClr val="0000FF"/>
                </a:solidFill>
                <a:latin typeface="宋体" panose="02010600030101010101" pitchFamily="2" charset="-122"/>
              </a:rPr>
              <a:t>O</a:t>
            </a:r>
          </a:p>
        </p:txBody>
      </p:sp>
      <p:sp>
        <p:nvSpPr>
          <p:cNvPr id="19" name="Line 26">
            <a:extLst>
              <a:ext uri="{FF2B5EF4-FFF2-40B4-BE49-F238E27FC236}">
                <a16:creationId xmlns:a16="http://schemas.microsoft.com/office/drawing/2014/main" xmlns="" id="{8AECE76B-94F2-4BDF-809E-AD6BA231F6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078316" y="4777250"/>
            <a:ext cx="193675" cy="608012"/>
          </a:xfrm>
          <a:prstGeom prst="line">
            <a:avLst/>
          </a:prstGeom>
          <a:noFill/>
          <a:ln w="25400" algn="ctr">
            <a:solidFill>
              <a:srgbClr val="CC00FF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l">
              <a:lnSpc>
                <a:spcPct val="140000"/>
              </a:lnSpc>
              <a:defRPr/>
            </a:pPr>
            <a:endParaRPr lang="zh-CN" altLang="en-US" b="0">
              <a:latin typeface="宋体" pitchFamily="2" charset="-122"/>
            </a:endParaRPr>
          </a:p>
        </p:txBody>
      </p:sp>
      <p:sp>
        <p:nvSpPr>
          <p:cNvPr id="20" name="Line 27">
            <a:extLst>
              <a:ext uri="{FF2B5EF4-FFF2-40B4-BE49-F238E27FC236}">
                <a16:creationId xmlns:a16="http://schemas.microsoft.com/office/drawing/2014/main" xmlns="" id="{DF7F7752-5FD1-47FA-B9A5-B7E01537D9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19166" y="4940762"/>
            <a:ext cx="739775" cy="241300"/>
          </a:xfrm>
          <a:prstGeom prst="line">
            <a:avLst/>
          </a:prstGeom>
          <a:noFill/>
          <a:ln w="25400" algn="ctr">
            <a:solidFill>
              <a:srgbClr val="CC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40000" dist="20000" dir="5400000" rotWithShape="0">
                    <a:srgbClr val="000000">
                      <a:alpha val="37999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lnSpc>
                <a:spcPct val="140000"/>
              </a:lnSpc>
              <a:defRPr/>
            </a:pPr>
            <a:endParaRPr lang="zh-CN" altLang="en-US" b="0">
              <a:latin typeface="宋体" pitchFamily="2" charset="-122"/>
            </a:endParaRPr>
          </a:p>
        </p:txBody>
      </p:sp>
      <p:sp>
        <p:nvSpPr>
          <p:cNvPr id="21" name="Line 26">
            <a:extLst>
              <a:ext uri="{FF2B5EF4-FFF2-40B4-BE49-F238E27FC236}">
                <a16:creationId xmlns:a16="http://schemas.microsoft.com/office/drawing/2014/main" xmlns="" id="{59E850AC-AFCC-4640-90F6-91DF34924E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24153" y="4342275"/>
            <a:ext cx="193675" cy="608012"/>
          </a:xfrm>
          <a:prstGeom prst="line">
            <a:avLst/>
          </a:prstGeom>
          <a:noFill/>
          <a:ln w="25400" algn="ctr">
            <a:solidFill>
              <a:srgbClr val="CC00FF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algn="l">
              <a:lnSpc>
                <a:spcPct val="140000"/>
              </a:lnSpc>
              <a:defRPr/>
            </a:pPr>
            <a:endParaRPr lang="zh-CN" altLang="en-US" b="0">
              <a:latin typeface="宋体" pitchFamily="2" charset="-122"/>
            </a:endParaRPr>
          </a:p>
        </p:txBody>
      </p:sp>
      <p:sp>
        <p:nvSpPr>
          <p:cNvPr id="22" name="Text Box 20">
            <a:extLst>
              <a:ext uri="{FF2B5EF4-FFF2-40B4-BE49-F238E27FC236}">
                <a16:creationId xmlns:a16="http://schemas.microsoft.com/office/drawing/2014/main" xmlns="" id="{65938D51-F8AC-426F-8BF7-3E54F485C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4453" y="3799350"/>
            <a:ext cx="9366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>
                <a:latin typeface="宋体" panose="02010600030101010101" pitchFamily="2" charset="-122"/>
              </a:rPr>
              <a:t>方向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0584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9" grpId="0" animBg="1"/>
      <p:bldP spid="10" grpId="0" animBg="1"/>
      <p:bldP spid="11" grpId="0" animBg="1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xmlns="" id="{044B63E0-E45D-4E23-882D-79209DEFB710}"/>
              </a:ext>
            </a:extLst>
          </p:cNvPr>
          <p:cNvSpPr/>
          <p:nvPr/>
        </p:nvSpPr>
        <p:spPr>
          <a:xfrm>
            <a:off x="381000" y="456882"/>
            <a:ext cx="11430000" cy="6049010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 Box 2">
            <a:extLst>
              <a:ext uri="{FF2B5EF4-FFF2-40B4-BE49-F238E27FC236}">
                <a16:creationId xmlns:a16="http://schemas.microsoft.com/office/drawing/2014/main" xmlns="" id="{33D0B79E-516F-40A2-A8FC-2635CC6AE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723884"/>
            <a:ext cx="6696075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</a:rPr>
              <a:t>角的三个要素：</a:t>
            </a:r>
          </a:p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0066FF"/>
                </a:solidFill>
                <a:latin typeface="宋体" panose="02010600030101010101" pitchFamily="2" charset="-122"/>
              </a:rPr>
              <a:t>旋转中心、旋转方向、旋转量 </a:t>
            </a:r>
          </a:p>
        </p:txBody>
      </p:sp>
      <p:sp>
        <p:nvSpPr>
          <p:cNvPr id="24" name="Text Box 2">
            <a:extLst>
              <a:ext uri="{FF2B5EF4-FFF2-40B4-BE49-F238E27FC236}">
                <a16:creationId xmlns:a16="http://schemas.microsoft.com/office/drawing/2014/main" xmlns="" id="{12535BBC-C92C-4814-ABE4-606BCE965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762133"/>
            <a:ext cx="9906000" cy="56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作图：以</a:t>
            </a:r>
            <a:r>
              <a:rPr lang="en-US" altLang="zh-CN" sz="2800" i="1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O</a:t>
            </a:r>
            <a:r>
              <a:rPr lang="zh-CN" altLang="en-US" sz="28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为顶点</a:t>
            </a:r>
            <a:r>
              <a:rPr lang="zh-CN" altLang="en-US" sz="2800" i="1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，</a:t>
            </a:r>
            <a:r>
              <a:rPr lang="en-US" altLang="zh-CN" sz="2800" i="1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OA</a:t>
            </a:r>
            <a:r>
              <a:rPr lang="zh-CN" altLang="en-US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为</a:t>
            </a:r>
            <a:r>
              <a:rPr lang="zh-CN" altLang="en-US" sz="28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始边作角</a:t>
            </a:r>
            <a:r>
              <a:rPr lang="en-US" altLang="zh-CN" sz="2800">
                <a:solidFill>
                  <a:srgbClr val="000000"/>
                </a:solidFill>
                <a:latin typeface="+mn-ea"/>
              </a:rPr>
              <a:t>-150</a:t>
            </a:r>
            <a:r>
              <a:rPr lang="en-US" altLang="zh-CN" sz="2800" baseline="30000">
                <a:solidFill>
                  <a:srgbClr val="000000"/>
                </a:solidFill>
                <a:latin typeface="+mn-ea"/>
              </a:rPr>
              <a:t>0</a:t>
            </a:r>
            <a:r>
              <a:rPr lang="zh-CN" altLang="zh-CN" sz="2800">
                <a:solidFill>
                  <a:srgbClr val="000000"/>
                </a:solidFill>
                <a:latin typeface="+mn-ea"/>
              </a:rPr>
              <a:t>、</a:t>
            </a:r>
            <a:r>
              <a:rPr lang="en-US" altLang="zh-CN" sz="2800">
                <a:solidFill>
                  <a:srgbClr val="000000"/>
                </a:solidFill>
                <a:latin typeface="+mn-ea"/>
              </a:rPr>
              <a:t>150</a:t>
            </a:r>
            <a:r>
              <a:rPr lang="en-US" altLang="zh-CN" sz="2800" baseline="30000">
                <a:solidFill>
                  <a:srgbClr val="000000"/>
                </a:solidFill>
                <a:latin typeface="+mn-ea"/>
              </a:rPr>
              <a:t>0</a:t>
            </a:r>
            <a:r>
              <a:rPr lang="zh-CN" altLang="zh-CN" sz="2800">
                <a:solidFill>
                  <a:srgbClr val="000000"/>
                </a:solidFill>
                <a:latin typeface="+mn-ea"/>
              </a:rPr>
              <a:t>、 </a:t>
            </a:r>
            <a:r>
              <a:rPr lang="en-US" altLang="zh-CN" sz="2800">
                <a:solidFill>
                  <a:srgbClr val="000000"/>
                </a:solidFill>
                <a:latin typeface="+mn-ea"/>
              </a:rPr>
              <a:t>210</a:t>
            </a:r>
            <a:r>
              <a:rPr lang="en-US" altLang="zh-CN" sz="2800" baseline="30000">
                <a:solidFill>
                  <a:srgbClr val="000000"/>
                </a:solidFill>
                <a:latin typeface="+mn-ea"/>
              </a:rPr>
              <a:t>0</a:t>
            </a:r>
            <a:r>
              <a:rPr lang="zh-CN" altLang="zh-CN" sz="2800">
                <a:solidFill>
                  <a:srgbClr val="000000"/>
                </a:solidFill>
                <a:latin typeface="+mn-ea"/>
              </a:rPr>
              <a:t>、</a:t>
            </a:r>
            <a:r>
              <a:rPr lang="en-US" altLang="zh-CN" sz="2800">
                <a:solidFill>
                  <a:srgbClr val="000000"/>
                </a:solidFill>
                <a:latin typeface="+mn-ea"/>
              </a:rPr>
              <a:t>660</a:t>
            </a:r>
            <a:r>
              <a:rPr lang="en-US" altLang="zh-CN" sz="2800" baseline="30000">
                <a:solidFill>
                  <a:srgbClr val="000000"/>
                </a:solidFill>
                <a:latin typeface="+mn-ea"/>
              </a:rPr>
              <a:t>0</a:t>
            </a:r>
            <a:endParaRPr lang="en-US" altLang="zh-CN" sz="28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5" name="图片 4">
            <a:hlinkClick r:id="rId3" action="ppaction://hlinkfile"/>
            <a:extLst>
              <a:ext uri="{FF2B5EF4-FFF2-40B4-BE49-F238E27FC236}">
                <a16:creationId xmlns:a16="http://schemas.microsoft.com/office/drawing/2014/main" xmlns="" id="{E6DB08D2-D7E9-4923-95C5-D6BE40F781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916" t="14605" r="19799" b="24200"/>
          <a:stretch/>
        </p:blipFill>
        <p:spPr>
          <a:xfrm>
            <a:off x="7848600" y="1589527"/>
            <a:ext cx="3590352" cy="3213601"/>
          </a:xfrm>
          <a:prstGeom prst="rect">
            <a:avLst/>
          </a:prstGeom>
        </p:spPr>
      </p:pic>
      <p:sp>
        <p:nvSpPr>
          <p:cNvPr id="7" name="矩形 6">
            <a:hlinkClick r:id="rId5" action="ppaction://hlinkfile"/>
            <a:extLst>
              <a:ext uri="{FF2B5EF4-FFF2-40B4-BE49-F238E27FC236}">
                <a16:creationId xmlns:a16="http://schemas.microsoft.com/office/drawing/2014/main" xmlns="" id="{D722AA51-7B0C-4812-920F-DA07851A3E8B}"/>
              </a:ext>
            </a:extLst>
          </p:cNvPr>
          <p:cNvSpPr/>
          <p:nvPr/>
        </p:nvSpPr>
        <p:spPr>
          <a:xfrm>
            <a:off x="533400" y="3996378"/>
            <a:ext cx="7772400" cy="67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：如何定义两个角相等？两个角相反？</a:t>
            </a:r>
            <a:endParaRPr lang="zh-CN" altLang="zh-CN" sz="2800" kern="100" dirty="0">
              <a:solidFill>
                <a:srgbClr val="00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>
            <a:hlinkClick r:id="rId6" action="ppaction://hlinkfile"/>
            <a:extLst>
              <a:ext uri="{FF2B5EF4-FFF2-40B4-BE49-F238E27FC236}">
                <a16:creationId xmlns:a16="http://schemas.microsoft.com/office/drawing/2014/main" xmlns="" id="{6632DC17-5892-4E56-AC94-32F0B81A9BB2}"/>
              </a:ext>
            </a:extLst>
          </p:cNvPr>
          <p:cNvSpPr/>
          <p:nvPr/>
        </p:nvSpPr>
        <p:spPr>
          <a:xfrm>
            <a:off x="645111" y="5018097"/>
            <a:ext cx="7772400" cy="67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：两个角能相加减吗？</a:t>
            </a:r>
            <a:endParaRPr lang="zh-CN" altLang="zh-CN" sz="2800" kern="100" dirty="0">
              <a:solidFill>
                <a:srgbClr val="00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6502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xmlns="" id="{044B63E0-E45D-4E23-882D-79209DEFB710}"/>
              </a:ext>
            </a:extLst>
          </p:cNvPr>
          <p:cNvSpPr/>
          <p:nvPr/>
        </p:nvSpPr>
        <p:spPr>
          <a:xfrm>
            <a:off x="381000" y="228600"/>
            <a:ext cx="11430000" cy="6277292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0162708-2EEA-4D04-B500-BF421D9FE189}"/>
              </a:ext>
            </a:extLst>
          </p:cNvPr>
          <p:cNvSpPr/>
          <p:nvPr/>
        </p:nvSpPr>
        <p:spPr>
          <a:xfrm>
            <a:off x="838200" y="941805"/>
            <a:ext cx="937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>
                <a:solidFill>
                  <a:srgbClr val="000000"/>
                </a:solidFill>
                <a:latin typeface="+mn-ea"/>
                <a:ea typeface="+mn-ea"/>
              </a:rPr>
              <a:t>问题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</a:rPr>
              <a:t>6</a:t>
            </a:r>
            <a:r>
              <a:rPr lang="zh-CN" altLang="zh-CN" sz="2800">
                <a:solidFill>
                  <a:srgbClr val="000000"/>
                </a:solidFill>
                <a:latin typeface="+mn-ea"/>
                <a:ea typeface="+mn-ea"/>
              </a:rPr>
              <a:t>：</a:t>
            </a: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</a:rPr>
              <a:t>我们如何对这些角更详细分类</a:t>
            </a:r>
            <a:r>
              <a:rPr lang="zh-CN" altLang="en-US" sz="2800">
                <a:solidFill>
                  <a:srgbClr val="000000"/>
                </a:solidFill>
                <a:latin typeface="+mn-ea"/>
                <a:ea typeface="+mn-ea"/>
              </a:rPr>
              <a:t>呢</a:t>
            </a:r>
            <a:r>
              <a:rPr lang="zh-CN" altLang="zh-CN" sz="2800">
                <a:solidFill>
                  <a:srgbClr val="000000"/>
                </a:solidFill>
                <a:latin typeface="+mn-ea"/>
                <a:ea typeface="+mn-ea"/>
              </a:rPr>
              <a:t>？</a:t>
            </a:r>
            <a:r>
              <a:rPr lang="zh-CN" altLang="en-US" sz="28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zh-CN" altLang="en-US" sz="2800" b="1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（课本</a:t>
            </a:r>
            <a:r>
              <a:rPr lang="en-US" altLang="zh-CN" sz="2800" b="1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P169</a:t>
            </a:r>
            <a:r>
              <a:rPr lang="zh-CN" altLang="en-US" sz="2800" b="1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）</a:t>
            </a:r>
            <a:r>
              <a:rPr lang="zh-CN" altLang="zh-CN" sz="2800" b="1">
                <a:solidFill>
                  <a:srgbClr val="000000"/>
                </a:solidFill>
                <a:latin typeface="+mn-ea"/>
                <a:ea typeface="+mn-ea"/>
              </a:rPr>
              <a:t> </a:t>
            </a:r>
            <a:endParaRPr lang="zh-CN" altLang="zh-CN" sz="2800" b="1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6F24A24-20E1-4676-A073-21DA9702B205}"/>
              </a:ext>
            </a:extLst>
          </p:cNvPr>
          <p:cNvSpPr/>
          <p:nvPr/>
        </p:nvSpPr>
        <p:spPr>
          <a:xfrm>
            <a:off x="533400" y="1490740"/>
            <a:ext cx="11125200" cy="1965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为了更方便研究角及其性质，我们把角放进直角坐标系</a:t>
            </a:r>
            <a:r>
              <a:rPr lang="zh-CN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中，使</a:t>
            </a:r>
            <a:r>
              <a:rPr lang="zh-CN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角的顶点与原点重合，角的始边与</a:t>
            </a:r>
            <a:r>
              <a:rPr lang="en-US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轴的非负半轴重合，那么角的终边就会落在平面直角坐标系中</a:t>
            </a:r>
            <a:r>
              <a:rPr lang="en-US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kern="100" dirty="0">
              <a:solidFill>
                <a:srgbClr val="00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96FCD0B9-1FAD-4C25-BB84-3C251C5CF61A}"/>
              </a:ext>
            </a:extLst>
          </p:cNvPr>
          <p:cNvGrpSpPr/>
          <p:nvPr/>
        </p:nvGrpSpPr>
        <p:grpSpPr>
          <a:xfrm>
            <a:off x="3088917" y="3276600"/>
            <a:ext cx="4159250" cy="3012674"/>
            <a:chOff x="2257642" y="3348438"/>
            <a:chExt cx="4159250" cy="3012674"/>
          </a:xfrm>
        </p:grpSpPr>
        <p:sp>
          <p:nvSpPr>
            <p:cNvPr id="8" name="Line 2">
              <a:extLst>
                <a:ext uri="{FF2B5EF4-FFF2-40B4-BE49-F238E27FC236}">
                  <a16:creationId xmlns:a16="http://schemas.microsoft.com/office/drawing/2014/main" xmlns="" id="{144F8BC0-7F0A-4881-9F3D-2C195C1D0B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7642" y="5029200"/>
              <a:ext cx="4159250" cy="0"/>
            </a:xfrm>
            <a:prstGeom prst="line">
              <a:avLst/>
            </a:prstGeom>
            <a:noFill/>
            <a:ln w="38100" cmpd="sng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Line 3">
              <a:extLst>
                <a:ext uri="{FF2B5EF4-FFF2-40B4-BE49-F238E27FC236}">
                  <a16:creationId xmlns:a16="http://schemas.microsoft.com/office/drawing/2014/main" xmlns="" id="{9F29FA68-1E2D-4664-9801-8EC4BF90C6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94125" y="3481387"/>
              <a:ext cx="0" cy="2879725"/>
            </a:xfrm>
            <a:prstGeom prst="line">
              <a:avLst/>
            </a:prstGeom>
            <a:noFill/>
            <a:ln w="38100" cmpd="sng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Text Box 4">
              <a:extLst>
                <a:ext uri="{FF2B5EF4-FFF2-40B4-BE49-F238E27FC236}">
                  <a16:creationId xmlns:a16="http://schemas.microsoft.com/office/drawing/2014/main" xmlns="" id="{18A156CA-AD4B-43B3-8A28-2335BB3724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92237" y="4953000"/>
              <a:ext cx="4064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>
                  <a:solidFill>
                    <a:srgbClr val="0000FF"/>
                  </a:solidFill>
                </a:rPr>
                <a:t>x</a:t>
              </a:r>
            </a:p>
          </p:txBody>
        </p:sp>
        <p:sp>
          <p:nvSpPr>
            <p:cNvPr id="11" name="Text Box 5">
              <a:extLst>
                <a:ext uri="{FF2B5EF4-FFF2-40B4-BE49-F238E27FC236}">
                  <a16:creationId xmlns:a16="http://schemas.microsoft.com/office/drawing/2014/main" xmlns="" id="{FE8FAFA0-1BEC-4168-9BBE-5F4284CFC1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6814" y="3348438"/>
              <a:ext cx="539750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b="1" dirty="0">
                  <a:solidFill>
                    <a:srgbClr val="0000FF"/>
                  </a:solidFill>
                </a:rPr>
                <a:t>y</a:t>
              </a:r>
            </a:p>
          </p:txBody>
        </p:sp>
        <p:sp>
          <p:nvSpPr>
            <p:cNvPr id="12" name="Text Box 6">
              <a:extLst>
                <a:ext uri="{FF2B5EF4-FFF2-40B4-BE49-F238E27FC236}">
                  <a16:creationId xmlns:a16="http://schemas.microsoft.com/office/drawing/2014/main" xmlns="" id="{1793788D-E4FE-49F1-8619-FFC5085E3B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51264" y="5000547"/>
              <a:ext cx="5397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solidFill>
                    <a:srgbClr val="0000FF"/>
                  </a:solidFill>
                </a:rPr>
                <a:t>o</a:t>
              </a:r>
            </a:p>
          </p:txBody>
        </p:sp>
      </p:grpSp>
      <p:grpSp>
        <p:nvGrpSpPr>
          <p:cNvPr id="13" name="Group 7">
            <a:extLst>
              <a:ext uri="{FF2B5EF4-FFF2-40B4-BE49-F238E27FC236}">
                <a16:creationId xmlns:a16="http://schemas.microsoft.com/office/drawing/2014/main" xmlns="" id="{748762AC-6B96-4D10-BE09-1C95C4EED07E}"/>
              </a:ext>
            </a:extLst>
          </p:cNvPr>
          <p:cNvGrpSpPr>
            <a:grpSpLocks/>
          </p:cNvGrpSpPr>
          <p:nvPr/>
        </p:nvGrpSpPr>
        <p:grpSpPr bwMode="auto">
          <a:xfrm>
            <a:off x="7672823" y="3787698"/>
            <a:ext cx="2251075" cy="1579562"/>
            <a:chOff x="0" y="0"/>
            <a:chExt cx="1418" cy="995"/>
          </a:xfrm>
        </p:grpSpPr>
        <p:grpSp>
          <p:nvGrpSpPr>
            <p:cNvPr id="14" name="Group 8">
              <a:extLst>
                <a:ext uri="{FF2B5EF4-FFF2-40B4-BE49-F238E27FC236}">
                  <a16:creationId xmlns:a16="http://schemas.microsoft.com/office/drawing/2014/main" xmlns="" id="{BD9704B8-8A73-4CC3-9F35-2C7F5D68FE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1"/>
              <a:ext cx="1418" cy="720"/>
              <a:chOff x="0" y="0"/>
              <a:chExt cx="1418" cy="720"/>
            </a:xfrm>
          </p:grpSpPr>
          <p:sp>
            <p:nvSpPr>
              <p:cNvPr id="17" name="Line 9">
                <a:extLst>
                  <a:ext uri="{FF2B5EF4-FFF2-40B4-BE49-F238E27FC236}">
                    <a16:creationId xmlns:a16="http://schemas.microsoft.com/office/drawing/2014/main" xmlns="" id="{0611E7FE-A2EB-4925-9323-298D8BD928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720"/>
                <a:ext cx="1418" cy="0"/>
              </a:xfrm>
              <a:prstGeom prst="line">
                <a:avLst/>
              </a:prstGeom>
              <a:noFill/>
              <a:ln w="38100" cmpd="sng">
                <a:solidFill>
                  <a:srgbClr val="FF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Line 10">
                <a:extLst>
                  <a:ext uri="{FF2B5EF4-FFF2-40B4-BE49-F238E27FC236}">
                    <a16:creationId xmlns:a16="http://schemas.microsoft.com/office/drawing/2014/main" xmlns="" id="{25ECCB7D-AEE1-46F5-9546-A0077ED4D0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0" y="0"/>
                <a:ext cx="1247" cy="720"/>
              </a:xfrm>
              <a:prstGeom prst="line">
                <a:avLst/>
              </a:prstGeom>
              <a:noFill/>
              <a:ln w="38100" cmpd="sng">
                <a:solidFill>
                  <a:srgbClr val="FF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5" name="Text Box 11">
              <a:extLst>
                <a:ext uri="{FF2B5EF4-FFF2-40B4-BE49-F238E27FC236}">
                  <a16:creationId xmlns:a16="http://schemas.microsoft.com/office/drawing/2014/main" xmlns="" id="{80EE53A4-B5C2-4EAA-861E-607832669A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" y="764"/>
              <a:ext cx="5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>
                  <a:solidFill>
                    <a:srgbClr val="0000FF"/>
                  </a:solidFill>
                </a:rPr>
                <a:t>始边　</a:t>
              </a:r>
            </a:p>
          </p:txBody>
        </p:sp>
        <p:sp>
          <p:nvSpPr>
            <p:cNvPr id="16" name="Text Box 12">
              <a:extLst>
                <a:ext uri="{FF2B5EF4-FFF2-40B4-BE49-F238E27FC236}">
                  <a16:creationId xmlns:a16="http://schemas.microsoft.com/office/drawing/2014/main" xmlns="" id="{3C6C96E2-778E-4241-98D7-D23C42EF8B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5" y="0"/>
              <a:ext cx="5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>
                  <a:solidFill>
                    <a:srgbClr val="0000FF"/>
                  </a:solidFill>
                </a:rPr>
                <a:t>终边</a:t>
              </a:r>
            </a:p>
          </p:txBody>
        </p:sp>
      </p:grpSp>
      <p:sp>
        <p:nvSpPr>
          <p:cNvPr id="19" name="Text Box 13">
            <a:extLst>
              <a:ext uri="{FF2B5EF4-FFF2-40B4-BE49-F238E27FC236}">
                <a16:creationId xmlns:a16="http://schemas.microsoft.com/office/drawing/2014/main" xmlns="" id="{C969D135-8454-41DF-9D56-365138DE4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6050" y="6827182"/>
            <a:ext cx="877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/>
              <a:t>　</a:t>
            </a:r>
          </a:p>
        </p:txBody>
      </p:sp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xmlns="" id="{1550DE0E-72BD-4933-AB4A-B1302A3A53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34312" y="5728632"/>
          <a:ext cx="114300" cy="215900"/>
        </p:xfrm>
        <a:graphic>
          <a:graphicData uri="http://schemas.openxmlformats.org/presentationml/2006/ole">
            <p:oleObj spid="_x0000_s1030" r:id="rId4" imgW="115503" imgH="218173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0063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11111E-6 L -0.25 -1.11111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xmlns="" id="{044B63E0-E45D-4E23-882D-79209DEFB710}"/>
              </a:ext>
            </a:extLst>
          </p:cNvPr>
          <p:cNvSpPr/>
          <p:nvPr/>
        </p:nvSpPr>
        <p:spPr>
          <a:xfrm>
            <a:off x="381000" y="456882"/>
            <a:ext cx="11430000" cy="6049010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0162708-2EEA-4D04-B500-BF421D9FE189}"/>
              </a:ext>
            </a:extLst>
          </p:cNvPr>
          <p:cNvSpPr/>
          <p:nvPr/>
        </p:nvSpPr>
        <p:spPr>
          <a:xfrm>
            <a:off x="761999" y="772180"/>
            <a:ext cx="108965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>
                <a:latin typeface="+mn-ea"/>
                <a:ea typeface="+mn-ea"/>
              </a:rPr>
              <a:t>问题</a:t>
            </a:r>
            <a:r>
              <a:rPr lang="en-US" altLang="zh-CN" sz="2800" dirty="0">
                <a:latin typeface="+mn-ea"/>
                <a:ea typeface="+mn-ea"/>
              </a:rPr>
              <a:t>7</a:t>
            </a:r>
            <a:r>
              <a:rPr lang="zh-CN" altLang="zh-CN" sz="2800">
                <a:latin typeface="+mn-ea"/>
                <a:ea typeface="+mn-ea"/>
              </a:rPr>
              <a:t>：请问</a:t>
            </a:r>
            <a:r>
              <a:rPr lang="en-US" altLang="zh-CN" sz="2800">
                <a:latin typeface="+mn-ea"/>
              </a:rPr>
              <a:t>-150</a:t>
            </a:r>
            <a:r>
              <a:rPr lang="en-US" altLang="zh-CN" sz="2800" baseline="30000">
                <a:latin typeface="+mn-ea"/>
              </a:rPr>
              <a:t>0</a:t>
            </a:r>
            <a:r>
              <a:rPr lang="zh-CN" altLang="zh-CN" sz="2800">
                <a:latin typeface="+mn-ea"/>
              </a:rPr>
              <a:t>、</a:t>
            </a:r>
            <a:r>
              <a:rPr lang="en-US" altLang="zh-CN" sz="2800">
                <a:latin typeface="+mn-ea"/>
              </a:rPr>
              <a:t>150</a:t>
            </a:r>
            <a:r>
              <a:rPr lang="en-US" altLang="zh-CN" sz="2800" baseline="30000">
                <a:latin typeface="+mn-ea"/>
              </a:rPr>
              <a:t>0</a:t>
            </a:r>
            <a:r>
              <a:rPr lang="zh-CN" altLang="zh-CN" sz="2800">
                <a:latin typeface="+mn-ea"/>
              </a:rPr>
              <a:t>、 </a:t>
            </a:r>
            <a:r>
              <a:rPr lang="en-US" altLang="zh-CN" sz="2800">
                <a:latin typeface="+mn-ea"/>
              </a:rPr>
              <a:t>210</a:t>
            </a:r>
            <a:r>
              <a:rPr lang="en-US" altLang="zh-CN" sz="2800" baseline="30000">
                <a:latin typeface="+mn-ea"/>
              </a:rPr>
              <a:t>0</a:t>
            </a:r>
            <a:r>
              <a:rPr lang="zh-CN" altLang="zh-CN" sz="2800">
                <a:latin typeface="+mn-ea"/>
              </a:rPr>
              <a:t>、</a:t>
            </a:r>
            <a:r>
              <a:rPr lang="en-US" altLang="zh-CN" sz="2800">
                <a:latin typeface="+mn-ea"/>
              </a:rPr>
              <a:t>660</a:t>
            </a:r>
            <a:r>
              <a:rPr lang="en-US" altLang="zh-CN" sz="2800" baseline="30000">
                <a:latin typeface="+mn-ea"/>
              </a:rPr>
              <a:t>0</a:t>
            </a:r>
            <a:r>
              <a:rPr lang="zh-CN" altLang="zh-CN" sz="2800">
                <a:latin typeface="+mn-ea"/>
                <a:ea typeface="+mn-ea"/>
              </a:rPr>
              <a:t>分别</a:t>
            </a:r>
            <a:r>
              <a:rPr lang="zh-CN" altLang="zh-CN" sz="2800" dirty="0">
                <a:latin typeface="+mn-ea"/>
                <a:ea typeface="+mn-ea"/>
              </a:rPr>
              <a:t>是第几象限角？</a:t>
            </a:r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xmlns="" id="{C969D135-8454-41DF-9D56-365138DE4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6050" y="6827182"/>
            <a:ext cx="877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/>
              <a:t>　</a:t>
            </a:r>
          </a:p>
        </p:txBody>
      </p:sp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xmlns="" id="{1550DE0E-72BD-4933-AB4A-B1302A3A53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34312" y="5728632"/>
          <a:ext cx="114300" cy="215900"/>
        </p:xfrm>
        <a:graphic>
          <a:graphicData uri="http://schemas.openxmlformats.org/presentationml/2006/ole">
            <p:oleObj spid="_x0000_s2054" r:id="rId4" imgW="115503" imgH="218173" progId="Equation.3">
              <p:embed/>
            </p:oleObj>
          </a:graphicData>
        </a:graphic>
      </p:graphicFrame>
      <p:pic>
        <p:nvPicPr>
          <p:cNvPr id="2" name="图片 1">
            <a:hlinkClick r:id="rId5" action="ppaction://hlinkfile"/>
            <a:extLst>
              <a:ext uri="{FF2B5EF4-FFF2-40B4-BE49-F238E27FC236}">
                <a16:creationId xmlns:a16="http://schemas.microsoft.com/office/drawing/2014/main" xmlns="" id="{E73A7140-E5FF-40D7-A842-9183BFB334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916" t="14605" r="19799" b="24200"/>
          <a:stretch/>
        </p:blipFill>
        <p:spPr>
          <a:xfrm>
            <a:off x="6489123" y="1647643"/>
            <a:ext cx="4038600" cy="36148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9285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xmlns="" id="{044B63E0-E45D-4E23-882D-79209DEFB710}"/>
              </a:ext>
            </a:extLst>
          </p:cNvPr>
          <p:cNvSpPr/>
          <p:nvPr/>
        </p:nvSpPr>
        <p:spPr>
          <a:xfrm>
            <a:off x="381000" y="228600"/>
            <a:ext cx="11430000" cy="6277292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0162708-2EEA-4D04-B500-BF421D9FE189}"/>
              </a:ext>
            </a:extLst>
          </p:cNvPr>
          <p:cNvSpPr/>
          <p:nvPr/>
        </p:nvSpPr>
        <p:spPr>
          <a:xfrm>
            <a:off x="647708" y="638116"/>
            <a:ext cx="108965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>
                <a:solidFill>
                  <a:srgbClr val="000000"/>
                </a:solidFill>
                <a:latin typeface="+mn-ea"/>
                <a:ea typeface="+mn-ea"/>
              </a:rPr>
              <a:t>问题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</a:rPr>
              <a:t>8</a:t>
            </a:r>
            <a:r>
              <a:rPr lang="zh-CN" altLang="zh-CN" sz="2800">
                <a:solidFill>
                  <a:srgbClr val="000000"/>
                </a:solidFill>
                <a:latin typeface="+mn-ea"/>
                <a:ea typeface="+mn-ea"/>
              </a:rPr>
              <a:t>：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</a:rPr>
              <a:t>-</a:t>
            </a:r>
            <a:r>
              <a:rPr lang="en-US" altLang="zh-CN" sz="2800" dirty="0">
                <a:solidFill>
                  <a:srgbClr val="000000"/>
                </a:solidFill>
                <a:latin typeface="+mn-ea"/>
              </a:rPr>
              <a:t>150</a:t>
            </a:r>
            <a:r>
              <a:rPr lang="en-US" altLang="zh-CN" sz="2800" baseline="30000" dirty="0">
                <a:solidFill>
                  <a:srgbClr val="000000"/>
                </a:solidFill>
                <a:latin typeface="+mn-ea"/>
              </a:rPr>
              <a:t>0</a:t>
            </a:r>
            <a:r>
              <a:rPr lang="zh-CN" altLang="en-US" sz="2800" dirty="0">
                <a:solidFill>
                  <a:srgbClr val="000000"/>
                </a:solidFill>
                <a:latin typeface="+mn-ea"/>
              </a:rPr>
              <a:t>与</a:t>
            </a:r>
            <a:r>
              <a:rPr lang="zh-CN" altLang="zh-CN" sz="2800" dirty="0">
                <a:solidFill>
                  <a:srgbClr val="000000"/>
                </a:solidFill>
                <a:latin typeface="+mn-ea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+mn-ea"/>
                <a:ea typeface="+mn-ea"/>
              </a:rPr>
              <a:t>210</a:t>
            </a:r>
            <a:r>
              <a:rPr lang="en-US" altLang="zh-CN" sz="2800" baseline="30000" dirty="0">
                <a:solidFill>
                  <a:srgbClr val="000000"/>
                </a:solidFill>
                <a:latin typeface="+mn-ea"/>
                <a:ea typeface="+mn-ea"/>
              </a:rPr>
              <a:t>0</a:t>
            </a: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</a:rPr>
              <a:t>的终边具有什么关系？</a:t>
            </a:r>
            <a:endParaRPr lang="zh-CN" altLang="zh-CN" sz="28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xmlns="" id="{C969D135-8454-41DF-9D56-365138DE4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2663" y="5709024"/>
            <a:ext cx="877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/>
              <a:t>　</a:t>
            </a:r>
          </a:p>
        </p:txBody>
      </p:sp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xmlns="" id="{1550DE0E-72BD-4933-AB4A-B1302A3A53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34312" y="5728632"/>
          <a:ext cx="114300" cy="215900"/>
        </p:xfrm>
        <a:graphic>
          <a:graphicData uri="http://schemas.openxmlformats.org/presentationml/2006/ole">
            <p:oleObj spid="_x0000_s3090" r:id="rId4" imgW="115503" imgH="218173" progId="Equation.3">
              <p:embed/>
            </p:oleObj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FC0B53C-711A-4ABB-882D-A35BBAC865B4}"/>
              </a:ext>
            </a:extLst>
          </p:cNvPr>
          <p:cNvSpPr/>
          <p:nvPr/>
        </p:nvSpPr>
        <p:spPr>
          <a:xfrm>
            <a:off x="381000" y="1298003"/>
            <a:ext cx="8153400" cy="67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9</a:t>
            </a:r>
            <a:r>
              <a:rPr lang="zh-CN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210</a:t>
            </a:r>
            <a:r>
              <a:rPr lang="en-US" altLang="zh-CN" sz="2800" kern="100" baseline="300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终边相同的角还有哪一些呢？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A79CF128-05BF-4F03-B2C8-28A3D7B4CEBF}"/>
              </a:ext>
            </a:extLst>
          </p:cNvPr>
          <p:cNvSpPr/>
          <p:nvPr/>
        </p:nvSpPr>
        <p:spPr>
          <a:xfrm>
            <a:off x="342901" y="2052146"/>
            <a:ext cx="8039110" cy="67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CN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你是能用集合的形式来表示这些角吗？</a:t>
            </a:r>
            <a:endParaRPr lang="zh-CN" altLang="zh-CN" sz="2800" kern="100" dirty="0">
              <a:solidFill>
                <a:srgbClr val="00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6" name="对象 15">
            <a:extLst>
              <a:ext uri="{FF2B5EF4-FFF2-40B4-BE49-F238E27FC236}">
                <a16:creationId xmlns:a16="http://schemas.microsoft.com/office/drawing/2014/main" xmlns="" id="{57B4FADA-D2AC-4F3B-8C0A-DE55AE18E4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31695" y="2810077"/>
          <a:ext cx="7696200" cy="758949"/>
        </p:xfrm>
        <a:graphic>
          <a:graphicData uri="http://schemas.openxmlformats.org/presentationml/2006/ole">
            <p:oleObj spid="_x0000_s3091" name="Equation" r:id="rId5" imgW="2095200" imgH="203040" progId="Equation.DSMT4">
              <p:embed/>
            </p:oleObj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288B3E34-327F-4278-999C-912D82065CD9}"/>
              </a:ext>
            </a:extLst>
          </p:cNvPr>
          <p:cNvSpPr/>
          <p:nvPr/>
        </p:nvSpPr>
        <p:spPr>
          <a:xfrm>
            <a:off x="612197" y="3670864"/>
            <a:ext cx="108965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accent2">
                    <a:lumMod val="50000"/>
                  </a:schemeClr>
                </a:solidFill>
                <a:latin typeface="+mn-ea"/>
                <a:ea typeface="+mn-ea"/>
              </a:rPr>
              <a:t>终边</a:t>
            </a:r>
            <a:r>
              <a:rPr lang="zh-CN" altLang="en-US" sz="3200" b="1">
                <a:solidFill>
                  <a:schemeClr val="accent2">
                    <a:lumMod val="50000"/>
                  </a:schemeClr>
                </a:solidFill>
                <a:latin typeface="+mn-ea"/>
                <a:ea typeface="+mn-ea"/>
              </a:rPr>
              <a:t>相同角</a:t>
            </a:r>
            <a:r>
              <a:rPr lang="zh-CN" altLang="en-US" sz="3200" b="1">
                <a:solidFill>
                  <a:schemeClr val="accent5">
                    <a:lumMod val="60000"/>
                    <a:lumOff val="4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（课本</a:t>
            </a:r>
            <a:r>
              <a:rPr lang="en-US" altLang="zh-CN" sz="3200" b="1">
                <a:solidFill>
                  <a:schemeClr val="accent5">
                    <a:lumMod val="60000"/>
                    <a:lumOff val="4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P170</a:t>
            </a:r>
            <a:r>
              <a:rPr lang="zh-CN" altLang="en-US" sz="3200" b="1">
                <a:solidFill>
                  <a:schemeClr val="accent5">
                    <a:lumMod val="60000"/>
                    <a:lumOff val="40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）</a:t>
            </a:r>
            <a:r>
              <a:rPr lang="zh-CN" altLang="zh-CN" sz="3200" b="1">
                <a:latin typeface="+mn-ea"/>
              </a:rPr>
              <a:t> </a:t>
            </a:r>
            <a:endParaRPr lang="zh-CN" altLang="zh-CN" sz="3200" b="1" dirty="0">
              <a:solidFill>
                <a:schemeClr val="accent2">
                  <a:lumMod val="50000"/>
                </a:schemeClr>
              </a:solidFill>
              <a:latin typeface="+mn-ea"/>
              <a:ea typeface="+mn-ea"/>
            </a:endParaRPr>
          </a:p>
        </p:txBody>
      </p:sp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xmlns="" id="{A8DA4856-31A0-49C0-AA28-321FF40E70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3882" y="4292228"/>
          <a:ext cx="10934701" cy="611602"/>
        </p:xfrm>
        <a:graphic>
          <a:graphicData uri="http://schemas.openxmlformats.org/presentationml/2006/ole">
            <p:oleObj spid="_x0000_s3092" name="Document" r:id="rId6" imgW="3835507" imgH="214573" progId="">
              <p:embed/>
            </p:oleObj>
          </a:graphicData>
        </a:graphic>
      </p:graphicFrame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xmlns="" id="{0B00207C-2443-4707-9EBB-56021CE4DC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4912469"/>
          <a:ext cx="7391400" cy="801038"/>
        </p:xfrm>
        <a:graphic>
          <a:graphicData uri="http://schemas.openxmlformats.org/presentationml/2006/ole">
            <p:oleObj spid="_x0000_s3093" name="Equation" r:id="rId7" imgW="1904760" imgH="203040" progId="Equation.DSMT4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451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15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xmlns="" id="{044B63E0-E45D-4E23-882D-79209DEFB710}"/>
              </a:ext>
            </a:extLst>
          </p:cNvPr>
          <p:cNvSpPr/>
          <p:nvPr/>
        </p:nvSpPr>
        <p:spPr>
          <a:xfrm>
            <a:off x="381000" y="456882"/>
            <a:ext cx="11430000" cy="6049010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xmlns="" id="{C969D135-8454-41DF-9D56-365138DE4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6050" y="6827182"/>
            <a:ext cx="877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/>
              <a:t>　</a:t>
            </a:r>
          </a:p>
        </p:txBody>
      </p:sp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xmlns="" id="{1550DE0E-72BD-4933-AB4A-B1302A3A53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34312" y="5728632"/>
          <a:ext cx="114300" cy="215900"/>
        </p:xfrm>
        <a:graphic>
          <a:graphicData uri="http://schemas.openxmlformats.org/presentationml/2006/ole">
            <p:oleObj spid="_x0000_s4102" r:id="rId4" imgW="115503" imgH="218173" progId="Equation.3">
              <p:embed/>
            </p:oleObj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D6A7C77-F5D8-46E0-BEC1-77EA122C37CA}"/>
              </a:ext>
            </a:extLst>
          </p:cNvPr>
          <p:cNvSpPr/>
          <p:nvPr/>
        </p:nvSpPr>
        <p:spPr>
          <a:xfrm>
            <a:off x="685800" y="1203364"/>
            <a:ext cx="8534400" cy="3258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CN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下列说法正确的是</a:t>
            </a:r>
            <a:r>
              <a:rPr lang="en-US" altLang="zh-CN" sz="2800" u="sng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            </a:t>
            </a:r>
            <a:r>
              <a:rPr lang="zh-CN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</a:p>
          <a:p>
            <a:pPr marL="514350" indent="-514350" algn="just">
              <a:lnSpc>
                <a:spcPct val="150000"/>
              </a:lnSpc>
              <a:spcAft>
                <a:spcPts val="0"/>
              </a:spcAft>
              <a:buFont typeface="+mj-ea"/>
              <a:buAutoNum type="circleNumDbPlain"/>
            </a:pPr>
            <a:r>
              <a:rPr lang="zh-CN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锐角是第一</a:t>
            </a:r>
            <a:r>
              <a:rPr lang="zh-CN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象限角；</a:t>
            </a:r>
            <a:endParaRPr lang="en-US" altLang="zh-CN" sz="2800" kern="1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50000"/>
              </a:lnSpc>
              <a:spcAft>
                <a:spcPts val="0"/>
              </a:spcAft>
              <a:buFont typeface="+mj-ea"/>
              <a:buAutoNum type="circleNumDbPlain"/>
            </a:pPr>
            <a:r>
              <a:rPr lang="zh-CN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第一象限角是锐角；</a:t>
            </a:r>
            <a:endParaRPr lang="en-US" altLang="zh-CN" sz="2800" kern="1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50000"/>
              </a:lnSpc>
              <a:spcAft>
                <a:spcPts val="0"/>
              </a:spcAft>
              <a:buFont typeface="+mj-ea"/>
              <a:buAutoNum type="circleNumDbPlain"/>
            </a:pPr>
            <a:r>
              <a:rPr lang="zh-CN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小于</a:t>
            </a:r>
            <a:r>
              <a:rPr lang="en-US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90</a:t>
            </a:r>
            <a:r>
              <a:rPr lang="en-US" altLang="zh-CN" sz="2800" kern="100" baseline="300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的角是锐角；</a:t>
            </a:r>
            <a:endParaRPr lang="en-US" altLang="zh-CN" sz="2800" kern="1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50000"/>
              </a:lnSpc>
              <a:spcAft>
                <a:spcPts val="0"/>
              </a:spcAft>
              <a:buFont typeface="+mj-ea"/>
              <a:buAutoNum type="circleNumDbPlain"/>
            </a:pPr>
            <a:r>
              <a:rPr lang="zh-CN" altLang="zh-CN" sz="2800" kern="1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第二象限角比第一</a:t>
            </a:r>
            <a:r>
              <a:rPr lang="zh-CN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象限角大</a:t>
            </a:r>
            <a:r>
              <a:rPr lang="en-US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kern="1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endParaRPr lang="zh-CN" altLang="zh-CN" sz="2800" kern="100" dirty="0">
              <a:solidFill>
                <a:srgbClr val="00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1D1E1555-C293-4786-9865-FA41B982A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2312" y="519499"/>
            <a:ext cx="457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Tx/>
              <a:buNone/>
              <a:defRPr sz="2400" spc="13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/>
            </a:lvl2pPr>
            <a:lvl3pPr marL="1143000" indent="-228600" eaLnBrk="0" hangingPunct="0">
              <a:spcBef>
                <a:spcPct val="20000"/>
              </a:spcBef>
              <a:buChar char="•"/>
              <a:defRPr sz="2400"/>
            </a:lvl3pPr>
            <a:lvl4pPr marL="1600200" indent="-228600" eaLnBrk="0" hangingPunct="0">
              <a:spcBef>
                <a:spcPct val="20000"/>
              </a:spcBef>
              <a:buChar char="–"/>
              <a:defRPr sz="2000"/>
            </a:lvl4pPr>
            <a:lvl5pPr marL="2057400" indent="-228600" eaLnBrk="0" hangingPunct="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zh-CN" altLang="en-US" sz="2800"/>
              <a:t>四、优化思维  提升素养</a:t>
            </a:r>
            <a:endParaRPr lang="zh-CN" alt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6707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xmlns="" id="{044B63E0-E45D-4E23-882D-79209DEFB710}"/>
              </a:ext>
            </a:extLst>
          </p:cNvPr>
          <p:cNvSpPr/>
          <p:nvPr/>
        </p:nvSpPr>
        <p:spPr>
          <a:xfrm>
            <a:off x="381000" y="456882"/>
            <a:ext cx="11430000" cy="6049010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xmlns="" id="{C969D135-8454-41DF-9D56-365138DE4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6050" y="6827182"/>
            <a:ext cx="877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>
                <a:solidFill>
                  <a:srgbClr val="000000"/>
                </a:solidFill>
              </a:rPr>
              <a:t>　</a:t>
            </a:r>
          </a:p>
        </p:txBody>
      </p:sp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xmlns="" id="{1550DE0E-72BD-4933-AB4A-B1302A3A53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99606391"/>
              </p:ext>
            </p:extLst>
          </p:nvPr>
        </p:nvGraphicFramePr>
        <p:xfrm>
          <a:off x="7834312" y="5728632"/>
          <a:ext cx="114300" cy="215900"/>
        </p:xfrm>
        <a:graphic>
          <a:graphicData uri="http://schemas.openxmlformats.org/presentationml/2006/ole">
            <p:oleObj spid="_x0000_s5130" r:id="rId4" imgW="115503" imgH="218173" progId="Equation.3">
              <p:embed/>
            </p:oleObj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D6A7C77-F5D8-46E0-BEC1-77EA122C37CA}"/>
              </a:ext>
            </a:extLst>
          </p:cNvPr>
          <p:cNvSpPr/>
          <p:nvPr/>
        </p:nvSpPr>
        <p:spPr>
          <a:xfrm>
            <a:off x="609600" y="681640"/>
            <a:ext cx="10896600" cy="116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8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问题</a:t>
            </a:r>
            <a:r>
              <a:rPr lang="en-US" altLang="zh-CN" sz="28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13</a:t>
            </a:r>
            <a:r>
              <a:rPr lang="zh-CN" altLang="zh-CN" sz="28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r>
              <a:rPr lang="zh-CN" altLang="zh-CN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在</a:t>
            </a:r>
            <a:r>
              <a:rPr lang="en-US" altLang="zh-CN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0</a:t>
            </a:r>
            <a:r>
              <a:rPr lang="en-US" altLang="zh-CN" sz="2800" baseline="300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0</a:t>
            </a:r>
            <a:r>
              <a:rPr lang="en-US" altLang="zh-CN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~360</a:t>
            </a:r>
            <a:r>
              <a:rPr lang="en-US" altLang="zh-CN" sz="2800" baseline="300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0</a:t>
            </a:r>
            <a:r>
              <a:rPr lang="zh-CN" altLang="zh-CN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范围内，找出与下列各角终边相同的角，并判定它们是第几</a:t>
            </a:r>
            <a:r>
              <a:rPr lang="zh-CN" altLang="zh-CN" sz="28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象限角</a:t>
            </a:r>
            <a:r>
              <a:rPr lang="en-US" altLang="zh-CN" sz="28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.</a:t>
            </a:r>
            <a:endParaRPr lang="zh-CN" altLang="zh-CN" sz="28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3296BD6E-CD92-4E59-860D-7341FB49F965}"/>
              </a:ext>
            </a:extLst>
          </p:cNvPr>
          <p:cNvSpPr txBox="1"/>
          <p:nvPr/>
        </p:nvSpPr>
        <p:spPr>
          <a:xfrm>
            <a:off x="685800" y="1803645"/>
            <a:ext cx="2209800" cy="534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（</a:t>
            </a: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</a:t>
            </a:r>
            <a:r>
              <a:rPr lang="zh-CN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）</a:t>
            </a: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1000</a:t>
            </a:r>
            <a:r>
              <a:rPr lang="en-US" altLang="zh-CN" sz="2400" baseline="300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0</a:t>
            </a:r>
            <a:endParaRPr lang="zh-CN" altLang="zh-CN" sz="2400" kern="100" dirty="0">
              <a:solidFill>
                <a:srgbClr val="00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4764743-CCC8-437C-9E97-49C3CEFB02A9}"/>
              </a:ext>
            </a:extLst>
          </p:cNvPr>
          <p:cNvSpPr txBox="1"/>
          <p:nvPr/>
        </p:nvSpPr>
        <p:spPr>
          <a:xfrm>
            <a:off x="4711073" y="1852214"/>
            <a:ext cx="2347912" cy="534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（</a:t>
            </a: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2</a:t>
            </a:r>
            <a:r>
              <a:rPr lang="zh-CN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）</a:t>
            </a: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-245</a:t>
            </a:r>
            <a:r>
              <a:rPr lang="en-US" altLang="zh-CN" sz="2400" baseline="300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0</a:t>
            </a:r>
            <a:endParaRPr lang="zh-CN" altLang="zh-CN" sz="2400" kern="100" dirty="0">
              <a:solidFill>
                <a:srgbClr val="00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9C48BB3-FAA5-4687-8B80-6F4E4BEC7E7E}"/>
              </a:ext>
            </a:extLst>
          </p:cNvPr>
          <p:cNvSpPr txBox="1"/>
          <p:nvPr/>
        </p:nvSpPr>
        <p:spPr>
          <a:xfrm>
            <a:off x="8052777" y="1848112"/>
            <a:ext cx="2631742" cy="534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（</a:t>
            </a: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3</a:t>
            </a:r>
            <a:r>
              <a:rPr lang="zh-CN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）</a:t>
            </a: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-950</a:t>
            </a:r>
            <a:r>
              <a:rPr lang="en-US" altLang="zh-CN" sz="2400" baseline="300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0</a:t>
            </a:r>
            <a:r>
              <a:rPr lang="en-US" altLang="zh-CN" sz="24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12’</a:t>
            </a:r>
            <a:endParaRPr lang="zh-CN" altLang="zh-CN" sz="2400" kern="100" dirty="0">
              <a:solidFill>
                <a:srgbClr val="00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xmlns="" id="{043D2D70-2645-4EDB-9999-12295FED40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19860790"/>
              </p:ext>
            </p:extLst>
          </p:nvPr>
        </p:nvGraphicFramePr>
        <p:xfrm>
          <a:off x="6546850" y="3362325"/>
          <a:ext cx="114300" cy="177800"/>
        </p:xfrm>
        <a:graphic>
          <a:graphicData uri="http://schemas.openxmlformats.org/presentationml/2006/ole">
            <p:oleObj spid="_x0000_s5131" name="Equation" r:id="rId5" imgW="114120" imgH="177480" progId="Equation.DSMT4">
              <p:embed/>
            </p:oleObj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xmlns="" id="{4153EECA-5326-450F-BE69-F40255E3820B}"/>
              </a:ext>
            </a:extLst>
          </p:cNvPr>
          <p:cNvSpPr/>
          <p:nvPr/>
        </p:nvSpPr>
        <p:spPr>
          <a:xfrm>
            <a:off x="685800" y="2928005"/>
            <a:ext cx="8534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>
                <a:solidFill>
                  <a:srgbClr val="000000"/>
                </a:solidFill>
                <a:latin typeface="+mn-lt"/>
              </a:rPr>
              <a:t>问题</a:t>
            </a:r>
            <a:r>
              <a:rPr lang="en-US" altLang="zh-CN" sz="2800">
                <a:solidFill>
                  <a:srgbClr val="000000"/>
                </a:solidFill>
                <a:latin typeface="+mn-lt"/>
              </a:rPr>
              <a:t>14</a:t>
            </a:r>
            <a:r>
              <a:rPr lang="zh-CN" altLang="zh-CN" sz="2800">
                <a:solidFill>
                  <a:srgbClr val="000000"/>
                </a:solidFill>
                <a:latin typeface="+mn-lt"/>
              </a:rPr>
              <a:t>：</a:t>
            </a:r>
            <a:r>
              <a:rPr lang="zh-CN" altLang="zh-CN" sz="2800" dirty="0">
                <a:solidFill>
                  <a:srgbClr val="000000"/>
                </a:solidFill>
                <a:latin typeface="+mn-lt"/>
              </a:rPr>
              <a:t>写出终边在</a:t>
            </a:r>
            <a:r>
              <a:rPr lang="en-US" altLang="zh-CN" sz="2800" dirty="0">
                <a:solidFill>
                  <a:srgbClr val="000000"/>
                </a:solidFill>
                <a:latin typeface="+mn-lt"/>
              </a:rPr>
              <a:t>y</a:t>
            </a:r>
            <a:r>
              <a:rPr lang="zh-CN" altLang="zh-CN" sz="2800" dirty="0">
                <a:solidFill>
                  <a:srgbClr val="000000"/>
                </a:solidFill>
                <a:latin typeface="+mn-lt"/>
              </a:rPr>
              <a:t>轴上的角的集合</a:t>
            </a:r>
            <a:r>
              <a:rPr lang="en-US" altLang="zh-CN" sz="2800" dirty="0">
                <a:solidFill>
                  <a:srgbClr val="000000"/>
                </a:solidFill>
                <a:latin typeface="+mn-lt"/>
              </a:rPr>
              <a:t>S;</a:t>
            </a:r>
            <a:endParaRPr lang="zh-CN" altLang="zh-CN" sz="2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xmlns="" id="{6E156382-3B38-4DCE-BFDC-D84C87076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246208"/>
            <a:ext cx="10134600" cy="1319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问题</a:t>
            </a:r>
            <a:r>
              <a:rPr lang="en-US" altLang="zh-CN" sz="28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15.</a:t>
            </a:r>
            <a:r>
              <a:rPr lang="zh-CN" altLang="en-US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写出终边在直线</a:t>
            </a:r>
            <a:r>
              <a:rPr lang="en-US" altLang="zh-CN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y=x</a:t>
            </a:r>
            <a:r>
              <a:rPr lang="zh-CN" altLang="en-US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上的角的集合</a:t>
            </a:r>
            <a:r>
              <a:rPr lang="en-US" altLang="zh-CN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</a:t>
            </a:r>
            <a:r>
              <a:rPr lang="zh-CN" altLang="en-US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，并把</a:t>
            </a:r>
            <a:r>
              <a:rPr lang="en-US" altLang="zh-CN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</a:t>
            </a:r>
            <a:r>
              <a:rPr lang="zh-CN" altLang="en-US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中适合不等式</a:t>
            </a:r>
            <a:r>
              <a:rPr lang="en-US" altLang="zh-CN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-360°≤</a:t>
            </a:r>
            <a:r>
              <a:rPr lang="el-GR" altLang="en-US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α</a:t>
            </a:r>
            <a:r>
              <a:rPr lang="en-US" altLang="zh-CN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＜720</a:t>
            </a:r>
            <a:r>
              <a:rPr lang="el-GR" altLang="en-US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°</a:t>
            </a:r>
            <a:r>
              <a:rPr lang="zh-CN" altLang="en-US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的元素</a:t>
            </a:r>
            <a:r>
              <a:rPr lang="el-GR" altLang="en-US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β</a:t>
            </a:r>
            <a:r>
              <a:rPr lang="zh-CN" altLang="en-US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写出来</a:t>
            </a:r>
            <a:r>
              <a:rPr lang="en-US" altLang="zh-CN" sz="28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7711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>
            <a:extLst>
              <a:ext uri="{FF2B5EF4-FFF2-40B4-BE49-F238E27FC236}">
                <a16:creationId xmlns:a16="http://schemas.microsoft.com/office/drawing/2014/main" xmlns="" id="{044B63E0-E45D-4E23-882D-79209DEFB710}"/>
              </a:ext>
            </a:extLst>
          </p:cNvPr>
          <p:cNvSpPr/>
          <p:nvPr/>
        </p:nvSpPr>
        <p:spPr>
          <a:xfrm>
            <a:off x="0" y="189233"/>
            <a:ext cx="11746872" cy="6557529"/>
          </a:xfrm>
          <a:custGeom>
            <a:avLst/>
            <a:gdLst>
              <a:gd name="connsiteX0" fmla="*/ 0 w 11049000"/>
              <a:gd name="connsiteY0" fmla="*/ 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0 w 11049000"/>
              <a:gd name="connsiteY0" fmla="*/ 0 h 6032500"/>
              <a:gd name="connsiteX1" fmla="*/ 1295400 w 11049000"/>
              <a:gd name="connsiteY1" fmla="*/ 6350 h 6032500"/>
              <a:gd name="connsiteX2" fmla="*/ 11049000 w 11049000"/>
              <a:gd name="connsiteY2" fmla="*/ 0 h 6032500"/>
              <a:gd name="connsiteX3" fmla="*/ 11049000 w 11049000"/>
              <a:gd name="connsiteY3" fmla="*/ 6032500 h 6032500"/>
              <a:gd name="connsiteX4" fmla="*/ 0 w 11049000"/>
              <a:gd name="connsiteY4" fmla="*/ 6032500 h 6032500"/>
              <a:gd name="connsiteX5" fmla="*/ 0 w 11049000"/>
              <a:gd name="connsiteY5" fmla="*/ 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1386840 w 11049000"/>
              <a:gd name="connsiteY5" fmla="*/ 97790 h 6032500"/>
              <a:gd name="connsiteX0" fmla="*/ 1295400 w 11049000"/>
              <a:gd name="connsiteY0" fmla="*/ 6350 h 6032500"/>
              <a:gd name="connsiteX1" fmla="*/ 11049000 w 11049000"/>
              <a:gd name="connsiteY1" fmla="*/ 0 h 6032500"/>
              <a:gd name="connsiteX2" fmla="*/ 11049000 w 11049000"/>
              <a:gd name="connsiteY2" fmla="*/ 6032500 h 6032500"/>
              <a:gd name="connsiteX3" fmla="*/ 0 w 11049000"/>
              <a:gd name="connsiteY3" fmla="*/ 6032500 h 6032500"/>
              <a:gd name="connsiteX4" fmla="*/ 0 w 11049000"/>
              <a:gd name="connsiteY4" fmla="*/ 0 h 6032500"/>
              <a:gd name="connsiteX5" fmla="*/ 853440 w 11049000"/>
              <a:gd name="connsiteY5" fmla="*/ 21590 h 603250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85344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891540 w 11049000"/>
              <a:gd name="connsiteY5" fmla="*/ 0 h 6049010"/>
              <a:gd name="connsiteX0" fmla="*/ 3276600 w 11049000"/>
              <a:gd name="connsiteY0" fmla="*/ 0 h 6045200"/>
              <a:gd name="connsiteX1" fmla="*/ 11049000 w 11049000"/>
              <a:gd name="connsiteY1" fmla="*/ 12700 h 6045200"/>
              <a:gd name="connsiteX2" fmla="*/ 11049000 w 11049000"/>
              <a:gd name="connsiteY2" fmla="*/ 6045200 h 6045200"/>
              <a:gd name="connsiteX3" fmla="*/ 0 w 11049000"/>
              <a:gd name="connsiteY3" fmla="*/ 6045200 h 6045200"/>
              <a:gd name="connsiteX4" fmla="*/ 0 w 11049000"/>
              <a:gd name="connsiteY4" fmla="*/ 12700 h 6045200"/>
              <a:gd name="connsiteX5" fmla="*/ 605790 w 11049000"/>
              <a:gd name="connsiteY5" fmla="*/ 34290 h 6045200"/>
              <a:gd name="connsiteX0" fmla="*/ 3276600 w 11049000"/>
              <a:gd name="connsiteY0" fmla="*/ 3810 h 6049010"/>
              <a:gd name="connsiteX1" fmla="*/ 11049000 w 11049000"/>
              <a:gd name="connsiteY1" fmla="*/ 16510 h 6049010"/>
              <a:gd name="connsiteX2" fmla="*/ 11049000 w 11049000"/>
              <a:gd name="connsiteY2" fmla="*/ 6049010 h 6049010"/>
              <a:gd name="connsiteX3" fmla="*/ 0 w 11049000"/>
              <a:gd name="connsiteY3" fmla="*/ 6049010 h 6049010"/>
              <a:gd name="connsiteX4" fmla="*/ 0 w 11049000"/>
              <a:gd name="connsiteY4" fmla="*/ 16510 h 6049010"/>
              <a:gd name="connsiteX5" fmla="*/ 358140 w 11049000"/>
              <a:gd name="connsiteY5" fmla="*/ 0 h 6049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49000" h="6049010">
                <a:moveTo>
                  <a:pt x="3276600" y="3810"/>
                </a:moveTo>
                <a:lnTo>
                  <a:pt x="11049000" y="16510"/>
                </a:lnTo>
                <a:lnTo>
                  <a:pt x="11049000" y="6049010"/>
                </a:lnTo>
                <a:lnTo>
                  <a:pt x="0" y="6049010"/>
                </a:lnTo>
                <a:lnTo>
                  <a:pt x="0" y="16510"/>
                </a:lnTo>
                <a:cubicBezTo>
                  <a:pt x="431800" y="18627"/>
                  <a:pt x="358140" y="0"/>
                  <a:pt x="358140" y="0"/>
                </a:cubicBez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xmlns="" id="{C969D135-8454-41DF-9D56-365138DE4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4215" y="7155818"/>
            <a:ext cx="8778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>
                <a:solidFill>
                  <a:srgbClr val="000000"/>
                </a:solidFill>
              </a:rPr>
              <a:t>　</a:t>
            </a:r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xmlns="" id="{EF0F125C-47C5-4D66-AD79-60C2F0E1EB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34355936"/>
              </p:ext>
            </p:extLst>
          </p:nvPr>
        </p:nvGraphicFramePr>
        <p:xfrm>
          <a:off x="5213350" y="2892736"/>
          <a:ext cx="114300" cy="177800"/>
        </p:xfrm>
        <a:graphic>
          <a:graphicData uri="http://schemas.openxmlformats.org/presentationml/2006/ole">
            <p:oleObj spid="_x0000_s6150" name="Equation" r:id="rId4" imgW="114120" imgH="177480" progId="Equation.DSMT4">
              <p:embed/>
            </p:oleObj>
          </a:graphicData>
        </a:graphic>
      </p:graphicFrame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419D2323-F7B4-479A-B773-D059E8101090}"/>
              </a:ext>
            </a:extLst>
          </p:cNvPr>
          <p:cNvGrpSpPr/>
          <p:nvPr/>
        </p:nvGrpSpPr>
        <p:grpSpPr>
          <a:xfrm>
            <a:off x="4738088" y="880606"/>
            <a:ext cx="2590800" cy="749587"/>
            <a:chOff x="3505200" y="709349"/>
            <a:chExt cx="2590800" cy="749587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xmlns="" id="{CDE958B8-64EF-414E-A29A-D1D8607E1B88}"/>
                </a:ext>
              </a:extLst>
            </p:cNvPr>
            <p:cNvSpPr/>
            <p:nvPr/>
          </p:nvSpPr>
          <p:spPr>
            <a:xfrm>
              <a:off x="3505200" y="709349"/>
              <a:ext cx="2590800" cy="74958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06FA2ED8-2B26-4CC4-9346-4A61AF412184}"/>
                    </a:ext>
                  </a:extLst>
                </p:cNvPr>
                <p:cNvSpPr txBox="1"/>
                <p:nvPr/>
              </p:nvSpPr>
              <p:spPr>
                <a:xfrm>
                  <a:off x="3660775" y="791754"/>
                  <a:ext cx="2279650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320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zh-CN" altLang="en-US" sz="32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°</m:t>
                        </m:r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到</m:t>
                        </m:r>
                        <m:r>
                          <a:rPr lang="en-US" altLang="zh-CN" sz="32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  <m:r>
                          <a:rPr lang="zh-CN" altLang="en-US"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0°</m:t>
                        </m:r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角</m:t>
                        </m:r>
                      </m:oMath>
                    </m:oMathPara>
                  </a14:m>
                  <a:endParaRPr lang="zh-CN" altLang="en-US" sz="3200">
                    <a:solidFill>
                      <a:srgbClr val="000000"/>
                    </a:solidFill>
                  </a:endParaRPr>
                </a:p>
              </p:txBody>
            </p:sp>
          </mc:Choice>
          <mc:Fallback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06FA2ED8-2B26-4CC4-9346-4A61AF4121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0775" y="791754"/>
                  <a:ext cx="2279650" cy="58477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1E94B614-2E5C-4E40-AE9A-F0EF63399D83}"/>
              </a:ext>
            </a:extLst>
          </p:cNvPr>
          <p:cNvSpPr txBox="1"/>
          <p:nvPr/>
        </p:nvSpPr>
        <p:spPr>
          <a:xfrm>
            <a:off x="6220786" y="1687644"/>
            <a:ext cx="553998" cy="1447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/>
              <a:t>旋转方向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E94D8D2A-96F6-4080-90F5-723116184A8E}"/>
              </a:ext>
            </a:extLst>
          </p:cNvPr>
          <p:cNvSpPr txBox="1"/>
          <p:nvPr/>
        </p:nvSpPr>
        <p:spPr>
          <a:xfrm>
            <a:off x="5241230" y="1579751"/>
            <a:ext cx="553998" cy="15021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/>
              <a:t>旋转量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65D966D4-3A79-4941-8931-5DDC2F4EF53A}"/>
              </a:ext>
            </a:extLst>
          </p:cNvPr>
          <p:cNvGrpSpPr/>
          <p:nvPr/>
        </p:nvGrpSpPr>
        <p:grpSpPr>
          <a:xfrm>
            <a:off x="5615214" y="1632456"/>
            <a:ext cx="785586" cy="1844381"/>
            <a:chOff x="4472214" y="1458935"/>
            <a:chExt cx="685800" cy="1741465"/>
          </a:xfrm>
        </p:grpSpPr>
        <p:sp>
          <p:nvSpPr>
            <p:cNvPr id="15" name="箭头: 下 14">
              <a:extLst>
                <a:ext uri="{FF2B5EF4-FFF2-40B4-BE49-F238E27FC236}">
                  <a16:creationId xmlns:a16="http://schemas.microsoft.com/office/drawing/2014/main" xmlns="" id="{7B688ED3-14BD-4D78-9712-E6BA38B187F2}"/>
                </a:ext>
              </a:extLst>
            </p:cNvPr>
            <p:cNvSpPr/>
            <p:nvPr/>
          </p:nvSpPr>
          <p:spPr>
            <a:xfrm>
              <a:off x="4472214" y="1458935"/>
              <a:ext cx="685800" cy="1741465"/>
            </a:xfrm>
            <a:prstGeom prst="down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488E5826-75F4-4360-AE5A-DB1E065212BA}"/>
                </a:ext>
              </a:extLst>
            </p:cNvPr>
            <p:cNvSpPr txBox="1"/>
            <p:nvPr/>
          </p:nvSpPr>
          <p:spPr>
            <a:xfrm>
              <a:off x="4606400" y="1486213"/>
              <a:ext cx="483629" cy="1447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rgbClr val="0066FF"/>
                  </a:solidFill>
                </a:rPr>
                <a:t>推   广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76F58F4C-24A8-4CC3-A40C-A0DFA0841942}"/>
              </a:ext>
            </a:extLst>
          </p:cNvPr>
          <p:cNvGrpSpPr/>
          <p:nvPr/>
        </p:nvGrpSpPr>
        <p:grpSpPr>
          <a:xfrm>
            <a:off x="4712607" y="3467411"/>
            <a:ext cx="2590800" cy="749587"/>
            <a:chOff x="3505200" y="709349"/>
            <a:chExt cx="2590800" cy="749587"/>
          </a:xfrm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xmlns="" id="{C9E64022-D26F-45DC-9231-BE276ED56262}"/>
                </a:ext>
              </a:extLst>
            </p:cNvPr>
            <p:cNvSpPr/>
            <p:nvPr/>
          </p:nvSpPr>
          <p:spPr>
            <a:xfrm>
              <a:off x="3505200" y="709349"/>
              <a:ext cx="2590800" cy="74958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927D0A2A-BD9D-44C4-83AD-55A91A6A7545}"/>
                    </a:ext>
                  </a:extLst>
                </p:cNvPr>
                <p:cNvSpPr txBox="1"/>
                <p:nvPr/>
              </p:nvSpPr>
              <p:spPr>
                <a:xfrm>
                  <a:off x="3660775" y="791754"/>
                  <a:ext cx="2279650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32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任意角</m:t>
                        </m:r>
                      </m:oMath>
                    </m:oMathPara>
                  </a14:m>
                  <a:endParaRPr lang="zh-CN" altLang="en-US" sz="3200">
                    <a:solidFill>
                      <a:srgbClr val="000000"/>
                    </a:solidFill>
                  </a:endParaRPr>
                </a:p>
              </p:txBody>
            </p:sp>
          </mc:Choice>
          <mc:Fallback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927D0A2A-BD9D-44C4-83AD-55A91A6A75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0775" y="791754"/>
                  <a:ext cx="2279650" cy="58477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24E6B2B5-6950-414E-B7A8-1F52D2F60284}"/>
              </a:ext>
            </a:extLst>
          </p:cNvPr>
          <p:cNvSpPr txBox="1"/>
          <p:nvPr/>
        </p:nvSpPr>
        <p:spPr>
          <a:xfrm>
            <a:off x="6323919" y="4332998"/>
            <a:ext cx="923330" cy="10554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/>
              <a:t>终边相同角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23CBD38A-C22D-43F8-BAD7-8F4F32B73EC3}"/>
              </a:ext>
            </a:extLst>
          </p:cNvPr>
          <p:cNvGrpSpPr/>
          <p:nvPr/>
        </p:nvGrpSpPr>
        <p:grpSpPr>
          <a:xfrm>
            <a:off x="5607097" y="4229049"/>
            <a:ext cx="788761" cy="1560455"/>
            <a:chOff x="4472214" y="1458935"/>
            <a:chExt cx="685800" cy="1741465"/>
          </a:xfrm>
        </p:grpSpPr>
        <p:sp>
          <p:nvSpPr>
            <p:cNvPr id="31" name="箭头: 下 30">
              <a:extLst>
                <a:ext uri="{FF2B5EF4-FFF2-40B4-BE49-F238E27FC236}">
                  <a16:creationId xmlns:a16="http://schemas.microsoft.com/office/drawing/2014/main" xmlns="" id="{C006D5AD-0216-424B-A642-C10DC7480CE5}"/>
                </a:ext>
              </a:extLst>
            </p:cNvPr>
            <p:cNvSpPr/>
            <p:nvPr/>
          </p:nvSpPr>
          <p:spPr>
            <a:xfrm>
              <a:off x="4472214" y="1458935"/>
              <a:ext cx="685800" cy="1741465"/>
            </a:xfrm>
            <a:prstGeom prst="down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C6B1A97A-01D7-4D13-8A1F-52ABE095B425}"/>
                </a:ext>
              </a:extLst>
            </p:cNvPr>
            <p:cNvSpPr txBox="1"/>
            <p:nvPr/>
          </p:nvSpPr>
          <p:spPr>
            <a:xfrm>
              <a:off x="4608348" y="1537208"/>
              <a:ext cx="481682" cy="14478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rgbClr val="0066FF"/>
                  </a:solidFill>
                </a:rPr>
                <a:t>化 归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7ABE7398-AF8A-426D-9245-5E9648F0467B}"/>
              </a:ext>
            </a:extLst>
          </p:cNvPr>
          <p:cNvGrpSpPr/>
          <p:nvPr/>
        </p:nvGrpSpPr>
        <p:grpSpPr>
          <a:xfrm>
            <a:off x="4750523" y="5801556"/>
            <a:ext cx="2590800" cy="749587"/>
            <a:chOff x="3505200" y="709349"/>
            <a:chExt cx="2590800" cy="749587"/>
          </a:xfrm>
        </p:grpSpPr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xmlns="" id="{E62C3193-5310-424E-A8B3-820E318F4AB4}"/>
                </a:ext>
              </a:extLst>
            </p:cNvPr>
            <p:cNvSpPr/>
            <p:nvPr/>
          </p:nvSpPr>
          <p:spPr>
            <a:xfrm>
              <a:off x="3505200" y="709349"/>
              <a:ext cx="2590800" cy="74958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1B032E85-E5F0-4517-BA5A-9912CD01903B}"/>
                    </a:ext>
                  </a:extLst>
                </p:cNvPr>
                <p:cNvSpPr txBox="1"/>
                <p:nvPr/>
              </p:nvSpPr>
              <p:spPr>
                <a:xfrm>
                  <a:off x="3660775" y="791754"/>
                  <a:ext cx="2279650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320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zh-CN" altLang="en-US" sz="32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°</m:t>
                        </m:r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到</m:t>
                        </m:r>
                        <m:r>
                          <a:rPr lang="en-US" altLang="zh-CN" sz="32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  <m:r>
                          <a:rPr lang="zh-CN" altLang="en-US" sz="32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0°</m:t>
                        </m:r>
                        <m:r>
                          <a:rPr lang="zh-CN" alt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角</m:t>
                        </m:r>
                      </m:oMath>
                    </m:oMathPara>
                  </a14:m>
                  <a:endParaRPr lang="zh-CN" altLang="en-US" sz="3200">
                    <a:solidFill>
                      <a:srgbClr val="000000"/>
                    </a:solidFill>
                  </a:endParaRPr>
                </a:p>
              </p:txBody>
            </p:sp>
          </mc:Choice>
          <mc:Fallback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xmlns="" xmlns:a14="http://schemas.microsoft.com/office/drawing/2010/main" id="{1B032E85-E5F0-4517-BA5A-9912CD0190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0775" y="791754"/>
                  <a:ext cx="2279650" cy="58477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09CD27C6-C9EE-4661-95DA-D13CE2C13DF5}"/>
              </a:ext>
            </a:extLst>
          </p:cNvPr>
          <p:cNvGrpSpPr/>
          <p:nvPr/>
        </p:nvGrpSpPr>
        <p:grpSpPr>
          <a:xfrm>
            <a:off x="7315200" y="3435137"/>
            <a:ext cx="2077811" cy="861996"/>
            <a:chOff x="6227989" y="3226738"/>
            <a:chExt cx="2077811" cy="861996"/>
          </a:xfrm>
        </p:grpSpPr>
        <p:sp>
          <p:nvSpPr>
            <p:cNvPr id="24" name="箭头: 右 23">
              <a:extLst>
                <a:ext uri="{FF2B5EF4-FFF2-40B4-BE49-F238E27FC236}">
                  <a16:creationId xmlns:a16="http://schemas.microsoft.com/office/drawing/2014/main" xmlns="" id="{86EAB433-1702-434E-BC08-94A8A89DB8EE}"/>
                </a:ext>
              </a:extLst>
            </p:cNvPr>
            <p:cNvSpPr/>
            <p:nvPr/>
          </p:nvSpPr>
          <p:spPr>
            <a:xfrm>
              <a:off x="6227989" y="3226738"/>
              <a:ext cx="2077811" cy="861996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E06974B5-ECAD-4A43-9260-DB9F17909BE9}"/>
                </a:ext>
              </a:extLst>
            </p:cNvPr>
            <p:cNvSpPr txBox="1"/>
            <p:nvPr/>
          </p:nvSpPr>
          <p:spPr>
            <a:xfrm>
              <a:off x="6371771" y="3425631"/>
              <a:ext cx="17593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0066FF"/>
                  </a:solidFill>
                </a:rPr>
                <a:t>旋转方向</a:t>
              </a:r>
            </a:p>
          </p:txBody>
        </p:sp>
      </p:grpSp>
      <p:sp>
        <p:nvSpPr>
          <p:cNvPr id="38" name="左大括号 37">
            <a:extLst>
              <a:ext uri="{FF2B5EF4-FFF2-40B4-BE49-F238E27FC236}">
                <a16:creationId xmlns:a16="http://schemas.microsoft.com/office/drawing/2014/main" xmlns="" id="{F624C301-AE40-493D-B9F7-21F8B41EEC7E}"/>
              </a:ext>
            </a:extLst>
          </p:cNvPr>
          <p:cNvSpPr/>
          <p:nvPr/>
        </p:nvSpPr>
        <p:spPr>
          <a:xfrm>
            <a:off x="9526411" y="2347131"/>
            <a:ext cx="205764" cy="3031396"/>
          </a:xfrm>
          <a:prstGeom prst="leftBrac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03AECA00-8589-40B5-BD5D-AF6BA9CB3677}"/>
              </a:ext>
            </a:extLst>
          </p:cNvPr>
          <p:cNvSpPr txBox="1"/>
          <p:nvPr/>
        </p:nvSpPr>
        <p:spPr>
          <a:xfrm>
            <a:off x="9743483" y="2095406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0000"/>
                </a:solidFill>
              </a:rPr>
              <a:t>正 角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F34AB720-929D-4794-9E27-27DAB5659063}"/>
              </a:ext>
            </a:extLst>
          </p:cNvPr>
          <p:cNvSpPr txBox="1"/>
          <p:nvPr/>
        </p:nvSpPr>
        <p:spPr>
          <a:xfrm>
            <a:off x="9787352" y="3580593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0000"/>
                </a:solidFill>
              </a:rPr>
              <a:t>零 角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43087666-2CA0-4D35-B51C-983E4CAC0ADB}"/>
              </a:ext>
            </a:extLst>
          </p:cNvPr>
          <p:cNvSpPr txBox="1"/>
          <p:nvPr/>
        </p:nvSpPr>
        <p:spPr>
          <a:xfrm>
            <a:off x="9787352" y="5090475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0000"/>
                </a:solidFill>
              </a:rPr>
              <a:t>负 角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F72B512-0C5A-4869-AC7E-4942AE7FBF36}"/>
              </a:ext>
            </a:extLst>
          </p:cNvPr>
          <p:cNvGrpSpPr/>
          <p:nvPr/>
        </p:nvGrpSpPr>
        <p:grpSpPr>
          <a:xfrm>
            <a:off x="2950256" y="3416449"/>
            <a:ext cx="2423432" cy="924087"/>
            <a:chOff x="3060397" y="3321449"/>
            <a:chExt cx="2423432" cy="924087"/>
          </a:xfrm>
        </p:grpSpPr>
        <p:sp>
          <p:nvSpPr>
            <p:cNvPr id="44" name="箭头: 左 43">
              <a:extLst>
                <a:ext uri="{FF2B5EF4-FFF2-40B4-BE49-F238E27FC236}">
                  <a16:creationId xmlns:a16="http://schemas.microsoft.com/office/drawing/2014/main" xmlns="" id="{AEB2F492-D813-44F6-BFC6-4A8C12829EC5}"/>
                </a:ext>
              </a:extLst>
            </p:cNvPr>
            <p:cNvSpPr/>
            <p:nvPr/>
          </p:nvSpPr>
          <p:spPr>
            <a:xfrm>
              <a:off x="3060397" y="3321449"/>
              <a:ext cx="1750408" cy="924087"/>
            </a:xfrm>
            <a:prstGeom prst="lef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AAB5663A-F6DA-4E68-814E-442F2A3B4696}"/>
                </a:ext>
              </a:extLst>
            </p:cNvPr>
            <p:cNvSpPr txBox="1"/>
            <p:nvPr/>
          </p:nvSpPr>
          <p:spPr>
            <a:xfrm>
              <a:off x="3578829" y="3539685"/>
              <a:ext cx="190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rgbClr val="0066FF"/>
                  </a:solidFill>
                </a:rPr>
                <a:t>旋转量</a:t>
              </a:r>
            </a:p>
          </p:txBody>
        </p:sp>
      </p:grpSp>
      <p:sp>
        <p:nvSpPr>
          <p:cNvPr id="46" name="右大括号 45">
            <a:extLst>
              <a:ext uri="{FF2B5EF4-FFF2-40B4-BE49-F238E27FC236}">
                <a16:creationId xmlns:a16="http://schemas.microsoft.com/office/drawing/2014/main" xmlns="" id="{677EF1DD-B2E9-4B87-BFEB-49DDBC91B763}"/>
              </a:ext>
            </a:extLst>
          </p:cNvPr>
          <p:cNvSpPr/>
          <p:nvPr/>
        </p:nvSpPr>
        <p:spPr>
          <a:xfrm>
            <a:off x="2700801" y="2957389"/>
            <a:ext cx="171341" cy="1833670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3975B035-8A12-40D5-ABA9-C926B51EC7E9}"/>
              </a:ext>
            </a:extLst>
          </p:cNvPr>
          <p:cNvSpPr txBox="1"/>
          <p:nvPr/>
        </p:nvSpPr>
        <p:spPr>
          <a:xfrm>
            <a:off x="1446595" y="2620746"/>
            <a:ext cx="1425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0000"/>
                </a:solidFill>
              </a:rPr>
              <a:t>象限角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3C4C82F7-00F0-4D30-83BA-0B35DDD9DCB1}"/>
              </a:ext>
            </a:extLst>
          </p:cNvPr>
          <p:cNvSpPr txBox="1"/>
          <p:nvPr/>
        </p:nvSpPr>
        <p:spPr>
          <a:xfrm>
            <a:off x="1518534" y="4477037"/>
            <a:ext cx="1425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rgbClr val="000000"/>
                </a:solidFill>
              </a:rPr>
              <a:t>轴线角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xmlns="" id="{1003F4BB-95AA-4677-803A-C277A9CC4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2854" y="250155"/>
            <a:ext cx="457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Tx/>
              <a:buNone/>
              <a:defRPr sz="2400" spc="13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/>
            </a:lvl2pPr>
            <a:lvl3pPr marL="1143000" indent="-228600" eaLnBrk="0" hangingPunct="0">
              <a:spcBef>
                <a:spcPct val="20000"/>
              </a:spcBef>
              <a:buChar char="•"/>
              <a:defRPr sz="2400"/>
            </a:lvl3pPr>
            <a:lvl4pPr marL="1600200" indent="-228600" eaLnBrk="0" hangingPunct="0">
              <a:spcBef>
                <a:spcPct val="20000"/>
              </a:spcBef>
              <a:buChar char="–"/>
              <a:defRPr sz="2000"/>
            </a:lvl4pPr>
            <a:lvl5pPr marL="2057400" indent="-228600" eaLnBrk="0" hangingPunct="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r>
              <a:rPr lang="zh-CN" altLang="en-US" sz="2800"/>
              <a:t>五、回顾反思  总结提炼</a:t>
            </a:r>
            <a:endParaRPr lang="zh-CN" altLang="en-US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8221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9" grpId="0"/>
      <p:bldP spid="38" grpId="0" animBg="1"/>
      <p:bldP spid="39" grpId="0"/>
      <p:bldP spid="40" grpId="0"/>
      <p:bldP spid="42" grpId="0"/>
      <p:bldP spid="46" grpId="0" animBg="1"/>
      <p:bldP spid="47" grpId="0"/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xmlns="" id="{D3A09546-1591-4A13-A0AD-B8BCB47A3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8900" y="1524000"/>
            <a:ext cx="693420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49D2346-47AA-464B-845E-0F03CAC94B2C}"/>
              </a:ext>
            </a:extLst>
          </p:cNvPr>
          <p:cNvSpPr/>
          <p:nvPr/>
        </p:nvSpPr>
        <p:spPr>
          <a:xfrm>
            <a:off x="457200" y="381000"/>
            <a:ext cx="11277600" cy="60960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自定义 34">
      <a:dk1>
        <a:srgbClr val="C00000"/>
      </a:dk1>
      <a:lt1>
        <a:srgbClr val="FFFFFF"/>
      </a:lt1>
      <a:dk2>
        <a:srgbClr val="C00000"/>
      </a:dk2>
      <a:lt2>
        <a:srgbClr val="C00000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FF404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855</Words>
  <Application>Microsoft Office PowerPoint</Application>
  <PresentationFormat>自定义</PresentationFormat>
  <Paragraphs>143</Paragraphs>
  <Slides>21</Slides>
  <Notes>12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Arial</vt:lpstr>
      <vt:lpstr>宋体</vt:lpstr>
      <vt:lpstr>黑体</vt:lpstr>
      <vt:lpstr>等线</vt:lpstr>
      <vt:lpstr>微软雅黑</vt:lpstr>
      <vt:lpstr>华文彩云</vt:lpstr>
      <vt:lpstr>Times New Roman</vt:lpstr>
      <vt:lpstr>Wingdings</vt:lpstr>
      <vt:lpstr>等线 Light</vt:lpstr>
      <vt:lpstr>Office 主题​​</vt:lpstr>
      <vt:lpstr>Microsoft Equation 3.0</vt:lpstr>
      <vt:lpstr>Equation</vt:lpstr>
      <vt:lpstr>Document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幻页科技</dc:creator>
  <cp:lastModifiedBy>lkwjefklj43</cp:lastModifiedBy>
  <cp:revision>24</cp:revision>
  <dcterms:created xsi:type="dcterms:W3CDTF">2017-09-17T16:40:36Z</dcterms:created>
  <dcterms:modified xsi:type="dcterms:W3CDTF">2021-04-22T06:47:11Z</dcterms:modified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