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wdp" ContentType="image/vnd.ms-photo"/>
  <Override PartName="/ppt/commentAuthors.xml" ContentType="application/vnd.openxmlformats-officedocument.presentationml.commentAuthors+xml"/>
  <Default Extension="gif" ContentType="image/gif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937" r:id="rId2"/>
    <p:sldId id="2938" r:id="rId3"/>
    <p:sldId id="2940" r:id="rId4"/>
    <p:sldId id="2936" r:id="rId5"/>
    <p:sldId id="262" r:id="rId6"/>
    <p:sldId id="2880" r:id="rId7"/>
    <p:sldId id="2862" r:id="rId8"/>
    <p:sldId id="2863" r:id="rId9"/>
    <p:sldId id="2881" r:id="rId10"/>
    <p:sldId id="2902" r:id="rId11"/>
    <p:sldId id="2920" r:id="rId12"/>
    <p:sldId id="2922" r:id="rId13"/>
    <p:sldId id="2889" r:id="rId14"/>
    <p:sldId id="2901" r:id="rId15"/>
    <p:sldId id="2894" r:id="rId16"/>
    <p:sldId id="2935" r:id="rId17"/>
    <p:sldId id="2897" r:id="rId18"/>
    <p:sldId id="2900" r:id="rId19"/>
    <p:sldId id="2855" r:id="rId20"/>
    <p:sldId id="2934" r:id="rId21"/>
    <p:sldId id="2907" r:id="rId22"/>
    <p:sldId id="2885" r:id="rId23"/>
    <p:sldId id="2905" r:id="rId24"/>
    <p:sldId id="344" r:id="rId25"/>
    <p:sldId id="2942" r:id="rId26"/>
    <p:sldId id="2943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郝 楠楠" initials="郝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8ED5"/>
    <a:srgbClr val="005A9E"/>
    <a:srgbClr val="0033CC"/>
    <a:srgbClr val="548DD3"/>
    <a:srgbClr val="CEF4FF"/>
    <a:srgbClr val="D07C7A"/>
    <a:srgbClr val="A64543"/>
    <a:srgbClr val="F5F159"/>
    <a:srgbClr val="F9F9B9"/>
    <a:srgbClr val="FF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8003" autoAdjust="0"/>
    <p:restoredTop sz="94084" autoAdjust="0"/>
  </p:normalViewPr>
  <p:slideViewPr>
    <p:cSldViewPr snapToGrid="0">
      <p:cViewPr varScale="1">
        <p:scale>
          <a:sx n="114" d="100"/>
          <a:sy n="114" d="100"/>
        </p:scale>
        <p:origin x="-30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C7139-84D5-4765-982E-A24E54D6701C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ACE5FC-C459-4AE1-8F9A-F25ABFA63D6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ACE5FC-C459-4AE1-8F9A-F25ABFA63D6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【</a:t>
            </a:r>
            <a:r>
              <a:rPr lang="zh-CN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板书</a:t>
            </a:r>
            <a:r>
              <a:rPr lang="zh-CN" altLang="zh-CN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】</a:t>
            </a:r>
            <a:r>
              <a:rPr lang="en-US" altLang="zh-CN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3.2</a:t>
            </a:r>
            <a:r>
              <a:rPr lang="zh-CN" altLang="zh-CN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独立性检验的基本思想及其初步应用．</a:t>
            </a:r>
            <a:endParaRPr lang="en-US" altLang="zh-CN" sz="1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为了找到一个</a:t>
            </a:r>
            <a:r>
              <a:rPr lang="zh-CN" alt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可靠</a:t>
            </a:r>
            <a:r>
              <a:rPr lang="zh-CN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的判断方法．我们先把具体问题一般化</a:t>
            </a:r>
            <a:r>
              <a:rPr lang="zh-CN" alt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。。。</a:t>
            </a:r>
            <a:endParaRPr lang="zh-CN" altLang="zh-CN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zh-C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F4EB430-4F06-4569-A4D0-DFF58B5806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ACE5FC-C459-4AE1-8F9A-F25ABFA63D6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ACE5FC-C459-4AE1-8F9A-F25ABFA63D6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ACE5FC-C459-4AE1-8F9A-F25ABFA63D6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ACE5FC-C459-4AE1-8F9A-F25ABFA63D6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8C91D5F-BB54-47D4-ACED-7CEB455E660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6BED21C-C304-41D3-868D-4A16E26CA2C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38C91D5F-BB54-47D4-ACED-7CEB455E660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6BED21C-C304-41D3-868D-4A16E26CA2C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06" t="17146" r="7570" b="56554"/>
          <a:stretch>
            <a:fillRect/>
          </a:stretch>
        </p:blipFill>
        <p:spPr bwMode="auto">
          <a:xfrm rot="10800000">
            <a:off x="0" y="0"/>
            <a:ext cx="12192000" cy="2112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69" t="16927" r="6107" b="30472"/>
          <a:stretch>
            <a:fillRect/>
          </a:stretch>
        </p:blipFill>
        <p:spPr bwMode="auto">
          <a:xfrm>
            <a:off x="0" y="2632348"/>
            <a:ext cx="12192000" cy="422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矩形 33"/>
          <p:cNvSpPr/>
          <p:nvPr userDrawn="1"/>
        </p:nvSpPr>
        <p:spPr>
          <a:xfrm>
            <a:off x="-1" y="45699"/>
            <a:ext cx="12200180" cy="6812301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5" name="直角三角形 34"/>
          <p:cNvSpPr/>
          <p:nvPr userDrawn="1"/>
        </p:nvSpPr>
        <p:spPr>
          <a:xfrm rot="5400000" flipV="1">
            <a:off x="200960" y="26499"/>
            <a:ext cx="115200" cy="153600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6" name="直角三角形 35"/>
          <p:cNvSpPr/>
          <p:nvPr userDrawn="1"/>
        </p:nvSpPr>
        <p:spPr>
          <a:xfrm rot="5400000">
            <a:off x="1230619" y="26771"/>
            <a:ext cx="113570" cy="151427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7" name="五边形 36"/>
          <p:cNvSpPr/>
          <p:nvPr userDrawn="1"/>
        </p:nvSpPr>
        <p:spPr>
          <a:xfrm rot="16200000">
            <a:off x="6059999" y="726000"/>
            <a:ext cx="72000" cy="12192000"/>
          </a:xfrm>
          <a:prstGeom prst="homePlate">
            <a:avLst>
              <a:gd name="adj" fmla="val 0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8" name="矩形 37"/>
          <p:cNvSpPr/>
          <p:nvPr userDrawn="1"/>
        </p:nvSpPr>
        <p:spPr>
          <a:xfrm>
            <a:off x="0" y="-20"/>
            <a:ext cx="12192043" cy="4571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9" name="五边形 38"/>
          <p:cNvSpPr/>
          <p:nvPr userDrawn="1"/>
        </p:nvSpPr>
        <p:spPr>
          <a:xfrm rot="5400000">
            <a:off x="463181" y="-127822"/>
            <a:ext cx="620688" cy="876331"/>
          </a:xfrm>
          <a:prstGeom prst="homePlate">
            <a:avLst>
              <a:gd name="adj" fmla="val 30191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0" name="五边形 39"/>
          <p:cNvSpPr/>
          <p:nvPr userDrawn="1"/>
        </p:nvSpPr>
        <p:spPr>
          <a:xfrm rot="5400000">
            <a:off x="447063" y="-166984"/>
            <a:ext cx="643925" cy="787404"/>
          </a:xfrm>
          <a:prstGeom prst="homePlate">
            <a:avLst>
              <a:gd name="adj" fmla="val 26337"/>
            </a:avLst>
          </a:prstGeom>
          <a:noFill/>
          <a:ln w="9525">
            <a:solidFill>
              <a:schemeClr val="bg1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1" name="五边形 40"/>
          <p:cNvSpPr/>
          <p:nvPr userDrawn="1"/>
        </p:nvSpPr>
        <p:spPr>
          <a:xfrm rot="16200000">
            <a:off x="6068179" y="646112"/>
            <a:ext cx="72000" cy="12192000"/>
          </a:xfrm>
          <a:prstGeom prst="homePlate">
            <a:avLst>
              <a:gd name="adj" fmla="val 0"/>
            </a:avLst>
          </a:prstGeom>
          <a:gradFill>
            <a:gsLst>
              <a:gs pos="0">
                <a:schemeClr val="tx2">
                  <a:lumMod val="60000"/>
                  <a:lumOff val="40000"/>
                  <a:alpha val="0"/>
                </a:schemeClr>
              </a:gs>
              <a:gs pos="50000">
                <a:schemeClr val="tx2">
                  <a:lumMod val="60000"/>
                  <a:lumOff val="40000"/>
                </a:schemeClr>
              </a:gs>
              <a:gs pos="100000">
                <a:schemeClr val="accent1">
                  <a:tint val="44500"/>
                  <a:satMod val="16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&#25968;&#25454;&#32479;&#35745;&#34920;1.xls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&#25968;&#25454;&#32479;&#35745;&#34920;1.xlsx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slide" Target="slide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未标题-1 422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600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5131602"/>
            <a:ext cx="12192000" cy="97718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3700" dirty="0" smtClean="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37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0" y="710150"/>
            <a:ext cx="12192000" cy="7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4300" dirty="0" smtClean="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43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365558"/>
            <a:ext cx="12192000" cy="4154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r"/>
            <a:r>
              <a:rPr lang="zh-CN" altLang="en-US" sz="1900" dirty="0" smtClean="0"/>
              <a:t>获取更多信息，请联系编辑：</a:t>
            </a:r>
            <a:r>
              <a:rPr lang="en-US" altLang="zh-CN" sz="1900" dirty="0" smtClean="0"/>
              <a:t>13166715360</a:t>
            </a:r>
            <a:r>
              <a:rPr lang="zh-CN" altLang="en-US" sz="1900" dirty="0" smtClean="0"/>
              <a:t>（杜编辑）</a:t>
            </a:r>
            <a:endParaRPr lang="zh-CN" altLang="en-US" sz="1900" dirty="0"/>
          </a:p>
        </p:txBody>
      </p:sp>
      <p:pic>
        <p:nvPicPr>
          <p:cNvPr id="6" name="图片 5" descr="1fe0de1d6852c096e27215f80f572a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25600"/>
            <a:ext cx="3352801" cy="3352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430" t="31347" r="30601" b="10753"/>
          <a:stretch>
            <a:fillRect/>
          </a:stretch>
        </p:blipFill>
        <p:spPr bwMode="auto">
          <a:xfrm>
            <a:off x="6790458" y="1116639"/>
            <a:ext cx="3803073" cy="3658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036955" y="5539105"/>
            <a:ext cx="108585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n w="6600">
                  <a:solidFill>
                    <a:schemeClr val="bg1"/>
                  </a:solidFill>
                  <a:prstDash val="solid"/>
                </a:ln>
                <a:solidFill>
                  <a:srgbClr val="005A9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0030101010101" pitchFamily="49" charset="-122"/>
                <a:ea typeface="黑体" panose="02010600030101010101" pitchFamily="49" charset="-122"/>
              </a:rPr>
              <a:t>确定性现象：</a:t>
            </a:r>
            <a:r>
              <a:rPr lang="zh-CN" altLang="en-US" sz="3200" b="1" dirty="0">
                <a:latin typeface="黑体" panose="02010600030101010101" pitchFamily="49" charset="-122"/>
                <a:ea typeface="黑体" panose="02010600030101010101" pitchFamily="49" charset="-122"/>
              </a:rPr>
              <a:t>在一定条件下必然发生（出现）的现象．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667" r="4251"/>
          <a:stretch>
            <a:fillRect/>
          </a:stretch>
        </p:blipFill>
        <p:spPr>
          <a:xfrm>
            <a:off x="1036860" y="1116639"/>
            <a:ext cx="4559380" cy="3658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  <a:bevelB w="152400" h="50800" prst="softRound"/>
          </a:sp3d>
        </p:spPr>
      </p:pic>
      <p:sp>
        <p:nvSpPr>
          <p:cNvPr id="5" name="TextBox 4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31476" y="5063959"/>
            <a:ext cx="10292080" cy="1269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n w="6600">
                  <a:solidFill>
                    <a:schemeClr val="bg1"/>
                  </a:solidFill>
                  <a:prstDash val="solid"/>
                </a:ln>
                <a:solidFill>
                  <a:srgbClr val="005A9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0030101010101" pitchFamily="49" charset="-122"/>
                <a:ea typeface="黑体" panose="02010600030101010101" pitchFamily="49" charset="-122"/>
              </a:rPr>
              <a:t>随机现象：</a:t>
            </a:r>
            <a:r>
              <a:rPr lang="zh-CN" altLang="en-US" sz="3200" b="1" dirty="0">
                <a:latin typeface="黑体" panose="02010600030101010101" pitchFamily="49" charset="-122"/>
                <a:ea typeface="黑体" panose="02010600030101010101" pitchFamily="49" charset="-122"/>
              </a:rPr>
              <a:t>在一定条件下不能事先预知结果，且各个结果发生的频率都具有稳定性的现象</a:t>
            </a:r>
            <a:r>
              <a:rPr lang="en-US" altLang="zh-CN" sz="3200" b="1" dirty="0">
                <a:latin typeface="黑体" panose="02010600030101010101" pitchFamily="49" charset="-122"/>
                <a:ea typeface="黑体" panose="02010600030101010101" pitchFamily="49" charset="-122"/>
              </a:rPr>
              <a:t>.</a:t>
            </a:r>
            <a:endParaRPr lang="zh-CN" altLang="en-US" sz="3200" b="1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841" r="7851"/>
          <a:stretch>
            <a:fillRect/>
          </a:stretch>
        </p:blipFill>
        <p:spPr bwMode="auto">
          <a:xfrm>
            <a:off x="2142973" y="757947"/>
            <a:ext cx="2594448" cy="37886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139" t="3197" r="13707" b="14390"/>
          <a:stretch>
            <a:fillRect/>
          </a:stretch>
        </p:blipFill>
        <p:spPr>
          <a:xfrm>
            <a:off x="6127527" y="757947"/>
            <a:ext cx="4193627" cy="367741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165100" prst="coolSlant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040" y="0"/>
            <a:ext cx="12258040" cy="69037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876418" y="1199904"/>
            <a:ext cx="10439164" cy="5101434"/>
            <a:chOff x="722965" y="1275868"/>
            <a:chExt cx="10439164" cy="5101434"/>
          </a:xfrm>
        </p:grpSpPr>
        <p:grpSp>
          <p:nvGrpSpPr>
            <p:cNvPr id="3" name="组合 13"/>
            <p:cNvGrpSpPr/>
            <p:nvPr/>
          </p:nvGrpSpPr>
          <p:grpSpPr bwMode="auto">
            <a:xfrm>
              <a:off x="722965" y="1275868"/>
              <a:ext cx="10439164" cy="5101434"/>
              <a:chOff x="566776" y="753653"/>
              <a:chExt cx="7676282" cy="5849992"/>
            </a:xfrm>
          </p:grpSpPr>
          <p:sp>
            <p:nvSpPr>
              <p:cNvPr id="4" name="矩形 3">
                <a:hlinkClick r:id="rId3" action="ppaction://hlinkfile"/>
              </p:cNvPr>
              <p:cNvSpPr/>
              <p:nvPr/>
            </p:nvSpPr>
            <p:spPr>
              <a:xfrm>
                <a:off x="566776" y="753653"/>
                <a:ext cx="7671520" cy="5694343"/>
              </a:xfrm>
              <a:prstGeom prst="rect">
                <a:avLst/>
              </a:prstGeom>
              <a:solidFill>
                <a:schemeClr val="bg1"/>
              </a:solidFill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/>
              </a:p>
            </p:txBody>
          </p:sp>
          <p:cxnSp>
            <p:nvCxnSpPr>
              <p:cNvPr id="5" name="直接连接符 4"/>
              <p:cNvCxnSpPr/>
              <p:nvPr/>
            </p:nvCxnSpPr>
            <p:spPr>
              <a:xfrm flipV="1">
                <a:off x="571538" y="1632039"/>
                <a:ext cx="7671520" cy="1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/>
            </p:nvCxnSpPr>
            <p:spPr>
              <a:xfrm>
                <a:off x="2214726" y="925178"/>
                <a:ext cx="0" cy="5678467"/>
              </a:xfrm>
              <a:prstGeom prst="line">
                <a:avLst/>
              </a:prstGeom>
              <a:ln w="2222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矩形 6"/>
            <p:cNvSpPr/>
            <p:nvPr/>
          </p:nvSpPr>
          <p:spPr>
            <a:xfrm>
              <a:off x="1093945" y="1533946"/>
              <a:ext cx="149912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400" b="1" kern="100" dirty="0">
                  <a:latin typeface="Times New Roman" panose="02020603050405020304" pitchFamily="18" charset="0"/>
                </a:rPr>
                <a:t>试验</a:t>
              </a:r>
              <a:r>
                <a:rPr lang="zh-CN" altLang="zh-CN" sz="2400" b="1" kern="100" dirty="0">
                  <a:latin typeface="Times New Roman" panose="02020603050405020304" pitchFamily="18" charset="0"/>
                </a:rPr>
                <a:t>目的</a:t>
              </a:r>
              <a:r>
                <a:rPr lang="en-US" altLang="zh-CN" sz="2400" b="1" kern="100" dirty="0">
                  <a:latin typeface="Times New Roman" panose="02020603050405020304" pitchFamily="18" charset="0"/>
                </a:rPr>
                <a:t> </a:t>
              </a:r>
              <a:endParaRPr lang="zh-CN" altLang="en-US" sz="2400" b="1" kern="100" dirty="0">
                <a:latin typeface="Times New Roman" panose="02020603050405020304" pitchFamily="18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093945" y="2371429"/>
              <a:ext cx="149912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400" b="1" kern="100" dirty="0">
                  <a:latin typeface="Times New Roman" panose="02020603050405020304" pitchFamily="18" charset="0"/>
                </a:rPr>
                <a:t>试验</a:t>
              </a:r>
              <a:r>
                <a:rPr lang="zh-CN" altLang="zh-CN" sz="2400" b="1" kern="100" dirty="0">
                  <a:latin typeface="Times New Roman" panose="02020603050405020304" pitchFamily="18" charset="0"/>
                </a:rPr>
                <a:t>内容</a:t>
              </a:r>
              <a:r>
                <a:rPr lang="en-US" altLang="zh-CN" sz="2400" b="1" kern="100" dirty="0">
                  <a:latin typeface="Times New Roman" panose="02020603050405020304" pitchFamily="18" charset="0"/>
                </a:rPr>
                <a:t> </a:t>
              </a:r>
              <a:endParaRPr lang="zh-CN" altLang="en-US" sz="2400" b="1" kern="100" dirty="0">
                <a:latin typeface="Times New Roman" panose="02020603050405020304" pitchFamily="18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093945" y="4312065"/>
              <a:ext cx="149912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400" b="1" kern="100" dirty="0">
                  <a:latin typeface="Times New Roman" panose="02020603050405020304" pitchFamily="18" charset="0"/>
                </a:rPr>
                <a:t>试验</a:t>
              </a:r>
              <a:r>
                <a:rPr lang="zh-CN" altLang="zh-CN" sz="2400" b="1" kern="100" dirty="0">
                  <a:latin typeface="Times New Roman" panose="02020603050405020304" pitchFamily="18" charset="0"/>
                </a:rPr>
                <a:t>操作</a:t>
              </a:r>
              <a:r>
                <a:rPr lang="en-US" altLang="zh-CN" sz="2400" b="1" kern="100" dirty="0">
                  <a:latin typeface="Times New Roman" panose="02020603050405020304" pitchFamily="18" charset="0"/>
                </a:rPr>
                <a:t> </a:t>
              </a:r>
              <a:endParaRPr lang="zh-CN" altLang="en-US" sz="2400" b="1" kern="100" dirty="0">
                <a:latin typeface="Times New Roman" panose="02020603050405020304" pitchFamily="18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961768" y="1396397"/>
              <a:ext cx="3238387" cy="5762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indent="266700" algn="just">
                <a:lnSpc>
                  <a:spcPct val="150000"/>
                </a:lnSpc>
                <a:spcAft>
                  <a:spcPts val="0"/>
                </a:spcAft>
                <a:tabLst>
                  <a:tab pos="1457325" algn="l"/>
                </a:tabLst>
                <a:defRPr/>
              </a:pPr>
              <a:r>
                <a:rPr lang="zh-CN" altLang="en-US" sz="2400" b="1" kern="100" dirty="0">
                  <a:latin typeface="Times New Roman" panose="02020603050405020304" pitchFamily="18" charset="0"/>
                </a:rPr>
                <a:t>探究随机试验的特点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3107487" y="2149122"/>
              <a:ext cx="772437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spcAft>
                  <a:spcPts val="0"/>
                </a:spcAft>
                <a:tabLst>
                  <a:tab pos="1457325" algn="l"/>
                </a:tabLst>
                <a:defRPr/>
              </a:pPr>
              <a:r>
                <a:rPr lang="zh-CN" altLang="en-US" sz="2400" b="1" kern="100" dirty="0">
                  <a:latin typeface="Times New Roman" panose="02020603050405020304" pitchFamily="18" charset="0"/>
                </a:rPr>
                <a:t>掷一颗质地均匀的骰子</a:t>
              </a:r>
              <a:r>
                <a:rPr lang="en-US" altLang="zh-CN" sz="2400" b="1" kern="1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10</a:t>
              </a:r>
              <a:r>
                <a:rPr lang="zh-CN" altLang="en-US" sz="2400" b="1" kern="1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次</a:t>
              </a:r>
              <a:r>
                <a:rPr lang="zh-CN" altLang="en-US" sz="2400" b="1" kern="100" dirty="0">
                  <a:latin typeface="Times New Roman" panose="02020603050405020304" pitchFamily="18" charset="0"/>
                </a:rPr>
                <a:t>，记录每一次试验朝上的面的点数</a:t>
              </a:r>
              <a:r>
                <a:rPr lang="zh-CN" altLang="zh-CN" sz="2400" b="1" kern="100" dirty="0">
                  <a:latin typeface="Times New Roman" panose="02020603050405020304" pitchFamily="18" charset="0"/>
                </a:rPr>
                <a:t>．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3107487" y="3492133"/>
              <a:ext cx="7904732" cy="26543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0000"/>
                </a:lnSpc>
                <a:spcBef>
                  <a:spcPts val="600"/>
                </a:spcBef>
                <a:tabLst>
                  <a:tab pos="1457325" algn="l"/>
                </a:tabLst>
                <a:defRPr/>
              </a:pPr>
              <a:r>
                <a:rPr lang="en-US" sz="24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(1)</a:t>
              </a: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位同学为</a:t>
              </a:r>
              <a:r>
                <a:rPr lang="en-US" sz="24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个小组</a:t>
              </a:r>
              <a:r>
                <a:rPr lang="zh-CN" altLang="zh-CN" sz="2400" b="1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进行</a:t>
              </a:r>
              <a:r>
                <a:rPr lang="zh-CN" altLang="en-US" sz="2400" b="1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试验．</a:t>
              </a:r>
            </a:p>
            <a:p>
              <a:pPr algn="just">
                <a:lnSpc>
                  <a:spcPct val="110000"/>
                </a:lnSpc>
                <a:spcBef>
                  <a:spcPts val="600"/>
                </a:spcBef>
                <a:tabLst>
                  <a:tab pos="1457325" algn="l"/>
                </a:tabLst>
                <a:defRPr/>
              </a:pPr>
              <a:r>
                <a:rPr lang="en-US" altLang="zh-CN" sz="2400" b="1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(2)</a:t>
              </a:r>
              <a:r>
                <a:rPr lang="zh-CN" altLang="en-US" sz="2400" b="1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每小组掷骰子</a:t>
              </a:r>
              <a:r>
                <a:rPr lang="en-US" altLang="zh-CN" sz="2400" b="1" kern="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r>
                <a:rPr lang="zh-CN" altLang="en-US" sz="2400" b="1" kern="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次</a:t>
              </a:r>
              <a:r>
                <a:rPr lang="zh-CN" altLang="en-US" sz="2400" b="1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，其中第一位同学负责掷骰子，每次试验将骰子置于同一高度在（量杯口处）向下掷，待骰子静止后，观察试验结果；第二位同学负责记录试验结果；第三位同学负责监督试验过程</a:t>
              </a:r>
              <a:r>
                <a:rPr lang="en-US" altLang="zh-CN" sz="2400" b="1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>
                <a:lnSpc>
                  <a:spcPct val="110000"/>
                </a:lnSpc>
                <a:spcBef>
                  <a:spcPts val="600"/>
                </a:spcBef>
                <a:tabLst>
                  <a:tab pos="1457325" algn="l"/>
                </a:tabLst>
                <a:defRPr/>
              </a:pPr>
              <a:endParaRPr lang="zh-CN" altLang="en-US" sz="2400" b="1" kern="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735917" y="3165614"/>
              <a:ext cx="10419736" cy="0"/>
            </a:xfrm>
            <a:prstGeom prst="line">
              <a:avLst/>
            </a:prstGeom>
            <a:ln w="222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 1"/>
          <p:cNvSpPr/>
          <p:nvPr/>
        </p:nvSpPr>
        <p:spPr>
          <a:xfrm>
            <a:off x="3893126" y="486771"/>
            <a:ext cx="3929282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CN" altLang="en-US" sz="3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“掷骰子”的试验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92760" y="759100"/>
            <a:ext cx="11285220" cy="147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3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        </a:t>
            </a:r>
            <a:r>
              <a:rPr lang="zh-CN" altLang="zh-CN" sz="3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我们把对随机现象的实现和对它的观察称为</a:t>
            </a:r>
            <a:r>
              <a:rPr lang="zh-CN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随机试验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30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random</a:t>
            </a:r>
            <a:r>
              <a:rPr lang="zh-CN" altLang="zh-CN" sz="3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30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experiment</a:t>
            </a:r>
            <a:r>
              <a:rPr lang="zh-CN" altLang="zh-CN" sz="3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3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简称试验，常用字母</a:t>
            </a:r>
            <a:r>
              <a:rPr lang="zh-CN" altLang="zh-CN" sz="30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E</a:t>
            </a:r>
            <a:r>
              <a:rPr lang="zh-CN" altLang="zh-CN" sz="3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表示</a:t>
            </a:r>
            <a:r>
              <a:rPr lang="zh-CN" sz="3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．</a:t>
            </a:r>
          </a:p>
        </p:txBody>
      </p:sp>
      <p:sp>
        <p:nvSpPr>
          <p:cNvPr id="3" name="矩形 2">
            <a:hlinkClick r:id="rId2" action="ppaction://hlinkfile"/>
          </p:cNvPr>
          <p:cNvSpPr/>
          <p:nvPr/>
        </p:nvSpPr>
        <p:spPr>
          <a:xfrm>
            <a:off x="718820" y="2593490"/>
            <a:ext cx="10833100" cy="3322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1200"/>
              </a:spcBef>
              <a:buFontTx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随机试验的特点：</a:t>
            </a:r>
          </a:p>
          <a:p>
            <a:pPr fontAlgn="auto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⑴试验可以在相同条件下重复进行；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（可重复性）</a:t>
            </a:r>
          </a:p>
          <a:p>
            <a:pPr fontAlgn="auto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⑵试验的所有可能结果是明确可知的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并且不止一个；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（可预知性）</a:t>
            </a:r>
          </a:p>
          <a:p>
            <a:pPr fontAlgn="auto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⑶每次试验总是恰好出现这些可能结果中的一个，但事先不能确定出现哪一个结果．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（随机性）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r="28378"/>
          <a:stretch>
            <a:fillRect/>
          </a:stretch>
        </p:blipFill>
        <p:spPr>
          <a:xfrm>
            <a:off x="3543479" y="947946"/>
            <a:ext cx="4183047" cy="70719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754016" y="2721112"/>
            <a:ext cx="2202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样本点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21222" y="1638500"/>
            <a:ext cx="5005761" cy="1634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800" b="1" dirty="0">
                <a:solidFill>
                  <a:srgbClr val="0033CC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样本点：</a:t>
            </a:r>
            <a:endParaRPr lang="en-US" altLang="zh-CN" sz="2800" b="1" dirty="0">
              <a:solidFill>
                <a:srgbClr val="0033CC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2800" b="1" dirty="0">
                <a:latin typeface="黑体" panose="02010600030101010101" pitchFamily="49" charset="-122"/>
                <a:ea typeface="黑体" panose="02010600030101010101" pitchFamily="49" charset="-122"/>
              </a:rPr>
              <a:t>    </a:t>
            </a:r>
            <a:r>
              <a:rPr lang="zh-CN" altLang="en-US" sz="2800" b="1" dirty="0">
                <a:latin typeface="黑体" panose="02010600030101010101" pitchFamily="49" charset="-122"/>
                <a:ea typeface="黑体" panose="02010600030101010101" pitchFamily="49" charset="-122"/>
              </a:rPr>
              <a:t>随机试验</a:t>
            </a:r>
            <a:r>
              <a:rPr lang="en-US" altLang="zh-CN" sz="2800" b="1" dirty="0">
                <a:latin typeface="黑体" panose="02010600030101010101" pitchFamily="49" charset="-122"/>
                <a:ea typeface="黑体" panose="02010600030101010101" pitchFamily="49" charset="-122"/>
              </a:rPr>
              <a:t>E</a:t>
            </a:r>
            <a:r>
              <a:rPr lang="zh-CN" altLang="en-US" sz="2800" b="1" dirty="0">
                <a:latin typeface="黑体" panose="02010600030101010101" pitchFamily="49" charset="-122"/>
                <a:ea typeface="黑体" panose="02010600030101010101" pitchFamily="49" charset="-122"/>
              </a:rPr>
              <a:t>的每</a:t>
            </a:r>
            <a:endParaRPr lang="en-US" altLang="zh-CN" sz="2800" b="1" dirty="0"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2800" b="1" dirty="0">
                <a:latin typeface="黑体" panose="02010600030101010101" pitchFamily="49" charset="-122"/>
                <a:ea typeface="黑体" panose="02010600030101010101" pitchFamily="49" charset="-122"/>
              </a:rPr>
              <a:t>个可能的基本结果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55312" y="3394905"/>
            <a:ext cx="3229402" cy="1634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800" b="1" dirty="0">
                <a:solidFill>
                  <a:srgbClr val="0033CC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样本空间：</a:t>
            </a:r>
            <a:endParaRPr lang="en-US" altLang="zh-CN" sz="2800" b="1" dirty="0">
              <a:solidFill>
                <a:srgbClr val="0033CC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2800" b="1" dirty="0">
                <a:latin typeface="黑体" panose="02010600030101010101" pitchFamily="49" charset="-122"/>
                <a:ea typeface="黑体" panose="02010600030101010101" pitchFamily="49" charset="-122"/>
              </a:rPr>
              <a:t>全体样本点的集合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endParaRPr lang="zh-CN" altLang="en-US" sz="2800" b="1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67892" y="4626873"/>
            <a:ext cx="3282582" cy="1095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800" b="1" dirty="0">
                <a:solidFill>
                  <a:srgbClr val="0033CC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有限样本空间：</a:t>
            </a:r>
            <a:endParaRPr lang="en-US" altLang="zh-CN" sz="2800" b="1" dirty="0">
              <a:solidFill>
                <a:srgbClr val="0033CC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2800" b="1" dirty="0">
                <a:latin typeface="黑体" panose="02010600030101010101" pitchFamily="49" charset="-122"/>
                <a:ea typeface="黑体" panose="02010600030101010101" pitchFamily="49" charset="-122"/>
              </a:rPr>
              <a:t>样本空间为有限集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4807133" y="2481947"/>
            <a:ext cx="5056654" cy="2934499"/>
            <a:chOff x="3554716" y="993677"/>
            <a:chExt cx="6459292" cy="3155674"/>
          </a:xfrm>
        </p:grpSpPr>
        <p:grpSp>
          <p:nvGrpSpPr>
            <p:cNvPr id="10" name="组合 9"/>
            <p:cNvGrpSpPr/>
            <p:nvPr/>
          </p:nvGrpSpPr>
          <p:grpSpPr>
            <a:xfrm>
              <a:off x="3554716" y="993677"/>
              <a:ext cx="6459292" cy="3155674"/>
              <a:chOff x="3554716" y="2404462"/>
              <a:chExt cx="6459292" cy="3155674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3554716" y="2404462"/>
                <a:ext cx="6459292" cy="3155674"/>
                <a:chOff x="3554716" y="2404462"/>
                <a:chExt cx="6459292" cy="3155674"/>
              </a:xfrm>
            </p:grpSpPr>
            <p:sp>
              <p:nvSpPr>
                <p:cNvPr id="68" name="椭圆 67"/>
                <p:cNvSpPr/>
                <p:nvPr/>
              </p:nvSpPr>
              <p:spPr>
                <a:xfrm>
                  <a:off x="3554716" y="2404462"/>
                  <a:ext cx="6459292" cy="3155674"/>
                </a:xfrm>
                <a:prstGeom prst="ellips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70" name="组合 69"/>
                <p:cNvGrpSpPr/>
                <p:nvPr/>
              </p:nvGrpSpPr>
              <p:grpSpPr>
                <a:xfrm>
                  <a:off x="4886183" y="3393374"/>
                  <a:ext cx="500733" cy="369332"/>
                  <a:chOff x="7013836" y="4842039"/>
                  <a:chExt cx="500733" cy="369332"/>
                </a:xfrm>
              </p:grpSpPr>
              <mc:AlternateContent xmlns:mc="http://schemas.openxmlformats.org/markup-compatibility/2006">
                <mc:Choice xmlns:a14="http://schemas.microsoft.com/office/drawing/2010/main" xmlns="" Requires="a14">
                  <p:sp>
                    <p:nvSpPr>
                      <p:cNvPr id="101" name="文本框 100"/>
                      <p:cNvSpPr txBox="1"/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l-GR" altLang="zh-CN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l-GR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mc:Choice>
                <mc:Fallback>
                  <p:sp>
                    <p:nvSpPr>
                      <p:cNvPr id="101" name="文本框 100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blipFill rotWithShape="1">
                        <a:blip r:embed="rId3"/>
                        <a:stretch>
                          <a:fillRect b="-166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102" name="椭圆 101"/>
                  <p:cNvSpPr/>
                  <p:nvPr/>
                </p:nvSpPr>
                <p:spPr>
                  <a:xfrm>
                    <a:off x="7406569" y="4993177"/>
                    <a:ext cx="108000" cy="108000"/>
                  </a:xfrm>
                  <a:prstGeom prst="ellipse">
                    <a:avLst/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1" name="组合 70"/>
                <p:cNvGrpSpPr/>
                <p:nvPr/>
              </p:nvGrpSpPr>
              <p:grpSpPr>
                <a:xfrm>
                  <a:off x="4194064" y="3880753"/>
                  <a:ext cx="500733" cy="369332"/>
                  <a:chOff x="7013836" y="4842039"/>
                  <a:chExt cx="500733" cy="369332"/>
                </a:xfrm>
              </p:grpSpPr>
              <mc:AlternateContent xmlns:mc="http://schemas.openxmlformats.org/markup-compatibility/2006">
                <mc:Choice xmlns:a14="http://schemas.microsoft.com/office/drawing/2010/main" xmlns="" Requires="a14">
                  <p:sp>
                    <p:nvSpPr>
                      <p:cNvPr id="99" name="文本框 98"/>
                      <p:cNvSpPr txBox="1"/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l-GR" altLang="zh-CN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l-GR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mc:Choice>
                <mc:Fallback>
                  <p:sp>
                    <p:nvSpPr>
                      <p:cNvPr id="99" name="文本框 98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blipFill rotWithShape="1">
                        <a:blip r:embed="rId4"/>
                        <a:stretch>
                          <a:fillRect b="-166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100" name="椭圆 99"/>
                  <p:cNvSpPr/>
                  <p:nvPr/>
                </p:nvSpPr>
                <p:spPr>
                  <a:xfrm>
                    <a:off x="7406569" y="4993177"/>
                    <a:ext cx="108000" cy="108000"/>
                  </a:xfrm>
                  <a:prstGeom prst="ellipse">
                    <a:avLst/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2" name="组合 71"/>
                <p:cNvGrpSpPr/>
                <p:nvPr/>
              </p:nvGrpSpPr>
              <p:grpSpPr>
                <a:xfrm>
                  <a:off x="5036348" y="4597235"/>
                  <a:ext cx="500733" cy="369332"/>
                  <a:chOff x="7013836" y="4842039"/>
                  <a:chExt cx="500733" cy="369332"/>
                </a:xfrm>
              </p:grpSpPr>
              <mc:AlternateContent xmlns:mc="http://schemas.openxmlformats.org/markup-compatibility/2006">
                <mc:Choice xmlns:a14="http://schemas.microsoft.com/office/drawing/2010/main" xmlns="" Requires="a14">
                  <p:sp>
                    <p:nvSpPr>
                      <p:cNvPr id="97" name="文本框 96"/>
                      <p:cNvSpPr txBox="1"/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l-GR" altLang="zh-CN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l-GR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mc:Choice>
                <mc:Fallback>
                  <p:sp>
                    <p:nvSpPr>
                      <p:cNvPr id="97" name="文本框 96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blipFill rotWithShape="1">
                        <a:blip r:embed="rId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98" name="椭圆 97"/>
                  <p:cNvSpPr/>
                  <p:nvPr/>
                </p:nvSpPr>
                <p:spPr>
                  <a:xfrm>
                    <a:off x="7406569" y="4993177"/>
                    <a:ext cx="108000" cy="108000"/>
                  </a:xfrm>
                  <a:prstGeom prst="ellipse">
                    <a:avLst/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3" name="组合 72"/>
                <p:cNvGrpSpPr/>
                <p:nvPr/>
              </p:nvGrpSpPr>
              <p:grpSpPr>
                <a:xfrm>
                  <a:off x="5732125" y="3752132"/>
                  <a:ext cx="500733" cy="369332"/>
                  <a:chOff x="7013836" y="4842039"/>
                  <a:chExt cx="500733" cy="369332"/>
                </a:xfrm>
              </p:grpSpPr>
              <mc:AlternateContent xmlns:mc="http://schemas.openxmlformats.org/markup-compatibility/2006">
                <mc:Choice xmlns:a14="http://schemas.microsoft.com/office/drawing/2010/main" xmlns="" Requires="a14">
                  <p:sp>
                    <p:nvSpPr>
                      <p:cNvPr id="95" name="文本框 94"/>
                      <p:cNvSpPr txBox="1"/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l-GR" altLang="zh-CN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l-GR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mc:Choice>
                <mc:Fallback>
                  <p:sp>
                    <p:nvSpPr>
                      <p:cNvPr id="95" name="文本框 94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blipFill rotWithShape="1">
                        <a:blip r:embed="rId6"/>
                        <a:stretch>
                          <a:fillRect b="-166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96" name="椭圆 95"/>
                  <p:cNvSpPr/>
                  <p:nvPr/>
                </p:nvSpPr>
                <p:spPr>
                  <a:xfrm>
                    <a:off x="7406569" y="4993177"/>
                    <a:ext cx="108000" cy="108000"/>
                  </a:xfrm>
                  <a:prstGeom prst="ellipse">
                    <a:avLst/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4" name="组合 73"/>
                <p:cNvGrpSpPr/>
                <p:nvPr/>
              </p:nvGrpSpPr>
              <p:grpSpPr>
                <a:xfrm>
                  <a:off x="5483081" y="2835807"/>
                  <a:ext cx="500733" cy="369332"/>
                  <a:chOff x="7013836" y="4842039"/>
                  <a:chExt cx="500733" cy="369332"/>
                </a:xfrm>
              </p:grpSpPr>
              <mc:AlternateContent xmlns:mc="http://schemas.openxmlformats.org/markup-compatibility/2006">
                <mc:Choice xmlns:a14="http://schemas.microsoft.com/office/drawing/2010/main" xmlns="" Requires="a14">
                  <p:sp>
                    <p:nvSpPr>
                      <p:cNvPr id="93" name="文本框 92"/>
                      <p:cNvSpPr txBox="1"/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l-GR" altLang="zh-CN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l-GR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mc:Choice>
                <mc:Fallback>
                  <p:sp>
                    <p:nvSpPr>
                      <p:cNvPr id="93" name="文本框 92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blipFill rotWithShape="1">
                        <a:blip r:embed="rId7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94" name="椭圆 93"/>
                  <p:cNvSpPr/>
                  <p:nvPr/>
                </p:nvSpPr>
                <p:spPr>
                  <a:xfrm>
                    <a:off x="7406569" y="4993177"/>
                    <a:ext cx="108000" cy="108000"/>
                  </a:xfrm>
                  <a:prstGeom prst="ellipse">
                    <a:avLst/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5" name="组合 74"/>
                <p:cNvGrpSpPr/>
                <p:nvPr/>
              </p:nvGrpSpPr>
              <p:grpSpPr>
                <a:xfrm>
                  <a:off x="6561352" y="3037794"/>
                  <a:ext cx="500733" cy="369332"/>
                  <a:chOff x="7321094" y="4619101"/>
                  <a:chExt cx="500733" cy="369332"/>
                </a:xfrm>
              </p:grpSpPr>
              <mc:AlternateContent xmlns:mc="http://schemas.openxmlformats.org/markup-compatibility/2006">
                <mc:Choice xmlns:a14="http://schemas.microsoft.com/office/drawing/2010/main" xmlns="" Requires="a14">
                  <p:sp>
                    <p:nvSpPr>
                      <p:cNvPr id="91" name="文本框 90"/>
                      <p:cNvSpPr txBox="1"/>
                      <p:nvPr/>
                    </p:nvSpPr>
                    <p:spPr>
                      <a:xfrm>
                        <a:off x="7321094" y="4619101"/>
                        <a:ext cx="453557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l-GR" altLang="zh-CN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l-GR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7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mc:Choice>
                <mc:Fallback>
                  <p:sp>
                    <p:nvSpPr>
                      <p:cNvPr id="91" name="文本框 90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321094" y="4619101"/>
                        <a:ext cx="453557" cy="369332"/>
                      </a:xfrm>
                      <a:prstGeom prst="rect">
                        <a:avLst/>
                      </a:prstGeom>
                      <a:blipFill rotWithShape="1">
                        <a:blip r:embed="rId8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92" name="椭圆 91"/>
                  <p:cNvSpPr/>
                  <p:nvPr/>
                </p:nvSpPr>
                <p:spPr>
                  <a:xfrm>
                    <a:off x="7713827" y="4770239"/>
                    <a:ext cx="108000" cy="108000"/>
                  </a:xfrm>
                  <a:prstGeom prst="ellipse">
                    <a:avLst/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6" name="组合 75"/>
                <p:cNvGrpSpPr/>
                <p:nvPr/>
              </p:nvGrpSpPr>
              <p:grpSpPr>
                <a:xfrm>
                  <a:off x="7466796" y="2862416"/>
                  <a:ext cx="500733" cy="369332"/>
                  <a:chOff x="7013836" y="4842039"/>
                  <a:chExt cx="500733" cy="369332"/>
                </a:xfrm>
              </p:grpSpPr>
              <mc:AlternateContent xmlns:mc="http://schemas.openxmlformats.org/markup-compatibility/2006">
                <mc:Choice xmlns:a14="http://schemas.microsoft.com/office/drawing/2010/main" xmlns="" Requires="a14">
                  <p:sp>
                    <p:nvSpPr>
                      <p:cNvPr id="89" name="文本框 88"/>
                      <p:cNvSpPr txBox="1"/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l-GR" altLang="zh-CN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l-GR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9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mc:Choice>
                <mc:Fallback>
                  <p:sp>
                    <p:nvSpPr>
                      <p:cNvPr id="89" name="文本框 88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blipFill rotWithShape="1">
                        <a:blip r:embed="rId9"/>
                        <a:stretch>
                          <a:fillRect b="-166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90" name="椭圆 89"/>
                  <p:cNvSpPr/>
                  <p:nvPr/>
                </p:nvSpPr>
                <p:spPr>
                  <a:xfrm>
                    <a:off x="7406569" y="4993177"/>
                    <a:ext cx="108000" cy="108000"/>
                  </a:xfrm>
                  <a:prstGeom prst="ellipse">
                    <a:avLst/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7" name="组合 76"/>
                <p:cNvGrpSpPr/>
                <p:nvPr/>
              </p:nvGrpSpPr>
              <p:grpSpPr>
                <a:xfrm>
                  <a:off x="6442506" y="4557406"/>
                  <a:ext cx="545463" cy="369332"/>
                  <a:chOff x="6981648" y="4956090"/>
                  <a:chExt cx="545463" cy="369332"/>
                </a:xfrm>
              </p:grpSpPr>
              <mc:AlternateContent xmlns:mc="http://schemas.openxmlformats.org/markup-compatibility/2006">
                <mc:Choice xmlns:a14="http://schemas.microsoft.com/office/drawing/2010/main" xmlns="" Requires="a14">
                  <p:sp>
                    <p:nvSpPr>
                      <p:cNvPr id="87" name="文本框 86"/>
                      <p:cNvSpPr txBox="1"/>
                      <p:nvPr/>
                    </p:nvSpPr>
                    <p:spPr>
                      <a:xfrm>
                        <a:off x="6981648" y="4956090"/>
                        <a:ext cx="453557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l-GR" altLang="zh-CN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l-GR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1</m:t>
                                  </m:r>
                                  <m:r>
                                    <a:rPr lang="en-US" altLang="zh-CN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mc:Choice>
                <mc:Fallback>
                  <p:sp>
                    <p:nvSpPr>
                      <p:cNvPr id="87" name="文本框 86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981648" y="4956090"/>
                        <a:ext cx="453557" cy="369332"/>
                      </a:xfrm>
                      <a:prstGeom prst="rect">
                        <a:avLst/>
                      </a:prstGeom>
                      <a:blipFill rotWithShape="1">
                        <a:blip r:embed="rId10"/>
                        <a:stretch>
                          <a:fillRect r="-12162" b="-166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88" name="椭圆 87"/>
                  <p:cNvSpPr/>
                  <p:nvPr/>
                </p:nvSpPr>
                <p:spPr>
                  <a:xfrm>
                    <a:off x="7419111" y="5107228"/>
                    <a:ext cx="108000" cy="108000"/>
                  </a:xfrm>
                  <a:prstGeom prst="ellipse">
                    <a:avLst/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8" name="组合 77"/>
                <p:cNvGrpSpPr/>
                <p:nvPr/>
              </p:nvGrpSpPr>
              <p:grpSpPr>
                <a:xfrm>
                  <a:off x="6869818" y="3880753"/>
                  <a:ext cx="500733" cy="369332"/>
                  <a:chOff x="7013836" y="4842039"/>
                  <a:chExt cx="500733" cy="369332"/>
                </a:xfrm>
              </p:grpSpPr>
              <mc:AlternateContent xmlns:mc="http://schemas.openxmlformats.org/markup-compatibility/2006">
                <mc:Choice xmlns:a14="http://schemas.microsoft.com/office/drawing/2010/main" xmlns="" Requires="a14">
                  <p:sp>
                    <p:nvSpPr>
                      <p:cNvPr id="85" name="文本框 84"/>
                      <p:cNvSpPr txBox="1"/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l-GR" altLang="zh-CN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l-GR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6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mc:Choice>
                <mc:Fallback>
                  <p:sp>
                    <p:nvSpPr>
                      <p:cNvPr id="85" name="文本框 84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blipFill rotWithShape="1">
                        <a:blip r:embed="rId11"/>
                        <a:stretch>
                          <a:fillRect b="-166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86" name="椭圆 85"/>
                  <p:cNvSpPr/>
                  <p:nvPr/>
                </p:nvSpPr>
                <p:spPr>
                  <a:xfrm>
                    <a:off x="7406569" y="4993177"/>
                    <a:ext cx="108000" cy="108000"/>
                  </a:xfrm>
                  <a:prstGeom prst="ellipse">
                    <a:avLst/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9" name="组合 78"/>
                <p:cNvGrpSpPr/>
                <p:nvPr/>
              </p:nvGrpSpPr>
              <p:grpSpPr>
                <a:xfrm>
                  <a:off x="8033061" y="3589528"/>
                  <a:ext cx="500733" cy="369332"/>
                  <a:chOff x="7013836" y="4842039"/>
                  <a:chExt cx="500733" cy="369332"/>
                </a:xfrm>
              </p:grpSpPr>
              <mc:AlternateContent xmlns:mc="http://schemas.openxmlformats.org/markup-compatibility/2006">
                <mc:Choice xmlns:a14="http://schemas.microsoft.com/office/drawing/2010/main" xmlns="" Requires="a14">
                  <p:sp>
                    <p:nvSpPr>
                      <p:cNvPr id="83" name="文本框 82"/>
                      <p:cNvSpPr txBox="1"/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l-GR" altLang="zh-CN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l-GR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8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mc:Choice>
                <mc:Fallback>
                  <p:sp>
                    <p:nvSpPr>
                      <p:cNvPr id="83" name="文本框 82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blipFill rotWithShape="1">
                        <a:blip r:embed="rId12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84" name="椭圆 83"/>
                  <p:cNvSpPr/>
                  <p:nvPr/>
                </p:nvSpPr>
                <p:spPr>
                  <a:xfrm>
                    <a:off x="7406569" y="4993177"/>
                    <a:ext cx="108000" cy="108000"/>
                  </a:xfrm>
                  <a:prstGeom prst="ellipse">
                    <a:avLst/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80" name="组合 79"/>
                <p:cNvGrpSpPr/>
                <p:nvPr/>
              </p:nvGrpSpPr>
              <p:grpSpPr>
                <a:xfrm>
                  <a:off x="7609162" y="4568091"/>
                  <a:ext cx="500733" cy="369332"/>
                  <a:chOff x="7013836" y="5040817"/>
                  <a:chExt cx="500733" cy="369332"/>
                </a:xfrm>
              </p:grpSpPr>
              <mc:AlternateContent xmlns:mc="http://schemas.openxmlformats.org/markup-compatibility/2006">
                <mc:Choice xmlns:a14="http://schemas.microsoft.com/office/drawing/2010/main" xmlns="" Requires="a14">
                  <p:sp>
                    <p:nvSpPr>
                      <p:cNvPr id="81" name="文本框 80"/>
                      <p:cNvSpPr txBox="1"/>
                      <p:nvPr/>
                    </p:nvSpPr>
                    <p:spPr>
                      <a:xfrm>
                        <a:off x="7013836" y="5040817"/>
                        <a:ext cx="453557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l-GR" altLang="zh-CN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l-GR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𝑛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mc:Choice>
                <mc:Fallback>
                  <p:sp>
                    <p:nvSpPr>
                      <p:cNvPr id="81" name="文本框 80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013836" y="5040817"/>
                        <a:ext cx="453557" cy="369332"/>
                      </a:xfrm>
                      <a:prstGeom prst="rect">
                        <a:avLst/>
                      </a:prstGeom>
                      <a:blipFill rotWithShape="1">
                        <a:blip r:embed="rId13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82" name="椭圆 81"/>
                  <p:cNvSpPr/>
                  <p:nvPr/>
                </p:nvSpPr>
                <p:spPr>
                  <a:xfrm>
                    <a:off x="7406569" y="5216803"/>
                    <a:ext cx="108000" cy="108000"/>
                  </a:xfrm>
                  <a:prstGeom prst="ellipse">
                    <a:avLst/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3" name="文本框 2"/>
                <p:cNvSpPr txBox="1"/>
                <p:nvPr/>
              </p:nvSpPr>
              <p:spPr>
                <a:xfrm>
                  <a:off x="7144737" y="4610907"/>
                  <a:ext cx="70392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>
                      <a:latin typeface="华文行楷" panose="02010800040101010101" pitchFamily="2" charset="-122"/>
                      <a:ea typeface="华文行楷" panose="02010800040101010101" pitchFamily="2" charset="-122"/>
                    </a:rPr>
                    <a:t>…</a:t>
                  </a:r>
                  <a:endParaRPr lang="zh-CN" altLang="en-US" dirty="0"/>
                </a:p>
              </p:txBody>
            </p:sp>
          </p:grpSp>
          <p:cxnSp>
            <p:nvCxnSpPr>
              <p:cNvPr id="39" name="直接箭头连接符 38"/>
              <p:cNvCxnSpPr>
                <a:stCxn id="90" idx="6"/>
              </p:cNvCxnSpPr>
              <p:nvPr/>
            </p:nvCxnSpPr>
            <p:spPr>
              <a:xfrm flipV="1">
                <a:off x="7967529" y="3060144"/>
                <a:ext cx="1863601" cy="7410"/>
              </a:xfrm>
              <a:prstGeom prst="straightConnector1">
                <a:avLst/>
              </a:prstGeom>
              <a:ln>
                <a:headEnd w="lg" len="lg"/>
                <a:tailEnd type="stealth" w="lg" len="lg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11" name="文本框 10"/>
            <p:cNvSpPr txBox="1"/>
            <p:nvPr/>
          </p:nvSpPr>
          <p:spPr>
            <a:xfrm>
              <a:off x="8313089" y="2805125"/>
              <a:ext cx="81134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l-GR" altLang="zh-CN" sz="3600" b="1" dirty="0">
                  <a:latin typeface="Times New Roman" panose="02020603050405020304" pitchFamily="18" charset="0"/>
                  <a:ea typeface="华文行楷" panose="02010800040101010101" pitchFamily="2" charset="-122"/>
                  <a:cs typeface="Times New Roman" panose="02020603050405020304" pitchFamily="18" charset="0"/>
                </a:rPr>
                <a:t>Ω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13" name="直接箭头连接符 12"/>
          <p:cNvCxnSpPr/>
          <p:nvPr/>
        </p:nvCxnSpPr>
        <p:spPr>
          <a:xfrm flipH="1">
            <a:off x="2644486" y="3744994"/>
            <a:ext cx="216264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4" name="Rectangle 6"/>
          <p:cNvSpPr>
            <a:spLocks noChangeArrowheads="1"/>
          </p:cNvSpPr>
          <p:nvPr/>
        </p:nvSpPr>
        <p:spPr bwMode="auto">
          <a:xfrm>
            <a:off x="607296" y="857466"/>
            <a:ext cx="10988040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1  </a:t>
            </a:r>
            <a:r>
              <a:rPr lang="zh-CN" altLang="en-US" sz="3200" b="1" dirty="0"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pitchFamily="18" charset="0"/>
              </a:rPr>
              <a:t>抛掷一枚骰子，观察它落地时朝上的面的点数，写出试验的样本空间．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591" r="16117"/>
          <a:stretch>
            <a:fillRect/>
          </a:stretch>
        </p:blipFill>
        <p:spPr>
          <a:xfrm>
            <a:off x="9903142" y="2101411"/>
            <a:ext cx="950168" cy="808019"/>
          </a:xfrm>
          <a:prstGeom prst="rect">
            <a:avLst/>
          </a:prstGeom>
          <a:effectLst/>
        </p:spPr>
      </p:pic>
      <p:sp>
        <p:nvSpPr>
          <p:cNvPr id="4" name="TextBox 3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4" name="Rectangle 6"/>
          <p:cNvSpPr>
            <a:spLocks noChangeArrowheads="1"/>
          </p:cNvSpPr>
          <p:nvPr/>
        </p:nvSpPr>
        <p:spPr bwMode="auto">
          <a:xfrm>
            <a:off x="609926" y="924164"/>
            <a:ext cx="10929620" cy="1370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抛掷一枚硬币，观察它落地时哪一面朝上，写出试验的样本空间．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724009" y="2453682"/>
            <a:ext cx="10836801" cy="1210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rgbClr val="0033CC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解：</a:t>
            </a:r>
            <a:r>
              <a:rPr lang="zh-CN" altLang="en-US" sz="2800" dirty="0">
                <a:latin typeface="黑体" panose="02010600030101010101" pitchFamily="49" charset="-122"/>
                <a:ea typeface="黑体" panose="02010600030101010101" pitchFamily="49" charset="-122"/>
              </a:rPr>
              <a:t>因为落地时只有正面朝上和反面朝上两个可能结果，所以试验的样本空间可以表示为</a:t>
            </a:r>
            <a:r>
              <a:rPr lang="zh-CN" altLang="en-US" sz="1050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Ω</a:t>
            </a:r>
            <a:r>
              <a:rPr lang="zh-CN" altLang="en-US" sz="1100" dirty="0"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={</a:t>
            </a:r>
            <a:r>
              <a:rPr lang="zh-CN" altLang="en-US" sz="2800" dirty="0">
                <a:latin typeface="黑体" panose="02010600030101010101" pitchFamily="49" charset="-122"/>
                <a:ea typeface="黑体" panose="02010600030101010101" pitchFamily="49" charset="-122"/>
              </a:rPr>
              <a:t>正面朝上，反面朝上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}</a:t>
            </a:r>
            <a:r>
              <a:rPr lang="zh-CN" altLang="en-US" sz="2800" dirty="0">
                <a:latin typeface="黑体" panose="02010600030101010101" pitchFamily="49" charset="-122"/>
                <a:ea typeface="黑体" panose="02010600030101010101" pitchFamily="49" charset="-122"/>
              </a:rPr>
              <a:t>．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834068" y="4076179"/>
            <a:ext cx="5399620" cy="1969298"/>
            <a:chOff x="703690" y="3980486"/>
            <a:chExt cx="5399620" cy="1969298"/>
          </a:xfrm>
        </p:grpSpPr>
        <p:sp>
          <p:nvSpPr>
            <p:cNvPr id="2" name="矩形 1"/>
            <p:cNvSpPr/>
            <p:nvPr/>
          </p:nvSpPr>
          <p:spPr>
            <a:xfrm>
              <a:off x="703690" y="3980486"/>
              <a:ext cx="5015270" cy="1969298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5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827839" y="4002892"/>
              <a:ext cx="5275471" cy="189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600" dirty="0">
                  <a:latin typeface="黑体" panose="02010600030101010101" pitchFamily="49" charset="-122"/>
                  <a:ea typeface="黑体" panose="02010600030101010101" pitchFamily="49" charset="-122"/>
                  <a:cs typeface="Times New Roman" panose="02020603050405020304" pitchFamily="18" charset="0"/>
                </a:rPr>
                <a:t>如果用</a:t>
              </a:r>
              <a:r>
                <a:rPr lang="en-US" altLang="zh-CN" sz="2600" i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h</a:t>
              </a:r>
              <a:r>
                <a:rPr lang="zh-CN" altLang="en-US" sz="2600" dirty="0">
                  <a:latin typeface="黑体" panose="02010600030101010101" pitchFamily="49" charset="-122"/>
                  <a:ea typeface="黑体" panose="02010600030101010101" pitchFamily="49" charset="-122"/>
                </a:rPr>
                <a:t>表示“正面朝上”，</a:t>
              </a:r>
              <a:endParaRPr lang="en-US" altLang="zh-CN" sz="2600" dirty="0">
                <a:latin typeface="黑体" panose="02010600030101010101" pitchFamily="49" charset="-122"/>
                <a:ea typeface="黑体" panose="0201060003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600" i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            t </a:t>
              </a:r>
              <a:r>
                <a:rPr lang="zh-CN" altLang="en-US" sz="2600" dirty="0">
                  <a:latin typeface="黑体" panose="02010600030101010101" pitchFamily="49" charset="-122"/>
                  <a:ea typeface="黑体" panose="02010600030101010101" pitchFamily="49" charset="-122"/>
                </a:rPr>
                <a:t>表示“反面朝上”，</a:t>
              </a:r>
              <a:endParaRPr lang="en-US" altLang="zh-CN" sz="2600" dirty="0">
                <a:latin typeface="黑体" panose="02010600030101010101" pitchFamily="49" charset="-122"/>
                <a:ea typeface="黑体" panose="0201060003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600" dirty="0">
                  <a:latin typeface="黑体" panose="02010600030101010101" pitchFamily="49" charset="-122"/>
                  <a:ea typeface="黑体" panose="02010600030101010101" pitchFamily="49" charset="-122"/>
                </a:rPr>
                <a:t>则样本空间可以表示为</a:t>
              </a:r>
              <a:r>
                <a:rPr lang="en-US" altLang="zh-CN" sz="26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Ω</a:t>
              </a:r>
              <a:r>
                <a:rPr lang="en-US" altLang="zh-CN" sz="2600" b="1" dirty="0">
                  <a:latin typeface="黑体" panose="02010600030101010101" pitchFamily="49" charset="-122"/>
                  <a:ea typeface="黑体" panose="02010600030101010101" pitchFamily="49" charset="-122"/>
                </a:rPr>
                <a:t>=</a:t>
              </a:r>
              <a:r>
                <a:rPr lang="en-US" altLang="zh-CN" sz="26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{</a:t>
              </a:r>
              <a:r>
                <a:rPr lang="en-US" altLang="zh-CN" sz="2600" b="1" i="1" dirty="0" err="1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h</a:t>
              </a:r>
              <a:r>
                <a:rPr lang="en-US" altLang="zh-CN" sz="2600" b="1" dirty="0" err="1">
                  <a:latin typeface="黑体" panose="02010600030101010101" pitchFamily="49" charset="-122"/>
                  <a:ea typeface="黑体" panose="02010600030101010101" pitchFamily="49" charset="-122"/>
                </a:rPr>
                <a:t>,</a:t>
              </a:r>
              <a:r>
                <a:rPr lang="en-US" altLang="zh-CN" sz="2600" b="1" i="1" dirty="0" err="1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t</a:t>
              </a:r>
              <a:r>
                <a:rPr lang="en-US" altLang="zh-CN" sz="26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}</a:t>
              </a:r>
              <a:r>
                <a:rPr lang="zh-CN" sz="2600" b="1" dirty="0">
                  <a:latin typeface="黑体" panose="02010600030101010101" pitchFamily="49" charset="-122"/>
                  <a:ea typeface="黑体" panose="02010600030101010101" pitchFamily="49" charset="-122"/>
                </a:rPr>
                <a:t>．</a:t>
              </a:r>
              <a:endParaRPr lang="zh-CN" sz="2600" b="1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240887" y="4076179"/>
            <a:ext cx="5887321" cy="1969298"/>
            <a:chOff x="6111241" y="3980486"/>
            <a:chExt cx="5887321" cy="1969298"/>
          </a:xfrm>
        </p:grpSpPr>
        <p:sp>
          <p:nvSpPr>
            <p:cNvPr id="7" name="矩形 6"/>
            <p:cNvSpPr/>
            <p:nvPr/>
          </p:nvSpPr>
          <p:spPr>
            <a:xfrm>
              <a:off x="6111241" y="3980486"/>
              <a:ext cx="5015270" cy="1969298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77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215091" y="4002892"/>
              <a:ext cx="5783471" cy="189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600" dirty="0">
                  <a:latin typeface="黑体" panose="02010600030101010101" pitchFamily="49" charset="-122"/>
                  <a:ea typeface="黑体" panose="02010600030101010101" pitchFamily="49" charset="-122"/>
                </a:rPr>
                <a:t>如果用</a:t>
              </a:r>
              <a:r>
                <a:rPr lang="en-US" altLang="zh-CN" sz="2600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600" dirty="0">
                  <a:latin typeface="黑体" panose="02010600030101010101" pitchFamily="49" charset="-122"/>
                  <a:ea typeface="黑体" panose="02010600030101010101" pitchFamily="49" charset="-122"/>
                </a:rPr>
                <a:t>表示“正面朝上”，</a:t>
              </a:r>
              <a:endParaRPr lang="en-US" altLang="zh-CN" sz="2600" dirty="0">
                <a:latin typeface="黑体" panose="02010600030101010101" pitchFamily="49" charset="-122"/>
                <a:ea typeface="黑体" panose="0201060003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600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            0</a:t>
              </a:r>
              <a:r>
                <a:rPr lang="zh-CN" altLang="en-US" sz="2600" dirty="0">
                  <a:latin typeface="黑体" panose="02010600030101010101" pitchFamily="49" charset="-122"/>
                  <a:ea typeface="黑体" panose="02010600030101010101" pitchFamily="49" charset="-122"/>
                </a:rPr>
                <a:t>表示“反面朝上”，</a:t>
              </a:r>
              <a:endParaRPr lang="en-US" altLang="zh-CN" sz="2600" dirty="0">
                <a:latin typeface="黑体" panose="02010600030101010101" pitchFamily="49" charset="-122"/>
                <a:ea typeface="黑体" panose="0201060003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600" dirty="0">
                  <a:latin typeface="黑体" panose="02010600030101010101" pitchFamily="49" charset="-122"/>
                  <a:ea typeface="黑体" panose="02010600030101010101" pitchFamily="49" charset="-122"/>
                </a:rPr>
                <a:t>则样本空间可以表示为</a:t>
              </a:r>
              <a:r>
                <a:rPr lang="en-US" altLang="zh-CN" sz="26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Ω</a:t>
              </a:r>
              <a:r>
                <a:rPr lang="en-US" altLang="zh-CN" sz="2600" b="1" dirty="0">
                  <a:latin typeface="黑体" panose="02010600030101010101" pitchFamily="49" charset="-122"/>
                  <a:ea typeface="黑体" panose="02010600030101010101" pitchFamily="49" charset="-122"/>
                </a:rPr>
                <a:t>=</a:t>
              </a:r>
              <a:r>
                <a:rPr lang="en-US" altLang="zh-CN" sz="26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{1</a:t>
              </a:r>
              <a:r>
                <a:rPr lang="en-US" altLang="zh-CN" sz="2600" b="1" dirty="0">
                  <a:latin typeface="黑体" panose="02010600030101010101" pitchFamily="49" charset="-122"/>
                  <a:ea typeface="黑体" panose="02010600030101010101" pitchFamily="49" charset="-122"/>
                </a:rPr>
                <a:t>,</a:t>
              </a:r>
              <a:r>
                <a:rPr lang="en-US" altLang="zh-CN" sz="26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0}</a:t>
              </a:r>
              <a:r>
                <a:rPr lang="zh-CN" altLang="en-US" sz="2600" b="1" dirty="0">
                  <a:latin typeface="黑体" panose="02010600030101010101" pitchFamily="49" charset="-122"/>
                  <a:ea typeface="黑体" panose="02010600030101010101" pitchFamily="49" charset="-122"/>
                </a:rPr>
                <a:t>．</a:t>
              </a:r>
            </a:p>
          </p:txBody>
        </p:sp>
      </p:grpSp>
      <p:pic>
        <p:nvPicPr>
          <p:cNvPr id="10" name="图片 9" descr="72fe4fb64299755f5b82ddf7_meitu_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/>
          <a:stretch>
            <a:fillRect/>
          </a:stretch>
        </p:blipFill>
        <p:spPr bwMode="auto">
          <a:xfrm>
            <a:off x="9615037" y="1695362"/>
            <a:ext cx="758320" cy="758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8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4" grpId="0" bldLvl="0" animBg="1"/>
      <p:bldP spid="4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5920105" y="1692275"/>
            <a:ext cx="5561330" cy="47409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631757" y="642777"/>
            <a:ext cx="10928485" cy="1210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⑴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抛掷两枚硬币，观察它们落地时朝上的面的情况，</a:t>
            </a:r>
            <a:endParaRPr lang="en-US" altLang="zh-CN" sz="2800" b="1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写出试验的样本空间．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50372" y="240693"/>
            <a:ext cx="24459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0030101010101" pitchFamily="49" charset="-122"/>
                <a:ea typeface="黑体" panose="02010600030101010101" pitchFamily="49" charset="-122"/>
              </a:rPr>
              <a:t>变式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87705" y="4770755"/>
            <a:ext cx="6419215" cy="1691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试验的样本空间：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Ω={(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正面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正面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正面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反面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反面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正面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反面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反面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)}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．</a:t>
            </a:r>
          </a:p>
        </p:txBody>
      </p:sp>
      <p:pic>
        <p:nvPicPr>
          <p:cNvPr id="8" name="图片 7" descr="72fe4fb64299755f5b82ddf7_meitu_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/>
          <a:stretch>
            <a:fillRect/>
          </a:stretch>
        </p:blipFill>
        <p:spPr bwMode="auto">
          <a:xfrm>
            <a:off x="9822048" y="2496363"/>
            <a:ext cx="758320" cy="758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 descr="72fe4fb64299755f5b82ddf7_meitu_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/>
          <a:stretch>
            <a:fillRect/>
          </a:stretch>
        </p:blipFill>
        <p:spPr bwMode="auto">
          <a:xfrm>
            <a:off x="7990450" y="2936940"/>
            <a:ext cx="758320" cy="758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 descr="72fe4fb64299755f5b82ddf7_meitu_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/>
          <a:stretch>
            <a:fillRect/>
          </a:stretch>
        </p:blipFill>
        <p:spPr bwMode="auto">
          <a:xfrm>
            <a:off x="9822048" y="3479662"/>
            <a:ext cx="758320" cy="758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" name="组合 32"/>
          <p:cNvGrpSpPr/>
          <p:nvPr/>
        </p:nvGrpSpPr>
        <p:grpSpPr>
          <a:xfrm>
            <a:off x="8799239" y="2936940"/>
            <a:ext cx="902448" cy="872792"/>
            <a:chOff x="3729399" y="3963810"/>
            <a:chExt cx="902448" cy="872792"/>
          </a:xfrm>
        </p:grpSpPr>
        <p:cxnSp>
          <p:nvCxnSpPr>
            <p:cNvPr id="4" name="直接连接符 3"/>
            <p:cNvCxnSpPr/>
            <p:nvPr/>
          </p:nvCxnSpPr>
          <p:spPr>
            <a:xfrm flipV="1">
              <a:off x="3729399" y="3963810"/>
              <a:ext cx="900725" cy="441712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3731122" y="4394890"/>
              <a:ext cx="900725" cy="441712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25"/>
          <p:cNvSpPr txBox="1"/>
          <p:nvPr/>
        </p:nvSpPr>
        <p:spPr>
          <a:xfrm>
            <a:off x="7827627" y="1971975"/>
            <a:ext cx="1164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D07C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0030101010101" pitchFamily="49" charset="-122"/>
                <a:ea typeface="黑体" panose="02010600030101010101" pitchFamily="49" charset="-122"/>
              </a:rPr>
              <a:t>第一枚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9699964" y="1962850"/>
            <a:ext cx="1164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D07C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0030101010101" pitchFamily="49" charset="-122"/>
                <a:ea typeface="黑体" panose="02010600030101010101" pitchFamily="49" charset="-122"/>
              </a:defRPr>
            </a:lvl1pPr>
          </a:lstStyle>
          <a:p>
            <a:r>
              <a:rPr lang="zh-CN" altLang="en-US" dirty="0"/>
              <a:t>第二枚</a:t>
            </a:r>
          </a:p>
        </p:txBody>
      </p:sp>
      <p:pic>
        <p:nvPicPr>
          <p:cNvPr id="17" name="图片 16" descr="72fe4fb64299755f5b82ddf7_meitu_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/>
          <a:stretch>
            <a:fillRect/>
          </a:stretch>
        </p:blipFill>
        <p:spPr bwMode="auto">
          <a:xfrm>
            <a:off x="9831471" y="4366176"/>
            <a:ext cx="758320" cy="758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 descr="72fe4fb64299755f5b82ddf7_meitu_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/>
          <a:stretch>
            <a:fillRect/>
          </a:stretch>
        </p:blipFill>
        <p:spPr bwMode="auto">
          <a:xfrm>
            <a:off x="9831471" y="5349475"/>
            <a:ext cx="758320" cy="758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组合 33"/>
          <p:cNvGrpSpPr/>
          <p:nvPr/>
        </p:nvGrpSpPr>
        <p:grpSpPr>
          <a:xfrm>
            <a:off x="8811391" y="4786569"/>
            <a:ext cx="902448" cy="872792"/>
            <a:chOff x="7797296" y="3898279"/>
            <a:chExt cx="902448" cy="872792"/>
          </a:xfrm>
        </p:grpSpPr>
        <p:cxnSp>
          <p:nvCxnSpPr>
            <p:cNvPr id="20" name="直接连接符 19"/>
            <p:cNvCxnSpPr/>
            <p:nvPr/>
          </p:nvCxnSpPr>
          <p:spPr>
            <a:xfrm flipV="1">
              <a:off x="7797296" y="3898279"/>
              <a:ext cx="900725" cy="441712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7799019" y="4329359"/>
              <a:ext cx="900725" cy="441712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图片 21" descr="72fe4fb64299755f5b82ddf7_meitu_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/>
          <a:stretch>
            <a:fillRect/>
          </a:stretch>
        </p:blipFill>
        <p:spPr bwMode="auto">
          <a:xfrm>
            <a:off x="8030044" y="4824446"/>
            <a:ext cx="758320" cy="758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687586" y="1909295"/>
            <a:ext cx="10872656" cy="2861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解：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掷两枚硬币，第一枚硬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币可能的基本结果用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表示，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第二枚硬币可能的基本结果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用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y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表示，那么试验的样本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点可用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y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表示．</a:t>
            </a:r>
          </a:p>
        </p:txBody>
      </p:sp>
      <p:pic>
        <p:nvPicPr>
          <p:cNvPr id="25" name="图片 24" descr="72fe4fb64299755f5b82ddf7_meitu_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/>
          <a:stretch>
            <a:fillRect/>
          </a:stretch>
        </p:blipFill>
        <p:spPr bwMode="auto">
          <a:xfrm>
            <a:off x="9512140" y="817198"/>
            <a:ext cx="758320" cy="758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7" descr="72fe4fb64299755f5b82ddf7_meitu_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/>
          <a:stretch>
            <a:fillRect/>
          </a:stretch>
        </p:blipFill>
        <p:spPr bwMode="auto">
          <a:xfrm>
            <a:off x="10404642" y="846417"/>
            <a:ext cx="758320" cy="758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6511290" y="3550285"/>
            <a:ext cx="1442720" cy="1395730"/>
            <a:chOff x="7797296" y="3898279"/>
            <a:chExt cx="902448" cy="872792"/>
          </a:xfrm>
        </p:grpSpPr>
        <p:cxnSp>
          <p:nvCxnSpPr>
            <p:cNvPr id="3" name="直接连接符 2"/>
            <p:cNvCxnSpPr/>
            <p:nvPr/>
          </p:nvCxnSpPr>
          <p:spPr>
            <a:xfrm flipV="1">
              <a:off x="7797296" y="3898279"/>
              <a:ext cx="900725" cy="441712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7799019" y="4329359"/>
              <a:ext cx="900725" cy="441712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5" grpId="0" bldLvl="0" animBg="1"/>
      <p:bldP spid="26" grpId="0"/>
      <p:bldP spid="27" grpId="0"/>
      <p:bldP spid="23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5920105" y="1692275"/>
            <a:ext cx="5561330" cy="47409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1" name="图片 30" descr="72fe4fb64299755f5b82ddf7_meitu_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/>
          <a:stretch>
            <a:fillRect/>
          </a:stretch>
        </p:blipFill>
        <p:spPr bwMode="auto">
          <a:xfrm>
            <a:off x="9833376" y="4366251"/>
            <a:ext cx="758320" cy="758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图片 31" descr="72fe4fb64299755f5b82ddf7_meitu_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/>
          <a:stretch>
            <a:fillRect/>
          </a:stretch>
        </p:blipFill>
        <p:spPr bwMode="auto">
          <a:xfrm>
            <a:off x="9833376" y="5356081"/>
            <a:ext cx="758320" cy="758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" name="组合 36"/>
          <p:cNvGrpSpPr/>
          <p:nvPr/>
        </p:nvGrpSpPr>
        <p:grpSpPr>
          <a:xfrm>
            <a:off x="8813296" y="4786644"/>
            <a:ext cx="902448" cy="872792"/>
            <a:chOff x="7797296" y="3898279"/>
            <a:chExt cx="902448" cy="872792"/>
          </a:xfrm>
        </p:grpSpPr>
        <p:cxnSp>
          <p:nvCxnSpPr>
            <p:cNvPr id="38" name="直接连接符 37"/>
            <p:cNvCxnSpPr/>
            <p:nvPr/>
          </p:nvCxnSpPr>
          <p:spPr>
            <a:xfrm flipV="1">
              <a:off x="7797296" y="3898279"/>
              <a:ext cx="900725" cy="441712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7799019" y="4329359"/>
              <a:ext cx="900725" cy="441712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0" name="图片 39" descr="72fe4fb64299755f5b82ddf7_meitu_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/>
          <a:stretch>
            <a:fillRect/>
          </a:stretch>
        </p:blipFill>
        <p:spPr bwMode="auto">
          <a:xfrm>
            <a:off x="8031949" y="4824521"/>
            <a:ext cx="758320" cy="758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文本框 40"/>
          <p:cNvSpPr txBox="1"/>
          <p:nvPr/>
        </p:nvSpPr>
        <p:spPr>
          <a:xfrm>
            <a:off x="8214744" y="4892159"/>
            <a:ext cx="345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010329" y="4412906"/>
            <a:ext cx="345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0010329" y="5437444"/>
            <a:ext cx="345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图片 10" descr="72fe4fb64299755f5b82ddf7_meitu_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/>
          <a:stretch>
            <a:fillRect/>
          </a:stretch>
        </p:blipFill>
        <p:spPr bwMode="auto">
          <a:xfrm>
            <a:off x="9822683" y="2497073"/>
            <a:ext cx="758320" cy="758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 descr="72fe4fb64299755f5b82ddf7_meitu_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/>
          <a:stretch>
            <a:fillRect/>
          </a:stretch>
        </p:blipFill>
        <p:spPr bwMode="auto">
          <a:xfrm>
            <a:off x="7991085" y="2937650"/>
            <a:ext cx="758320" cy="758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 descr="72fe4fb64299755f5b82ddf7_meitu_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/>
          <a:stretch>
            <a:fillRect/>
          </a:stretch>
        </p:blipFill>
        <p:spPr bwMode="auto">
          <a:xfrm>
            <a:off x="9822683" y="3480372"/>
            <a:ext cx="758320" cy="758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组合 14"/>
          <p:cNvGrpSpPr/>
          <p:nvPr/>
        </p:nvGrpSpPr>
        <p:grpSpPr>
          <a:xfrm>
            <a:off x="8799874" y="2937650"/>
            <a:ext cx="902448" cy="872792"/>
            <a:chOff x="3729399" y="3963810"/>
            <a:chExt cx="902448" cy="872792"/>
          </a:xfrm>
        </p:grpSpPr>
        <p:cxnSp>
          <p:nvCxnSpPr>
            <p:cNvPr id="18" name="直接连接符 17"/>
            <p:cNvCxnSpPr/>
            <p:nvPr/>
          </p:nvCxnSpPr>
          <p:spPr>
            <a:xfrm flipV="1">
              <a:off x="3729399" y="3963810"/>
              <a:ext cx="900725" cy="441712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3731122" y="4394890"/>
              <a:ext cx="900725" cy="441712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29"/>
          <p:cNvSpPr txBox="1"/>
          <p:nvPr/>
        </p:nvSpPr>
        <p:spPr>
          <a:xfrm>
            <a:off x="8179885" y="3011957"/>
            <a:ext cx="345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021187" y="2565358"/>
            <a:ext cx="345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0014656" y="3544178"/>
            <a:ext cx="345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1757" y="642777"/>
            <a:ext cx="10928485" cy="1210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  <a:sym typeface="+mn-ea"/>
              </a:rPr>
              <a:t>⑴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抛掷两枚硬币，观察它们落地时朝上的面的情况，</a:t>
            </a:r>
            <a:endParaRPr lang="en-US" altLang="zh-CN" sz="2800" b="1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写出试验的样本空间．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50372" y="240693"/>
            <a:ext cx="24459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0030101010101" pitchFamily="49" charset="-122"/>
                <a:ea typeface="黑体" panose="02010600030101010101" pitchFamily="49" charset="-122"/>
              </a:rPr>
              <a:t>变式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827627" y="1971975"/>
            <a:ext cx="1164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D07C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0030101010101" pitchFamily="49" charset="-122"/>
                <a:ea typeface="黑体" panose="02010600030101010101" pitchFamily="49" charset="-122"/>
              </a:rPr>
              <a:t>第一枚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9699964" y="1962850"/>
            <a:ext cx="1164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D07C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0030101010101" pitchFamily="49" charset="-122"/>
                <a:ea typeface="黑体" panose="02010600030101010101" pitchFamily="49" charset="-122"/>
              </a:defRPr>
            </a:lvl1pPr>
          </a:lstStyle>
          <a:p>
            <a:r>
              <a:rPr lang="zh-CN" altLang="en-US" dirty="0"/>
              <a:t>第二枚</a:t>
            </a:r>
          </a:p>
        </p:txBody>
      </p:sp>
      <p:pic>
        <p:nvPicPr>
          <p:cNvPr id="25" name="图片 24" descr="72fe4fb64299755f5b82ddf7_meitu_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/>
          <a:stretch>
            <a:fillRect/>
          </a:stretch>
        </p:blipFill>
        <p:spPr bwMode="auto">
          <a:xfrm>
            <a:off x="9512140" y="817198"/>
            <a:ext cx="758320" cy="758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7" descr="72fe4fb64299755f5b82ddf7_meitu_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/>
          <a:stretch>
            <a:fillRect/>
          </a:stretch>
        </p:blipFill>
        <p:spPr bwMode="auto">
          <a:xfrm>
            <a:off x="10404642" y="846417"/>
            <a:ext cx="758320" cy="758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6511290" y="3550285"/>
            <a:ext cx="1442720" cy="1395730"/>
            <a:chOff x="7797296" y="3898279"/>
            <a:chExt cx="902448" cy="872792"/>
          </a:xfrm>
        </p:grpSpPr>
        <p:cxnSp>
          <p:nvCxnSpPr>
            <p:cNvPr id="3" name="直接连接符 2"/>
            <p:cNvCxnSpPr/>
            <p:nvPr/>
          </p:nvCxnSpPr>
          <p:spPr>
            <a:xfrm flipV="1">
              <a:off x="7797296" y="3898279"/>
              <a:ext cx="900725" cy="441712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7799019" y="4329359"/>
              <a:ext cx="900725" cy="441712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矩形 43"/>
          <p:cNvSpPr/>
          <p:nvPr/>
        </p:nvSpPr>
        <p:spPr>
          <a:xfrm>
            <a:off x="631825" y="1940560"/>
            <a:ext cx="5878830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       若用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表示硬币“正面朝上”，</a:t>
            </a:r>
          </a:p>
          <a:p>
            <a:pPr>
              <a:lnSpc>
                <a:spcPct val="15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用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表示硬币“反面朝上”，</a:t>
            </a:r>
          </a:p>
        </p:txBody>
      </p:sp>
      <p:sp>
        <p:nvSpPr>
          <p:cNvPr id="45" name="矩形 44"/>
          <p:cNvSpPr/>
          <p:nvPr/>
        </p:nvSpPr>
        <p:spPr>
          <a:xfrm>
            <a:off x="650535" y="3426615"/>
            <a:ext cx="4753610" cy="1291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样本空间则可简单表示为</a:t>
            </a:r>
          </a:p>
          <a:p>
            <a:pPr>
              <a:lnSpc>
                <a:spcPct val="150000"/>
              </a:lnSpc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Ω={(1,1)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(1,0)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(0,1)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(0,0)}</a:t>
            </a:r>
            <a:r>
              <a:rPr 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．</a:t>
            </a:r>
            <a:endParaRPr lang="zh-CN" sz="26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30" grpId="0"/>
      <p:bldP spid="35" grpId="0"/>
      <p:bldP spid="36" grpId="0"/>
      <p:bldP spid="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27976" y="3023981"/>
            <a:ext cx="3378210" cy="8994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634424" y="1375135"/>
            <a:ext cx="10912535" cy="1210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⑵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抛掷两枚硬币，观察它们落地时正面朝上的硬币的枚数，写出试验的样本空间</a:t>
            </a:r>
            <a:r>
              <a:rPr 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．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50372" y="703078"/>
            <a:ext cx="24459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0030101010101" pitchFamily="49" charset="-122"/>
                <a:ea typeface="黑体" panose="02010600030101010101" pitchFamily="49" charset="-122"/>
              </a:rPr>
              <a:t>变式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06338" y="3202093"/>
            <a:ext cx="610759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解：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Ω</a:t>
            </a:r>
            <a:r>
              <a:rPr lang="en-US" altLang="zh-CN" sz="2800" b="1" dirty="0">
                <a:latin typeface="黑体" panose="02010600030101010101" pitchFamily="49" charset="-122"/>
                <a:ea typeface="黑体" panose="02010600030101010101" pitchFamily="49" charset="-122"/>
              </a:rPr>
              <a:t>=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{0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2}</a:t>
            </a:r>
            <a:r>
              <a:rPr lang="zh-CN" altLang="en-US" sz="2800" b="1" dirty="0">
                <a:latin typeface="黑体" panose="02010600030101010101" pitchFamily="49" charset="-122"/>
                <a:ea typeface="黑体" panose="02010600030101010101" pitchFamily="49" charset="-122"/>
              </a:rPr>
              <a:t>．</a:t>
            </a:r>
          </a:p>
        </p:txBody>
      </p:sp>
      <p:pic>
        <p:nvPicPr>
          <p:cNvPr id="9" name="图片 8" descr="72fe4fb64299755f5b82ddf7_meitu_1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/>
          <a:stretch>
            <a:fillRect/>
          </a:stretch>
        </p:blipFill>
        <p:spPr bwMode="auto">
          <a:xfrm>
            <a:off x="9373626" y="2050104"/>
            <a:ext cx="758320" cy="758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 descr="72fe4fb64299755f5b82ddf7_meitu_1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/>
          <a:stretch>
            <a:fillRect/>
          </a:stretch>
        </p:blipFill>
        <p:spPr bwMode="auto">
          <a:xfrm>
            <a:off x="10123791" y="2050104"/>
            <a:ext cx="758320" cy="758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211571" y="3906078"/>
            <a:ext cx="7586330" cy="1883350"/>
            <a:chOff x="2041453" y="3721396"/>
            <a:chExt cx="7586330" cy="2094614"/>
          </a:xfrm>
        </p:grpSpPr>
        <p:sp>
          <p:nvSpPr>
            <p:cNvPr id="6" name="流程图: 终止 5"/>
            <p:cNvSpPr/>
            <p:nvPr/>
          </p:nvSpPr>
          <p:spPr>
            <a:xfrm>
              <a:off x="2041453" y="3721396"/>
              <a:ext cx="7586330" cy="2094614"/>
            </a:xfrm>
            <a:prstGeom prst="flowChartTerminator">
              <a:avLst/>
            </a:prstGeom>
            <a:solidFill>
              <a:srgbClr val="558ED5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564217" y="4111724"/>
              <a:ext cx="7017125" cy="141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latin typeface="黑体" panose="02010600030101010101" pitchFamily="49" charset="-122"/>
                  <a:ea typeface="黑体" panose="02010600030101010101" pitchFamily="49" charset="-122"/>
                </a:rPr>
                <a:t>  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0030101010101" pitchFamily="49" charset="-122"/>
                  <a:ea typeface="黑体" panose="02010600030101010101" pitchFamily="49" charset="-122"/>
                </a:rPr>
                <a:t>同一随机试验，若试验目的不同，则得到的样本空间也不相同</a:t>
              </a:r>
              <a:r>
                <a:rPr 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0030101010101" pitchFamily="49" charset="-122"/>
                  <a:ea typeface="黑体" panose="02010600030101010101" pitchFamily="49" charset="-122"/>
                </a:rPr>
                <a:t>．</a:t>
              </a:r>
            </a:p>
          </p:txBody>
        </p:sp>
      </p:grpSp>
      <p:sp>
        <p:nvSpPr>
          <p:cNvPr id="4" name="右大括号 3"/>
          <p:cNvSpPr/>
          <p:nvPr/>
        </p:nvSpPr>
        <p:spPr>
          <a:xfrm rot="5400000">
            <a:off x="5681633" y="592572"/>
            <a:ext cx="646207" cy="5768165"/>
          </a:xfrm>
          <a:prstGeom prst="rightBrace">
            <a:avLst>
              <a:gd name="adj1" fmla="val 60981"/>
              <a:gd name="adj2" fmla="val 49908"/>
            </a:avLst>
          </a:prstGeom>
          <a:ln w="57150">
            <a:gradFill flip="none" rotWithShape="1">
              <a:gsLst>
                <a:gs pos="0">
                  <a:srgbClr val="CEF4FF"/>
                </a:gs>
                <a:gs pos="100000">
                  <a:srgbClr val="548DD3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700506" y="1123124"/>
            <a:ext cx="5088922" cy="1872040"/>
            <a:chOff x="700506" y="1123124"/>
            <a:chExt cx="5088922" cy="1872040"/>
          </a:xfrm>
        </p:grpSpPr>
        <p:sp>
          <p:nvSpPr>
            <p:cNvPr id="2" name="圆角矩形 8"/>
            <p:cNvSpPr/>
            <p:nvPr/>
          </p:nvSpPr>
          <p:spPr>
            <a:xfrm>
              <a:off x="705373" y="1123124"/>
              <a:ext cx="5084055" cy="1824473"/>
            </a:xfrm>
            <a:prstGeom prst="roundRect">
              <a:avLst>
                <a:gd name="adj" fmla="val 8040"/>
              </a:avLst>
            </a:prstGeom>
            <a:ln w="19050"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    抛掷两枚硬币，观察它们落地时朝上的面的情况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.</a:t>
              </a:r>
            </a:p>
            <a:p>
              <a:pPr>
                <a:lnSpc>
                  <a:spcPct val="130000"/>
                </a:lnSpc>
              </a:pPr>
              <a:endParaRPr lang="zh-CN" alt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0506" y="2275774"/>
              <a:ext cx="4737003" cy="719390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6271517" y="1127450"/>
            <a:ext cx="5084055" cy="1937185"/>
            <a:chOff x="6271517" y="1127450"/>
            <a:chExt cx="5084055" cy="1937185"/>
          </a:xfrm>
        </p:grpSpPr>
        <p:sp>
          <p:nvSpPr>
            <p:cNvPr id="3" name="圆角矩形 8"/>
            <p:cNvSpPr/>
            <p:nvPr/>
          </p:nvSpPr>
          <p:spPr>
            <a:xfrm>
              <a:off x="6271517" y="1127450"/>
              <a:ext cx="5084055" cy="1824473"/>
            </a:xfrm>
            <a:prstGeom prst="roundRect">
              <a:avLst>
                <a:gd name="adj" fmla="val 8040"/>
              </a:avLst>
            </a:prstGeom>
            <a:ln w="19050"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    抛掷两枚硬币，观察它们落地时正面朝上的硬币的枚数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.</a:t>
              </a:r>
            </a:p>
            <a:p>
              <a:pPr>
                <a:lnSpc>
                  <a:spcPct val="130000"/>
                </a:lnSpc>
              </a:pPr>
              <a:endParaRPr lang="zh-CN" alt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74539" y="2290376"/>
              <a:ext cx="2603218" cy="774259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7957" y="1036683"/>
            <a:ext cx="10441172" cy="2367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70000"/>
              </a:lnSpc>
            </a:pPr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问题：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在“掷骰子”实验中，“朝上面的点数为奇数”是随机事件吗</a:t>
            </a:r>
            <a:r>
              <a:rPr lang="zh-CN" altLang="en-US" sz="30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？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若用集合的形式来表示它，那么这个集合与样本空间有什么关系</a:t>
            </a:r>
            <a:r>
              <a:rPr lang="zh-CN" altLang="en-US" sz="30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19274" y="837550"/>
            <a:ext cx="9284277" cy="51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黑体" panose="02010600030101010101" pitchFamily="49" charset="-122"/>
                <a:ea typeface="黑体" panose="02010600030101010101" pitchFamily="49" charset="-122"/>
              </a:rPr>
              <a:t>        </a:t>
            </a:r>
            <a:r>
              <a:rPr lang="zh-CN" altLang="en-US" sz="3200" b="1" dirty="0">
                <a:latin typeface="黑体" panose="02010600030101010101" pitchFamily="49" charset="-122"/>
                <a:ea typeface="黑体" panose="02010600030101010101" pitchFamily="49" charset="-122"/>
              </a:rPr>
              <a:t>阅读：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黑体" panose="02010600030101010101" pitchFamily="49" charset="-122"/>
                <a:ea typeface="黑体" panose="02010600030101010101" pitchFamily="49" charset="-122"/>
              </a:rPr>
              <a:t>    教科书</a:t>
            </a:r>
            <a:r>
              <a:rPr lang="en-US" altLang="zh-CN" sz="3200" b="1" dirty="0">
                <a:latin typeface="黑体" panose="02010600030101010101" pitchFamily="49" charset="-122"/>
                <a:ea typeface="黑体" panose="02010600030101010101" pitchFamily="49" charset="-122"/>
              </a:rPr>
              <a:t>227</a:t>
            </a:r>
            <a:r>
              <a:rPr lang="zh-CN" altLang="en-US" sz="3200" b="1" dirty="0">
                <a:latin typeface="黑体" panose="02010600030101010101" pitchFamily="49" charset="-122"/>
                <a:ea typeface="黑体" panose="02010600030101010101" pitchFamily="49" charset="-122"/>
              </a:rPr>
              <a:t>页“思考”至</a:t>
            </a:r>
            <a:r>
              <a:rPr lang="en-US" altLang="zh-CN" sz="3200" b="1" dirty="0">
                <a:latin typeface="黑体" panose="02010600030101010101" pitchFamily="49" charset="-122"/>
                <a:ea typeface="黑体" panose="02010600030101010101" pitchFamily="49" charset="-122"/>
              </a:rPr>
              <a:t>228</a:t>
            </a:r>
            <a:r>
              <a:rPr lang="zh-CN" altLang="en-US" sz="3200" b="1" dirty="0">
                <a:latin typeface="黑体" panose="02010600030101010101" pitchFamily="49" charset="-122"/>
                <a:ea typeface="黑体" panose="02010600030101010101" pitchFamily="49" charset="-122"/>
              </a:rPr>
              <a:t>页例</a:t>
            </a:r>
            <a:r>
              <a:rPr lang="en-US" altLang="zh-CN" sz="3200" b="1" dirty="0">
                <a:latin typeface="黑体" panose="02010600030101010101" pitchFamily="49" charset="-122"/>
                <a:ea typeface="黑体" panose="02010600030101010101" pitchFamily="49" charset="-122"/>
              </a:rPr>
              <a:t>4</a:t>
            </a:r>
            <a:r>
              <a:rPr lang="zh-CN" altLang="en-US" sz="3200" b="1" dirty="0">
                <a:latin typeface="黑体" panose="02010600030101010101" pitchFamily="49" charset="-122"/>
                <a:ea typeface="黑体" panose="02010600030101010101" pitchFamily="49" charset="-122"/>
              </a:rPr>
              <a:t>前．</a:t>
            </a:r>
          </a:p>
          <a:p>
            <a:pPr>
              <a:lnSpc>
                <a:spcPct val="200000"/>
              </a:lnSpc>
            </a:pPr>
            <a:r>
              <a:rPr lang="zh-CN" altLang="en-US" sz="3200" b="1" dirty="0">
                <a:latin typeface="黑体" panose="02010600030101010101" pitchFamily="49" charset="-122"/>
                <a:ea typeface="黑体" panose="02010600030101010101" pitchFamily="49" charset="-122"/>
              </a:rPr>
              <a:t>        思考</a:t>
            </a:r>
            <a:r>
              <a:rPr lang="zh-CN" altLang="en-US" sz="3200" dirty="0"/>
              <a:t>：</a:t>
            </a:r>
            <a:endParaRPr lang="en-US" altLang="zh-CN" sz="3200" dirty="0"/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黑体" panose="02010600030101010101" pitchFamily="49" charset="-122"/>
                <a:ea typeface="黑体" panose="02010600030101010101" pitchFamily="49" charset="-122"/>
              </a:rPr>
              <a:t> ⑴什么是随机事件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、</a:t>
            </a:r>
            <a:r>
              <a:rPr lang="zh-CN" altLang="en-US" sz="2800" b="1" dirty="0">
                <a:latin typeface="黑体" panose="02010600030101010101" pitchFamily="49" charset="-122"/>
                <a:ea typeface="黑体" panose="02010600030101010101" pitchFamily="49" charset="-122"/>
              </a:rPr>
              <a:t>基本事件、必然事件和不可能事件？</a:t>
            </a:r>
            <a:endParaRPr lang="en-US" altLang="zh-CN" sz="2800" b="1" dirty="0"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黑体" panose="02010600030101010101" pitchFamily="49" charset="-122"/>
                <a:ea typeface="黑体" panose="02010600030101010101" pitchFamily="49" charset="-122"/>
              </a:rPr>
              <a:t> ⑵基本事件与随机事件之间有什么区别和联系？</a:t>
            </a:r>
            <a:endParaRPr lang="en-US" altLang="zh-CN" sz="2800" b="1" dirty="0"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黑体" panose="02010600030101010101" pitchFamily="49" charset="-122"/>
                <a:ea typeface="黑体" panose="02010600030101010101" pitchFamily="49" charset="-122"/>
              </a:rPr>
              <a:t> ⑶样本点与基本事件之间有什么区别和联系？</a:t>
            </a:r>
            <a:endParaRPr lang="en-US" altLang="zh-CN" sz="2800" b="1" dirty="0"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>
              <a:lnSpc>
                <a:spcPct val="150000"/>
              </a:lnSpc>
            </a:pPr>
            <a:endParaRPr lang="en-US" altLang="zh-CN" sz="1800" b="1" dirty="0"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endParaRPr lang="en-US" altLang="zh-CN" sz="1800" b="1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834515" y="2524760"/>
            <a:ext cx="894080" cy="854710"/>
            <a:chOff x="12979" y="6445"/>
            <a:chExt cx="1408" cy="1346"/>
          </a:xfrm>
        </p:grpSpPr>
        <p:pic>
          <p:nvPicPr>
            <p:cNvPr id="9" name="图片 6" descr="PPT达人必备 7月新增图标 (44)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79" y="6449"/>
              <a:ext cx="1409" cy="1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矩形 9"/>
            <p:cNvSpPr/>
            <p:nvPr/>
          </p:nvSpPr>
          <p:spPr bwMode="auto">
            <a:xfrm rot="586309">
              <a:off x="13370" y="6445"/>
              <a:ext cx="994" cy="13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4800" b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华文琥珀" pitchFamily="2" charset="-122"/>
                  <a:ea typeface="华文琥珀" pitchFamily="2" charset="-122"/>
                  <a:cs typeface="Times New Roman" panose="02020603050405020304" pitchFamily="18" charset="0"/>
                </a:rPr>
                <a:t>？</a:t>
              </a:r>
            </a:p>
          </p:txBody>
        </p:sp>
      </p:grpSp>
      <p:pic>
        <p:nvPicPr>
          <p:cNvPr id="3" name="图片 2" descr="GIF-26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6255" y="634365"/>
            <a:ext cx="1066800" cy="10001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直接箭头连接符 33"/>
          <p:cNvCxnSpPr/>
          <p:nvPr/>
        </p:nvCxnSpPr>
        <p:spPr>
          <a:xfrm>
            <a:off x="6640457" y="4779028"/>
            <a:ext cx="1000758" cy="0"/>
          </a:xfrm>
          <a:prstGeom prst="straightConnector1">
            <a:avLst/>
          </a:prstGeom>
          <a:ln w="28575">
            <a:solidFill>
              <a:srgbClr val="A64543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751" y="2473036"/>
            <a:ext cx="6603710" cy="3178476"/>
          </a:xfrm>
          <a:prstGeom prst="rect">
            <a:avLst/>
          </a:prstGeom>
        </p:spPr>
      </p:pic>
      <p:sp>
        <p:nvSpPr>
          <p:cNvPr id="90" name="椭圆 89"/>
          <p:cNvSpPr/>
          <p:nvPr/>
        </p:nvSpPr>
        <p:spPr>
          <a:xfrm>
            <a:off x="373111" y="2513446"/>
            <a:ext cx="6456915" cy="3041093"/>
          </a:xfrm>
          <a:prstGeom prst="ellipse">
            <a:avLst/>
          </a:prstGeom>
          <a:solidFill>
            <a:schemeClr val="lt1">
              <a:alpha val="8000"/>
            </a:schemeClr>
          </a:solidFill>
          <a:ln w="38100"/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椭圆 1"/>
          <p:cNvSpPr/>
          <p:nvPr/>
        </p:nvSpPr>
        <p:spPr>
          <a:xfrm>
            <a:off x="3196131" y="2813388"/>
            <a:ext cx="1776127" cy="734156"/>
          </a:xfrm>
          <a:prstGeom prst="ellipse">
            <a:avLst/>
          </a:prstGeom>
          <a:solidFill>
            <a:schemeClr val="lt1">
              <a:alpha val="27000"/>
            </a:schemeClr>
          </a:solidFill>
          <a:ln w="38100"/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4827812" y="3508943"/>
            <a:ext cx="716904" cy="648096"/>
          </a:xfrm>
          <a:prstGeom prst="ellipse">
            <a:avLst/>
          </a:prstGeom>
          <a:solidFill>
            <a:schemeClr val="lt1">
              <a:alpha val="27000"/>
            </a:schemeClr>
          </a:solidFill>
          <a:ln w="38100"/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箭头连接符 7"/>
          <p:cNvCxnSpPr/>
          <p:nvPr/>
        </p:nvCxnSpPr>
        <p:spPr>
          <a:xfrm>
            <a:off x="4814749" y="2892120"/>
            <a:ext cx="2844857" cy="0"/>
          </a:xfrm>
          <a:prstGeom prst="straightConnector1">
            <a:avLst/>
          </a:prstGeom>
          <a:ln w="28575">
            <a:solidFill>
              <a:srgbClr val="A64543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6146"/>
          <p:cNvSpPr txBox="1">
            <a:spLocks noChangeArrowheads="1"/>
          </p:cNvSpPr>
          <p:nvPr/>
        </p:nvSpPr>
        <p:spPr bwMode="auto">
          <a:xfrm>
            <a:off x="7641200" y="2179135"/>
            <a:ext cx="440703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dirty="0">
                <a:solidFill>
                  <a:srgbClr val="0033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随机事件</a:t>
            </a:r>
            <a:r>
              <a:rPr lang="en-US" altLang="zh-CN" sz="3200" dirty="0">
                <a:solidFill>
                  <a:srgbClr val="0033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:</a:t>
            </a:r>
          </a:p>
          <a:p>
            <a:r>
              <a:rPr lang="zh-CN" altLang="en-US" sz="3200" dirty="0">
                <a:latin typeface="华文新魏" panose="02010800040101010101" pitchFamily="2" charset="-122"/>
                <a:ea typeface="华文新魏" panose="02010800040101010101" pitchFamily="2" charset="-122"/>
              </a:rPr>
              <a:t>样本空间的子集</a:t>
            </a:r>
          </a:p>
        </p:txBody>
      </p:sp>
      <p:cxnSp>
        <p:nvCxnSpPr>
          <p:cNvPr id="31" name="直接箭头连接符 30"/>
          <p:cNvCxnSpPr/>
          <p:nvPr/>
        </p:nvCxnSpPr>
        <p:spPr>
          <a:xfrm>
            <a:off x="5582126" y="3770676"/>
            <a:ext cx="2103608" cy="0"/>
          </a:xfrm>
          <a:prstGeom prst="straightConnector1">
            <a:avLst/>
          </a:prstGeom>
          <a:ln w="28575">
            <a:solidFill>
              <a:srgbClr val="A64543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6146"/>
          <p:cNvSpPr txBox="1">
            <a:spLocks noChangeArrowheads="1"/>
          </p:cNvSpPr>
          <p:nvPr/>
        </p:nvSpPr>
        <p:spPr bwMode="auto">
          <a:xfrm>
            <a:off x="7169769" y="3413337"/>
            <a:ext cx="491042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dirty="0">
                <a:solidFill>
                  <a:srgbClr val="0033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  基本事件：</a:t>
            </a:r>
            <a:r>
              <a:rPr lang="en-US" altLang="zh-CN" sz="3200" dirty="0">
                <a:solidFill>
                  <a:srgbClr val="0033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(</a:t>
            </a:r>
            <a:r>
              <a:rPr lang="zh-CN" altLang="en-US" sz="3200" dirty="0">
                <a:solidFill>
                  <a:srgbClr val="0033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单元素集</a:t>
            </a:r>
            <a:r>
              <a:rPr lang="en-US" altLang="zh-CN" sz="3200" dirty="0">
                <a:solidFill>
                  <a:srgbClr val="0033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)</a:t>
            </a:r>
          </a:p>
          <a:p>
            <a:r>
              <a:rPr lang="zh-CN" altLang="en-US" sz="3200" dirty="0">
                <a:latin typeface="华文新魏" panose="02010800040101010101" pitchFamily="2" charset="-122"/>
                <a:ea typeface="华文新魏" panose="02010800040101010101" pitchFamily="2" charset="-122"/>
              </a:rPr>
              <a:t>只包含一个样本点的事件</a:t>
            </a:r>
          </a:p>
        </p:txBody>
      </p:sp>
      <p:sp>
        <p:nvSpPr>
          <p:cNvPr id="14" name="文本框 6146"/>
          <p:cNvSpPr txBox="1">
            <a:spLocks noChangeArrowheads="1"/>
          </p:cNvSpPr>
          <p:nvPr/>
        </p:nvSpPr>
        <p:spPr bwMode="auto">
          <a:xfrm>
            <a:off x="7604844" y="4483790"/>
            <a:ext cx="342599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dirty="0">
                <a:solidFill>
                  <a:srgbClr val="0033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必然事件</a:t>
            </a:r>
            <a:r>
              <a:rPr lang="en-US" altLang="zh-CN" sz="3200" dirty="0">
                <a:solidFill>
                  <a:srgbClr val="0033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(</a:t>
            </a:r>
            <a:r>
              <a:rPr lang="zh-CN" altLang="en-US" sz="3200" dirty="0">
                <a:solidFill>
                  <a:srgbClr val="0033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全集</a:t>
            </a:r>
            <a:r>
              <a:rPr lang="en-US" altLang="zh-CN" sz="3200" dirty="0">
                <a:solidFill>
                  <a:srgbClr val="0033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)</a:t>
            </a:r>
            <a:r>
              <a:rPr lang="zh-CN" altLang="en-US" sz="3200" dirty="0">
                <a:solidFill>
                  <a:srgbClr val="0033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         </a:t>
            </a:r>
          </a:p>
        </p:txBody>
      </p:sp>
      <p:sp>
        <p:nvSpPr>
          <p:cNvPr id="16" name="椭圆 15"/>
          <p:cNvSpPr/>
          <p:nvPr/>
        </p:nvSpPr>
        <p:spPr>
          <a:xfrm>
            <a:off x="3730052" y="5016226"/>
            <a:ext cx="1243798" cy="405573"/>
          </a:xfrm>
          <a:prstGeom prst="ellipse">
            <a:avLst/>
          </a:prstGeom>
          <a:solidFill>
            <a:schemeClr val="lt1">
              <a:alpha val="27000"/>
            </a:schemeClr>
          </a:solidFill>
          <a:ln w="38100"/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9" name="直接箭头连接符 38"/>
          <p:cNvCxnSpPr/>
          <p:nvPr/>
        </p:nvCxnSpPr>
        <p:spPr>
          <a:xfrm>
            <a:off x="5010655" y="5290653"/>
            <a:ext cx="2662013" cy="0"/>
          </a:xfrm>
          <a:prstGeom prst="straightConnector1">
            <a:avLst/>
          </a:prstGeom>
          <a:ln w="28575">
            <a:solidFill>
              <a:srgbClr val="A64543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6146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7625187" y="5140349"/>
            <a:ext cx="3556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dirty="0">
                <a:solidFill>
                  <a:srgbClr val="0033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不可能事件</a:t>
            </a:r>
            <a:r>
              <a:rPr lang="en-US" altLang="zh-CN" sz="3200" dirty="0">
                <a:solidFill>
                  <a:srgbClr val="0033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(</a:t>
            </a:r>
            <a:r>
              <a:rPr lang="zh-CN" altLang="en-US" sz="3200" dirty="0">
                <a:solidFill>
                  <a:srgbClr val="0033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空集</a:t>
            </a:r>
            <a:r>
              <a:rPr lang="en-US" altLang="zh-CN" sz="3200" dirty="0">
                <a:solidFill>
                  <a:srgbClr val="0033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)</a:t>
            </a:r>
            <a:endParaRPr lang="zh-CN" altLang="en-US" sz="3200" dirty="0">
              <a:solidFill>
                <a:srgbClr val="0033CC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3852" y="971064"/>
            <a:ext cx="6364776" cy="70719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25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75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2" grpId="0" animBg="1"/>
      <p:bldP spid="3" grpId="0" animBg="1"/>
      <p:bldP spid="10" grpId="0"/>
      <p:bldP spid="32" grpId="0"/>
      <p:bldP spid="14" grpId="0"/>
      <p:bldP spid="16" grpId="0" animBg="1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932578" y="2632741"/>
            <a:ext cx="4621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0030101010101" pitchFamily="49" charset="-122"/>
                <a:ea typeface="黑体" panose="02010600030101010101" pitchFamily="49" charset="-122"/>
              </a:rPr>
              <a:t>设计一个随机试验：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927040" y="3368102"/>
            <a:ext cx="7787309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黑体" panose="02010600030101010101" pitchFamily="49" charset="-122"/>
                <a:ea typeface="黑体" panose="02010600030101010101" pitchFamily="49" charset="-122"/>
              </a:rPr>
              <a:t>⑴写出随机试验的样本空间；</a:t>
            </a:r>
            <a:endParaRPr lang="en-US" altLang="zh-CN" sz="3600" b="1" dirty="0"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latin typeface="黑体" panose="02010600030101010101" pitchFamily="49" charset="-122"/>
                <a:ea typeface="黑体" panose="02010600030101010101" pitchFamily="49" charset="-122"/>
              </a:rPr>
              <a:t>⑵写出一些随机事件并用集合表示．</a:t>
            </a:r>
          </a:p>
        </p:txBody>
      </p:sp>
      <p:sp>
        <p:nvSpPr>
          <p:cNvPr id="7" name="矩形 6"/>
          <p:cNvSpPr/>
          <p:nvPr/>
        </p:nvSpPr>
        <p:spPr>
          <a:xfrm>
            <a:off x="4353872" y="1149783"/>
            <a:ext cx="327525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6000" b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黑体" panose="02010600030101010101" pitchFamily="49" charset="-122"/>
                <a:ea typeface="黑体" panose="02010600030101010101" pitchFamily="49" charset="-122"/>
              </a:rPr>
              <a:t>小组合作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91630" y="800831"/>
            <a:ext cx="11315065" cy="4912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3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如图，一个电路中有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、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三个电器元件，每个元件可能正常，也可能失效．把这个电路是否为通路看成是一个随机现象，观察这个电路中各元件是否正常．</a:t>
            </a:r>
            <a:endParaRPr lang="en-US" altLang="zh-CN" sz="2800" b="1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⑴写出试验的样本空间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4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⑵用集合表示下列事件：</a:t>
            </a:r>
            <a:endParaRPr lang="en-US" altLang="zh-CN" sz="2800" b="1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    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=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“恰好两个元件正常”；</a:t>
            </a:r>
            <a:endParaRPr lang="en-US" altLang="zh-CN" sz="2800" b="1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    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N 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“电路是通路”；</a:t>
            </a:r>
            <a:endParaRPr lang="en-US" altLang="zh-CN" sz="2800" b="1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   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T 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“电路是断路</a:t>
            </a:r>
            <a:r>
              <a:rPr lang="en-US" altLang="zh-CN" sz="2800" b="1" dirty="0"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pitchFamily="18" charset="0"/>
              </a:rPr>
              <a:t>”</a:t>
            </a:r>
            <a:r>
              <a:rPr lang="zh-CN" altLang="en-US" sz="2800" b="1" dirty="0"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pitchFamily="18" charset="0"/>
              </a:rPr>
              <a:t>．</a:t>
            </a:r>
          </a:p>
        </p:txBody>
      </p:sp>
      <p:pic>
        <p:nvPicPr>
          <p:cNvPr id="2" name="Picture 6" descr="C:\Users\Administrator\Desktop\SKM_C654e20102400400_0001.jpgSKM_C654e20102400400_00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45638" y="2185568"/>
            <a:ext cx="3655271" cy="2170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81971" y="5458774"/>
            <a:ext cx="1256768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样本空间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Ω={(1,0,0),(1,0,1),(1,1,0),(1,0,1),(0,0,0),(0,0,1),(0,1,0),(0,1,1)}</a:t>
            </a:r>
            <a:r>
              <a:rPr 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．</a:t>
            </a:r>
            <a:endParaRPr 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781685" y="715010"/>
            <a:ext cx="5878195" cy="3969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解：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  <a:sym typeface="+mn-ea"/>
              </a:rPr>
              <a:t>⑴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分别用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800" b="1" baseline="-250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800" b="1" baseline="-250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800" b="1" baseline="-250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表示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元件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的可能状态，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则这个电路的工作状态可用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800" b="1" baseline="-250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800" b="1" baseline="-250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800" b="1" baseline="-250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表示．进一步地，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表示元件的“正常”状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态，用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表示“失效”状态：</a:t>
            </a:r>
            <a:endParaRPr lang="en-US" altLang="zh-CN" sz="2800" b="1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6345555" y="715010"/>
            <a:ext cx="4138930" cy="4483100"/>
            <a:chOff x="9993" y="1126"/>
            <a:chExt cx="6518" cy="7060"/>
          </a:xfrm>
        </p:grpSpPr>
        <p:grpSp>
          <p:nvGrpSpPr>
            <p:cNvPr id="5" name="组合 4"/>
            <p:cNvGrpSpPr/>
            <p:nvPr/>
          </p:nvGrpSpPr>
          <p:grpSpPr>
            <a:xfrm>
              <a:off x="12174" y="1126"/>
              <a:ext cx="4303" cy="3530"/>
              <a:chOff x="885" y="3500"/>
              <a:chExt cx="4303" cy="3530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405" y="4402"/>
                <a:ext cx="1421" cy="1704"/>
                <a:chOff x="3729399" y="3963810"/>
                <a:chExt cx="902448" cy="872792"/>
              </a:xfrm>
            </p:grpSpPr>
            <p:cxnSp>
              <p:nvCxnSpPr>
                <p:cNvPr id="21" name="直接连接符 20"/>
                <p:cNvCxnSpPr/>
                <p:nvPr/>
              </p:nvCxnSpPr>
              <p:spPr>
                <a:xfrm flipV="1">
                  <a:off x="3729399" y="3963810"/>
                  <a:ext cx="900725" cy="441712"/>
                </a:xfrm>
                <a:prstGeom prst="line">
                  <a:avLst/>
                </a:prstGeom>
                <a:ln w="381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直接连接符 21"/>
                <p:cNvCxnSpPr/>
                <p:nvPr/>
              </p:nvCxnSpPr>
              <p:spPr>
                <a:xfrm>
                  <a:off x="3731122" y="4394890"/>
                  <a:ext cx="900725" cy="441712"/>
                </a:xfrm>
                <a:prstGeom prst="line">
                  <a:avLst/>
                </a:prstGeom>
                <a:ln w="381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" name="文本框 7"/>
              <p:cNvSpPr txBox="1"/>
              <p:nvPr/>
            </p:nvSpPr>
            <p:spPr>
              <a:xfrm>
                <a:off x="2937" y="3905"/>
                <a:ext cx="317" cy="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500" b="1">
                    <a:latin typeface="黑体" panose="02010600030101010101" pitchFamily="49" charset="-122"/>
                    <a:ea typeface="黑体" panose="02010600030101010101" pitchFamily="49" charset="-122"/>
                  </a:rPr>
                  <a:t>0</a:t>
                </a: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2937" y="5772"/>
                <a:ext cx="317" cy="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500" b="1">
                    <a:latin typeface="黑体" panose="02010600030101010101" pitchFamily="49" charset="-122"/>
                    <a:ea typeface="黑体" panose="02010600030101010101" pitchFamily="49" charset="-122"/>
                  </a:rPr>
                  <a:t>1</a:t>
                </a:r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3450" y="3843"/>
                <a:ext cx="1421" cy="908"/>
                <a:chOff x="3729399" y="3963810"/>
                <a:chExt cx="902448" cy="872792"/>
              </a:xfrm>
            </p:grpSpPr>
            <p:cxnSp>
              <p:nvCxnSpPr>
                <p:cNvPr id="19" name="直接连接符 18"/>
                <p:cNvCxnSpPr/>
                <p:nvPr/>
              </p:nvCxnSpPr>
              <p:spPr>
                <a:xfrm flipV="1">
                  <a:off x="3729399" y="3963810"/>
                  <a:ext cx="900725" cy="441712"/>
                </a:xfrm>
                <a:prstGeom prst="line">
                  <a:avLst/>
                </a:prstGeom>
                <a:ln w="381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接连接符 19"/>
                <p:cNvCxnSpPr/>
                <p:nvPr/>
              </p:nvCxnSpPr>
              <p:spPr>
                <a:xfrm>
                  <a:off x="3731122" y="4394890"/>
                  <a:ext cx="900725" cy="441712"/>
                </a:xfrm>
                <a:prstGeom prst="line">
                  <a:avLst/>
                </a:prstGeom>
                <a:ln w="381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" name="文本框 10"/>
              <p:cNvSpPr txBox="1"/>
              <p:nvPr/>
            </p:nvSpPr>
            <p:spPr>
              <a:xfrm>
                <a:off x="885" y="4909"/>
                <a:ext cx="317" cy="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500" b="1" dirty="0">
                    <a:latin typeface="黑体" panose="02010600030101010101" pitchFamily="49" charset="-122"/>
                    <a:ea typeface="黑体" panose="02010600030101010101" pitchFamily="49" charset="-122"/>
                  </a:rPr>
                  <a:t>1</a:t>
                </a: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4871" y="3500"/>
                <a:ext cx="317" cy="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500" b="1">
                    <a:latin typeface="黑体" panose="02010600030101010101" pitchFamily="49" charset="-122"/>
                    <a:ea typeface="黑体" panose="02010600030101010101" pitchFamily="49" charset="-122"/>
                  </a:rPr>
                  <a:t>0</a:t>
                </a: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4871" y="4495"/>
                <a:ext cx="317" cy="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500" b="1">
                    <a:latin typeface="黑体" panose="02010600030101010101" pitchFamily="49" charset="-122"/>
                    <a:ea typeface="黑体" panose="02010600030101010101" pitchFamily="49" charset="-122"/>
                  </a:rPr>
                  <a:t>1</a:t>
                </a:r>
              </a:p>
            </p:txBody>
          </p:sp>
          <p:grpSp>
            <p:nvGrpSpPr>
              <p:cNvPr id="14" name="组合 13"/>
              <p:cNvGrpSpPr/>
              <p:nvPr/>
            </p:nvGrpSpPr>
            <p:grpSpPr>
              <a:xfrm>
                <a:off x="3450" y="5690"/>
                <a:ext cx="1421" cy="908"/>
                <a:chOff x="3729399" y="3963810"/>
                <a:chExt cx="902448" cy="872792"/>
              </a:xfrm>
            </p:grpSpPr>
            <p:cxnSp>
              <p:nvCxnSpPr>
                <p:cNvPr id="17" name="直接连接符 16"/>
                <p:cNvCxnSpPr/>
                <p:nvPr/>
              </p:nvCxnSpPr>
              <p:spPr>
                <a:xfrm flipV="1">
                  <a:off x="3729399" y="3963810"/>
                  <a:ext cx="900725" cy="441712"/>
                </a:xfrm>
                <a:prstGeom prst="line">
                  <a:avLst/>
                </a:prstGeom>
                <a:ln w="381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/>
                <p:nvPr/>
              </p:nvCxnSpPr>
              <p:spPr>
                <a:xfrm>
                  <a:off x="3731122" y="4394890"/>
                  <a:ext cx="900725" cy="441712"/>
                </a:xfrm>
                <a:prstGeom prst="line">
                  <a:avLst/>
                </a:prstGeom>
                <a:ln w="381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" name="文本框 14"/>
              <p:cNvSpPr txBox="1"/>
              <p:nvPr/>
            </p:nvSpPr>
            <p:spPr>
              <a:xfrm>
                <a:off x="4871" y="5291"/>
                <a:ext cx="317" cy="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500" b="1">
                    <a:latin typeface="黑体" panose="02010600030101010101" pitchFamily="49" charset="-122"/>
                    <a:ea typeface="黑体" panose="02010600030101010101" pitchFamily="49" charset="-122"/>
                  </a:rPr>
                  <a:t>0</a:t>
                </a: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4846" y="6281"/>
                <a:ext cx="317" cy="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500" b="1">
                    <a:latin typeface="黑体" panose="02010600030101010101" pitchFamily="49" charset="-122"/>
                    <a:ea typeface="黑体" panose="02010600030101010101" pitchFamily="49" charset="-122"/>
                  </a:rPr>
                  <a:t>1</a:t>
                </a: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12209" y="4656"/>
              <a:ext cx="4303" cy="3530"/>
              <a:chOff x="885" y="3500"/>
              <a:chExt cx="4303" cy="3530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1405" y="4402"/>
                <a:ext cx="1421" cy="1704"/>
                <a:chOff x="3729399" y="3963810"/>
                <a:chExt cx="902448" cy="872792"/>
              </a:xfrm>
            </p:grpSpPr>
            <p:cxnSp>
              <p:nvCxnSpPr>
                <p:cNvPr id="38" name="直接连接符 37"/>
                <p:cNvCxnSpPr/>
                <p:nvPr/>
              </p:nvCxnSpPr>
              <p:spPr>
                <a:xfrm flipV="1">
                  <a:off x="3729399" y="3963810"/>
                  <a:ext cx="900725" cy="441712"/>
                </a:xfrm>
                <a:prstGeom prst="line">
                  <a:avLst/>
                </a:prstGeom>
                <a:ln w="381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>
                  <a:off x="3731122" y="4394890"/>
                  <a:ext cx="900725" cy="441712"/>
                </a:xfrm>
                <a:prstGeom prst="line">
                  <a:avLst/>
                </a:prstGeom>
                <a:ln w="381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" name="文本框 24"/>
              <p:cNvSpPr txBox="1"/>
              <p:nvPr/>
            </p:nvSpPr>
            <p:spPr>
              <a:xfrm>
                <a:off x="2937" y="3905"/>
                <a:ext cx="317" cy="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500" b="1">
                    <a:latin typeface="黑体" panose="02010600030101010101" pitchFamily="49" charset="-122"/>
                    <a:ea typeface="黑体" panose="02010600030101010101" pitchFamily="49" charset="-122"/>
                  </a:rPr>
                  <a:t>0</a:t>
                </a: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2937" y="5772"/>
                <a:ext cx="317" cy="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500" b="1">
                    <a:latin typeface="黑体" panose="02010600030101010101" pitchFamily="49" charset="-122"/>
                    <a:ea typeface="黑体" panose="02010600030101010101" pitchFamily="49" charset="-122"/>
                  </a:rPr>
                  <a:t>1</a:t>
                </a:r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3450" y="3843"/>
                <a:ext cx="1421" cy="908"/>
                <a:chOff x="3729399" y="3963810"/>
                <a:chExt cx="902448" cy="872792"/>
              </a:xfrm>
            </p:grpSpPr>
            <p:cxnSp>
              <p:nvCxnSpPr>
                <p:cNvPr id="36" name="直接连接符 35"/>
                <p:cNvCxnSpPr/>
                <p:nvPr/>
              </p:nvCxnSpPr>
              <p:spPr>
                <a:xfrm flipV="1">
                  <a:off x="3729399" y="3963810"/>
                  <a:ext cx="900725" cy="441712"/>
                </a:xfrm>
                <a:prstGeom prst="line">
                  <a:avLst/>
                </a:prstGeom>
                <a:ln w="381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接连接符 36"/>
                <p:cNvCxnSpPr/>
                <p:nvPr/>
              </p:nvCxnSpPr>
              <p:spPr>
                <a:xfrm>
                  <a:off x="3731122" y="4394890"/>
                  <a:ext cx="900725" cy="441712"/>
                </a:xfrm>
                <a:prstGeom prst="line">
                  <a:avLst/>
                </a:prstGeom>
                <a:ln w="381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8" name="文本框 27"/>
              <p:cNvSpPr txBox="1"/>
              <p:nvPr/>
            </p:nvSpPr>
            <p:spPr>
              <a:xfrm>
                <a:off x="885" y="4889"/>
                <a:ext cx="317" cy="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500" b="1" dirty="0">
                    <a:latin typeface="黑体" panose="02010600030101010101" pitchFamily="49" charset="-122"/>
                    <a:ea typeface="黑体" panose="02010600030101010101" pitchFamily="49" charset="-122"/>
                  </a:rPr>
                  <a:t>0</a:t>
                </a: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4871" y="3500"/>
                <a:ext cx="317" cy="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500" b="1">
                    <a:latin typeface="黑体" panose="02010600030101010101" pitchFamily="49" charset="-122"/>
                    <a:ea typeface="黑体" panose="02010600030101010101" pitchFamily="49" charset="-122"/>
                  </a:rPr>
                  <a:t>0</a:t>
                </a: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4871" y="4495"/>
                <a:ext cx="317" cy="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500" b="1">
                    <a:latin typeface="黑体" panose="02010600030101010101" pitchFamily="49" charset="-122"/>
                    <a:ea typeface="黑体" panose="02010600030101010101" pitchFamily="49" charset="-122"/>
                  </a:rPr>
                  <a:t>1</a:t>
                </a:r>
              </a:p>
            </p:txBody>
          </p:sp>
          <p:grpSp>
            <p:nvGrpSpPr>
              <p:cNvPr id="31" name="组合 30"/>
              <p:cNvGrpSpPr/>
              <p:nvPr/>
            </p:nvGrpSpPr>
            <p:grpSpPr>
              <a:xfrm>
                <a:off x="3450" y="5690"/>
                <a:ext cx="1421" cy="908"/>
                <a:chOff x="3729399" y="3963810"/>
                <a:chExt cx="902448" cy="872792"/>
              </a:xfrm>
            </p:grpSpPr>
            <p:cxnSp>
              <p:nvCxnSpPr>
                <p:cNvPr id="34" name="直接连接符 33"/>
                <p:cNvCxnSpPr/>
                <p:nvPr/>
              </p:nvCxnSpPr>
              <p:spPr>
                <a:xfrm flipV="1">
                  <a:off x="3729399" y="3963810"/>
                  <a:ext cx="900725" cy="441712"/>
                </a:xfrm>
                <a:prstGeom prst="line">
                  <a:avLst/>
                </a:prstGeom>
                <a:ln w="381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接连接符 34"/>
                <p:cNvCxnSpPr/>
                <p:nvPr/>
              </p:nvCxnSpPr>
              <p:spPr>
                <a:xfrm>
                  <a:off x="3731122" y="4394890"/>
                  <a:ext cx="900725" cy="441712"/>
                </a:xfrm>
                <a:prstGeom prst="line">
                  <a:avLst/>
                </a:prstGeom>
                <a:ln w="381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2" name="文本框 31"/>
              <p:cNvSpPr txBox="1"/>
              <p:nvPr/>
            </p:nvSpPr>
            <p:spPr>
              <a:xfrm>
                <a:off x="4871" y="5291"/>
                <a:ext cx="317" cy="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500" b="1">
                    <a:latin typeface="黑体" panose="02010600030101010101" pitchFamily="49" charset="-122"/>
                    <a:ea typeface="黑体" panose="02010600030101010101" pitchFamily="49" charset="-122"/>
                  </a:rPr>
                  <a:t>0</a:t>
                </a: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4846" y="6281"/>
                <a:ext cx="317" cy="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500" b="1">
                    <a:latin typeface="黑体" panose="02010600030101010101" pitchFamily="49" charset="-122"/>
                    <a:ea typeface="黑体" panose="02010600030101010101" pitchFamily="49" charset="-122"/>
                  </a:rPr>
                  <a:t>1</a:t>
                </a: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9993" y="3204"/>
              <a:ext cx="2272" cy="3122"/>
              <a:chOff x="7797296" y="3898279"/>
              <a:chExt cx="902448" cy="872792"/>
            </a:xfrm>
          </p:grpSpPr>
          <p:cxnSp>
            <p:nvCxnSpPr>
              <p:cNvPr id="40" name="直接连接符 39"/>
              <p:cNvCxnSpPr/>
              <p:nvPr/>
            </p:nvCxnSpPr>
            <p:spPr>
              <a:xfrm flipV="1">
                <a:off x="7797296" y="3898279"/>
                <a:ext cx="900725" cy="441712"/>
              </a:xfrm>
              <a:prstGeom prst="line">
                <a:avLst/>
              </a:prstGeom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7799019" y="4329359"/>
                <a:ext cx="900725" cy="441712"/>
              </a:xfrm>
              <a:prstGeom prst="line">
                <a:avLst/>
              </a:prstGeom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3" name="TextBox 42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10710225" y="2939363"/>
            <a:ext cx="1104203" cy="349200"/>
          </a:xfrm>
          <a:prstGeom prst="rect">
            <a:avLst/>
          </a:prstGeom>
          <a:solidFill>
            <a:srgbClr val="00B0F0">
              <a:alpha val="90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33" name="矩形 32"/>
          <p:cNvSpPr/>
          <p:nvPr/>
        </p:nvSpPr>
        <p:spPr>
          <a:xfrm>
            <a:off x="9533413" y="2925046"/>
            <a:ext cx="1104203" cy="349200"/>
          </a:xfrm>
          <a:prstGeom prst="rect">
            <a:avLst/>
          </a:prstGeom>
          <a:solidFill>
            <a:srgbClr val="00B0F0">
              <a:alpha val="90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28" name="矩形 27"/>
          <p:cNvSpPr/>
          <p:nvPr/>
        </p:nvSpPr>
        <p:spPr>
          <a:xfrm>
            <a:off x="9546830" y="2939363"/>
            <a:ext cx="1105200" cy="349200"/>
          </a:xfrm>
          <a:prstGeom prst="rect">
            <a:avLst/>
          </a:prstGeom>
          <a:solidFill>
            <a:srgbClr val="00B0F0">
              <a:alpha val="90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8355604" y="2935463"/>
            <a:ext cx="1105200" cy="349200"/>
          </a:xfrm>
          <a:prstGeom prst="rect">
            <a:avLst/>
          </a:prstGeom>
          <a:solidFill>
            <a:srgbClr val="00B0F0">
              <a:alpha val="90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8356601" y="2953164"/>
            <a:ext cx="1104203" cy="350243"/>
          </a:xfrm>
          <a:prstGeom prst="rect">
            <a:avLst/>
          </a:prstGeom>
          <a:solidFill>
            <a:srgbClr val="00B0F0">
              <a:alpha val="90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29" name="矩形 28"/>
          <p:cNvSpPr/>
          <p:nvPr/>
        </p:nvSpPr>
        <p:spPr>
          <a:xfrm>
            <a:off x="7055915" y="2939449"/>
            <a:ext cx="1104203" cy="349200"/>
          </a:xfrm>
          <a:prstGeom prst="rect">
            <a:avLst/>
          </a:prstGeom>
          <a:solidFill>
            <a:srgbClr val="00B0F0">
              <a:alpha val="90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7069332" y="2960469"/>
            <a:ext cx="1104203" cy="349200"/>
          </a:xfrm>
          <a:prstGeom prst="rect">
            <a:avLst/>
          </a:prstGeom>
          <a:solidFill>
            <a:srgbClr val="00B0F0">
              <a:alpha val="90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32" name="矩形 31"/>
          <p:cNvSpPr/>
          <p:nvPr/>
        </p:nvSpPr>
        <p:spPr>
          <a:xfrm>
            <a:off x="5873003" y="2942264"/>
            <a:ext cx="1104203" cy="349200"/>
          </a:xfrm>
          <a:prstGeom prst="rect">
            <a:avLst/>
          </a:prstGeom>
          <a:solidFill>
            <a:srgbClr val="00B0F0">
              <a:alpha val="90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31" name="矩形 30"/>
          <p:cNvSpPr/>
          <p:nvPr/>
        </p:nvSpPr>
        <p:spPr>
          <a:xfrm>
            <a:off x="4651414" y="2956496"/>
            <a:ext cx="1104203" cy="349200"/>
          </a:xfrm>
          <a:prstGeom prst="rect">
            <a:avLst/>
          </a:prstGeom>
          <a:solidFill>
            <a:srgbClr val="00B0F0">
              <a:alpha val="90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27" name="矩形 26"/>
          <p:cNvSpPr/>
          <p:nvPr/>
        </p:nvSpPr>
        <p:spPr>
          <a:xfrm>
            <a:off x="2265961" y="2949522"/>
            <a:ext cx="1104203" cy="349200"/>
          </a:xfrm>
          <a:prstGeom prst="rect">
            <a:avLst/>
          </a:prstGeom>
          <a:solidFill>
            <a:srgbClr val="00B0F0">
              <a:alpha val="90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30" name="矩形 29"/>
          <p:cNvSpPr/>
          <p:nvPr/>
        </p:nvSpPr>
        <p:spPr>
          <a:xfrm>
            <a:off x="3468308" y="2946491"/>
            <a:ext cx="1104203" cy="349200"/>
          </a:xfrm>
          <a:prstGeom prst="rect">
            <a:avLst/>
          </a:prstGeom>
          <a:solidFill>
            <a:srgbClr val="00B0F0">
              <a:alpha val="90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736086" y="3295080"/>
            <a:ext cx="10922898" cy="5911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⑵“恰好两个元件正常”等价于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600" b="1" baseline="-250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600" b="1" baseline="-250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600" b="1" baseline="-250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) ∈Ω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，且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600" b="1" baseline="-250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600" b="1" baseline="-250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600" b="1" baseline="-250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中恰有两个为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600" b="1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21381" y="4250030"/>
            <a:ext cx="10785439" cy="541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“电路是通路”等价于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600" b="1" baseline="-250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600" b="1" baseline="-250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600" b="1" baseline="-250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) ∈Ω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600" b="1" baseline="-250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=1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，且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600" b="1" baseline="-250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600" b="1" baseline="-250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中至少有一个是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86261" y="5530130"/>
            <a:ext cx="10869111" cy="591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同理，“电路是断路”等价于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600" b="1" baseline="-250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600" b="1" baseline="-250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600" b="1" baseline="-250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) ∈Ω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600" b="1" baseline="-250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=0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，或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600" b="1" baseline="-250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=1,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600" b="1" baseline="-250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600" b="1" baseline="-250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=0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．</a:t>
            </a:r>
          </a:p>
        </p:txBody>
      </p:sp>
      <p:pic>
        <p:nvPicPr>
          <p:cNvPr id="2" name="Picture 6" descr="C:\Users\Administrator\Desktop\SKM_C654e20102400400_0001.jpgSKM_C654e20102400400_0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45680" y="320100"/>
            <a:ext cx="3655271" cy="2170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971095" y="420813"/>
            <a:ext cx="6109854" cy="2330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⑵用集合表示下列事件：</a:t>
            </a:r>
            <a:endParaRPr lang="en-US" altLang="zh-CN" sz="2600" b="1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     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=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“恰好两个元件正常”；</a:t>
            </a:r>
            <a:endParaRPr lang="en-US" altLang="zh-CN" sz="2600" b="1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     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N  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“电路是通路”；</a:t>
            </a:r>
            <a:endParaRPr lang="en-US" altLang="zh-CN" sz="2600" b="1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    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T  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“电路是断路</a:t>
            </a:r>
            <a:r>
              <a:rPr lang="en-US" altLang="zh-CN" sz="2600" b="1" dirty="0"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pitchFamily="18" charset="0"/>
              </a:rPr>
              <a:t>”</a:t>
            </a:r>
            <a:r>
              <a:rPr lang="zh-CN" sz="2600" b="1" dirty="0"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pitchFamily="18" charset="0"/>
              </a:rPr>
              <a:t>．</a:t>
            </a:r>
            <a:endParaRPr lang="zh-CN" sz="2600" dirty="0"/>
          </a:p>
        </p:txBody>
      </p:sp>
      <p:sp>
        <p:nvSpPr>
          <p:cNvPr id="10" name="文本框 9"/>
          <p:cNvSpPr txBox="1"/>
          <p:nvPr/>
        </p:nvSpPr>
        <p:spPr>
          <a:xfrm>
            <a:off x="377572" y="2847434"/>
            <a:ext cx="12567684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样本空间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Ω={(0,0,0)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(1,0,0)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(0,1,0)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(0,0,1)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(1,1,0)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(1,0,1)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(0,1,1)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(1,1,1)}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．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527300" y="1776120"/>
            <a:ext cx="1479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2527300" y="2090920"/>
            <a:ext cx="1479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3" name="文本框 22"/>
          <p:cNvSpPr txBox="1"/>
          <p:nvPr/>
        </p:nvSpPr>
        <p:spPr>
          <a:xfrm>
            <a:off x="1247511" y="3792102"/>
            <a:ext cx="6445306" cy="49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={(1,1,0)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(1,0,1)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(0,1,1)}</a:t>
            </a:r>
            <a:r>
              <a:rPr 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．</a:t>
            </a:r>
            <a:endParaRPr lang="zh-CN" sz="2600" dirty="0"/>
          </a:p>
        </p:txBody>
      </p:sp>
      <p:sp>
        <p:nvSpPr>
          <p:cNvPr id="25" name="文本框 24"/>
          <p:cNvSpPr txBox="1"/>
          <p:nvPr/>
        </p:nvSpPr>
        <p:spPr>
          <a:xfrm>
            <a:off x="1321033" y="4880940"/>
            <a:ext cx="6445306" cy="49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N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={(1,1,0)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(1,0,1)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(1,1,1)}</a:t>
            </a:r>
            <a:r>
              <a:rPr 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．</a:t>
            </a:r>
            <a:endParaRPr lang="zh-CN" sz="2600" dirty="0"/>
          </a:p>
        </p:txBody>
      </p:sp>
      <p:sp>
        <p:nvSpPr>
          <p:cNvPr id="34" name="文本框 33"/>
          <p:cNvSpPr txBox="1"/>
          <p:nvPr/>
        </p:nvSpPr>
        <p:spPr>
          <a:xfrm>
            <a:off x="1118870" y="6012815"/>
            <a:ext cx="9011920" cy="591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T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={(0,0,0)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(0,1,0)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(0,0,1)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(0,1,1)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(1,0,0)}</a:t>
            </a:r>
            <a:r>
              <a:rPr lang="zh-CN" sz="26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．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33" grpId="0" animBg="1"/>
      <p:bldP spid="33" grpId="1" animBg="1"/>
      <p:bldP spid="28" grpId="0" animBg="1"/>
      <p:bldP spid="28" grpId="1" animBg="1"/>
      <p:bldP spid="20" grpId="0" animBg="1"/>
      <p:bldP spid="20" grpId="1" animBg="1"/>
      <p:bldP spid="24" grpId="0" animBg="1"/>
      <p:bldP spid="24" grpId="1" animBg="1"/>
      <p:bldP spid="29" grpId="0" animBg="1"/>
      <p:bldP spid="29" grpId="1" animBg="1"/>
      <p:bldP spid="22" grpId="0" animBg="1"/>
      <p:bldP spid="22" grpId="1" animBg="1"/>
      <p:bldP spid="32" grpId="0" animBg="1"/>
      <p:bldP spid="32" grpId="1" animBg="1"/>
      <p:bldP spid="31" grpId="0" animBg="1"/>
      <p:bldP spid="31" grpId="1" animBg="1"/>
      <p:bldP spid="27" grpId="0" animBg="1"/>
      <p:bldP spid="27" grpId="1" animBg="1"/>
      <p:bldP spid="30" grpId="0" animBg="1"/>
      <p:bldP spid="30" grpId="1" animBg="1"/>
      <p:bldP spid="82948" grpId="0" bldLvl="0" animBg="1"/>
      <p:bldP spid="9" grpId="0"/>
      <p:bldP spid="11" grpId="0"/>
      <p:bldP spid="10" grpId="0"/>
      <p:bldP spid="23" grpId="0"/>
      <p:bldP spid="25" grpId="0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850263" y="1579077"/>
            <a:ext cx="4103687" cy="5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．样本点与样本空间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3001090" y="2229486"/>
            <a:ext cx="9472060" cy="1130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样本点：随机试验</a:t>
            </a:r>
            <a:r>
              <a:rPr lang="en-US" altLang="zh-CN" sz="2600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E</a:t>
            </a:r>
            <a:r>
              <a:rPr lang="zh-CN" altLang="en-US" sz="26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的每个可能的基本结果．</a:t>
            </a:r>
            <a:endParaRPr lang="en-US" altLang="zh-CN" sz="2600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6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样本空间：全体样本点的集合</a:t>
            </a:r>
            <a:r>
              <a:rPr lang="zh-CN" sz="26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．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850263" y="3542436"/>
            <a:ext cx="4392612" cy="5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．随机事件</a:t>
            </a: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3001090" y="4175920"/>
            <a:ext cx="7816321" cy="2116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随机事件：样本空间</a:t>
            </a:r>
            <a:r>
              <a:rPr lang="en-US" altLang="zh-CN" sz="26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Ω</a:t>
            </a:r>
            <a:r>
              <a:rPr lang="zh-CN" altLang="en-US" sz="26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的子集；</a:t>
            </a:r>
            <a:endParaRPr lang="en-US" altLang="zh-CN" sz="2600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6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基本事件：只包含一个样本点的事件；</a:t>
            </a:r>
            <a:endParaRPr lang="en-US" altLang="zh-CN" sz="2600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6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必然事件：样本空间</a:t>
            </a:r>
            <a:r>
              <a:rPr lang="en-US" altLang="zh-CN" sz="26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Ω</a:t>
            </a:r>
            <a:r>
              <a:rPr lang="zh-CN" altLang="en-US" sz="26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600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6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不可能事件：</a:t>
            </a:r>
            <a:r>
              <a:rPr lang="el-GR" altLang="zh-CN" sz="2600" i="1" dirty="0"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Φ</a:t>
            </a:r>
            <a:r>
              <a:rPr lang="zh-CN" altLang="en-US" sz="2600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600" dirty="0">
                <a:latin typeface="宋体" panose="02010600030101010101" pitchFamily="2" charset="-122"/>
                <a:cs typeface="Times New Roman" panose="02020603050405020304" pitchFamily="18" charset="0"/>
              </a:rPr>
              <a:t>．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7871" y="450233"/>
            <a:ext cx="7449958" cy="713294"/>
          </a:xfrm>
          <a:prstGeom prst="rect">
            <a:avLst/>
          </a:prstGeom>
        </p:spPr>
      </p:pic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038850" y="3340100"/>
          <a:ext cx="114300" cy="177165"/>
        </p:xfrm>
        <a:graphic>
          <a:graphicData uri="http://schemas.openxmlformats.org/presentationml/2006/ole">
            <p:oleObj spid="_x0000_s1050" r:id="rId4" imgW="114120" imgH="177480" progId="Equation.DSMT4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ChangeArrowheads="1"/>
          </p:cNvSpPr>
          <p:nvPr/>
        </p:nvSpPr>
        <p:spPr bwMode="auto">
          <a:xfrm>
            <a:off x="1554164" y="929165"/>
            <a:ext cx="7572375" cy="1143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endParaRPr lang="en-US" altLang="zh-CN" sz="800" b="1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．课后练习</a:t>
            </a:r>
            <a:endParaRPr lang="en-US" altLang="zh-CN" sz="2800" b="1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       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教科书第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229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页练习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题</a:t>
            </a:r>
            <a:r>
              <a:rPr lang="zh-CN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．</a:t>
            </a:r>
          </a:p>
        </p:txBody>
      </p:sp>
      <p:grpSp>
        <p:nvGrpSpPr>
          <p:cNvPr id="23583" name="组合 10"/>
          <p:cNvGrpSpPr/>
          <p:nvPr/>
        </p:nvGrpSpPr>
        <p:grpSpPr bwMode="auto">
          <a:xfrm>
            <a:off x="2309813" y="458789"/>
            <a:ext cx="7429500" cy="714375"/>
            <a:chOff x="785786" y="459084"/>
            <a:chExt cx="7429552" cy="714380"/>
          </a:xfrm>
        </p:grpSpPr>
        <p:grpSp>
          <p:nvGrpSpPr>
            <p:cNvPr id="23584" name="组合 26"/>
            <p:cNvGrpSpPr/>
            <p:nvPr/>
          </p:nvGrpSpPr>
          <p:grpSpPr bwMode="auto">
            <a:xfrm>
              <a:off x="785786" y="857232"/>
              <a:ext cx="7429552" cy="73026"/>
              <a:chOff x="785786" y="857232"/>
              <a:chExt cx="7429552" cy="73026"/>
            </a:xfrm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785786" y="928988"/>
                <a:ext cx="7429552" cy="1587"/>
              </a:xfrm>
              <a:prstGeom prst="line">
                <a:avLst/>
              </a:prstGeom>
              <a:ln w="38100" cmpd="thinThick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1214414" y="857549"/>
                <a:ext cx="6572296" cy="1588"/>
              </a:xfrm>
              <a:prstGeom prst="line">
                <a:avLst/>
              </a:prstGeom>
              <a:ln w="38100" cmpd="thinThick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585" name="组合 18"/>
            <p:cNvGrpSpPr/>
            <p:nvPr/>
          </p:nvGrpSpPr>
          <p:grpSpPr bwMode="auto">
            <a:xfrm>
              <a:off x="3428992" y="459084"/>
              <a:ext cx="2286016" cy="714380"/>
              <a:chOff x="3428992" y="500042"/>
              <a:chExt cx="2286016" cy="71438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3428991" y="571479"/>
                <a:ext cx="2286016" cy="6429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40921" y="500042"/>
                <a:ext cx="2262158" cy="707886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defRPr/>
                </a:pPr>
                <a:r>
                  <a:rPr lang="zh-CN" altLang="en-US" sz="4000" b="1" spc="50" dirty="0">
                    <a:ln w="11430"/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华文新魏" panose="02010800040101010101" pitchFamily="2" charset="-122"/>
                    <a:ea typeface="华文新魏" panose="02010800040101010101" pitchFamily="2" charset="-122"/>
                    <a:cs typeface="Times New Roman" panose="02020603050405020304" pitchFamily="18" charset="0"/>
                  </a:rPr>
                  <a:t>课后作业</a:t>
                </a:r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1547659" y="2665541"/>
            <a:ext cx="9632501" cy="3448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       在某届世界杯足球赛上，</a:t>
            </a:r>
            <a:r>
              <a:rPr lang="en-US" altLang="zh-CN" sz="2400" b="1" i="1" dirty="0" err="1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400" b="1" dirty="0" err="1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i="1" dirty="0" err="1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2400" b="1" dirty="0" err="1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i="1" dirty="0" err="1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2400" b="1" dirty="0" err="1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i="1" dirty="0" err="1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d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四支球队进入了最后的比赛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在第一轮的两场比赛中，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对 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对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d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，然后这两场比赛的胜者将进入冠亚军决赛，这两场比赛的负者比赛，决出第三名和第四名．比赛的一种最终可能结果记为</a:t>
            </a:r>
            <a:r>
              <a:rPr lang="en-US" altLang="zh-CN" sz="2400" b="1" i="1" dirty="0" err="1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abcd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（表示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胜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胜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d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，然后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胜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胜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d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）．</a:t>
            </a:r>
          </a:p>
          <a:p>
            <a:pPr>
              <a:lnSpc>
                <a:spcPct val="130000"/>
              </a:lnSpc>
            </a:pPr>
            <a:r>
              <a:rPr lang="zh-CN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⑴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写出比赛所有可能结果构成的样本空间；</a:t>
            </a:r>
            <a:endParaRPr lang="en-US" altLang="zh-CN" sz="2400" b="1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⑵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设事件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队获得冠军，写出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包含的所有可能结果；</a:t>
            </a:r>
            <a:endParaRPr lang="en-US" altLang="zh-CN" sz="2400" b="1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⑶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设事件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队进入冠亚军决赛，写出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包含的所有可能结果</a:t>
            </a:r>
            <a:r>
              <a:rPr lang="zh-CN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．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548141" y="2148852"/>
            <a:ext cx="332449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．思考提升题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2166938" y="1627801"/>
            <a:ext cx="7929562" cy="9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．实践应用</a:t>
            </a:r>
          </a:p>
          <a:p>
            <a:pPr>
              <a:lnSpc>
                <a:spcPct val="12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黑体" panose="02010600030101010101" pitchFamily="49" charset="-122"/>
                <a:cs typeface="Times New Roman" panose="02020603050405020304" pitchFamily="18" charset="0"/>
              </a:rPr>
              <a:t>    </a:t>
            </a:r>
            <a:endParaRPr lang="zh-CN" altLang="en-US" sz="2200" dirty="0">
              <a:latin typeface="黑体" panose="02010600030101010101" pitchFamily="49" charset="-122"/>
              <a:ea typeface="黑体" panose="0201060003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4581" name="组合 5"/>
          <p:cNvGrpSpPr/>
          <p:nvPr/>
        </p:nvGrpSpPr>
        <p:grpSpPr bwMode="auto">
          <a:xfrm>
            <a:off x="2309813" y="458789"/>
            <a:ext cx="7429500" cy="714375"/>
            <a:chOff x="785786" y="459084"/>
            <a:chExt cx="7429552" cy="714380"/>
          </a:xfrm>
        </p:grpSpPr>
        <p:grpSp>
          <p:nvGrpSpPr>
            <p:cNvPr id="24582" name="组合 26"/>
            <p:cNvGrpSpPr/>
            <p:nvPr/>
          </p:nvGrpSpPr>
          <p:grpSpPr bwMode="auto">
            <a:xfrm>
              <a:off x="785786" y="857232"/>
              <a:ext cx="7429552" cy="73026"/>
              <a:chOff x="785786" y="857232"/>
              <a:chExt cx="7429552" cy="73026"/>
            </a:xfrm>
          </p:grpSpPr>
          <p:cxnSp>
            <p:nvCxnSpPr>
              <p:cNvPr id="11" name="直接连接符 10"/>
              <p:cNvCxnSpPr/>
              <p:nvPr/>
            </p:nvCxnSpPr>
            <p:spPr>
              <a:xfrm>
                <a:off x="785786" y="928988"/>
                <a:ext cx="7429552" cy="1587"/>
              </a:xfrm>
              <a:prstGeom prst="line">
                <a:avLst/>
              </a:prstGeom>
              <a:ln w="38100" cmpd="thinThick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1214414" y="857549"/>
                <a:ext cx="6572296" cy="1588"/>
              </a:xfrm>
              <a:prstGeom prst="line">
                <a:avLst/>
              </a:prstGeom>
              <a:ln w="38100" cmpd="thinThick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583" name="组合 18"/>
            <p:cNvGrpSpPr/>
            <p:nvPr/>
          </p:nvGrpSpPr>
          <p:grpSpPr bwMode="auto">
            <a:xfrm>
              <a:off x="3428992" y="459084"/>
              <a:ext cx="2286016" cy="714380"/>
              <a:chOff x="3428992" y="500042"/>
              <a:chExt cx="2286016" cy="71438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3428991" y="571479"/>
                <a:ext cx="2286016" cy="6429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3440921" y="500042"/>
                <a:ext cx="2262158" cy="707886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defRPr/>
                </a:pPr>
                <a:r>
                  <a:rPr lang="zh-CN" altLang="en-US" sz="4000" b="1" spc="50" dirty="0">
                    <a:ln w="11430"/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华文新魏" panose="02010800040101010101" pitchFamily="2" charset="-122"/>
                    <a:ea typeface="华文新魏" panose="02010800040101010101" pitchFamily="2" charset="-122"/>
                    <a:cs typeface="Times New Roman" panose="02020603050405020304" pitchFamily="18" charset="0"/>
                  </a:rPr>
                  <a:t>课后作业</a:t>
                </a:r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2166938" y="2581272"/>
            <a:ext cx="7236318" cy="2306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effectLst/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zh-CN" sz="2400" b="1" dirty="0">
                <a:effectLst/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小明每天早上</a:t>
            </a:r>
            <a:r>
              <a:rPr lang="en-US" altLang="zh-CN" sz="2400" b="1" dirty="0">
                <a:effectLst/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7∶15</a:t>
            </a:r>
            <a:r>
              <a:rPr lang="zh-CN" altLang="zh-CN" sz="2400" b="1" dirty="0">
                <a:effectLst/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左右从家出发走路去学校，欲知未来某一天小明上学所用时长（精确到分），他要怎么做</a:t>
            </a:r>
            <a:r>
              <a:rPr lang="zh-CN" altLang="en-US" sz="2400" b="1" dirty="0">
                <a:effectLst/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？请根据问题设计随机试验并写出随机试验的样本空间．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61812" y="3877355"/>
            <a:ext cx="1480012" cy="209327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3" name="TextBox 12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5131602"/>
            <a:ext cx="12192000" cy="97718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3700" dirty="0" smtClean="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37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0" y="710150"/>
            <a:ext cx="12192000" cy="7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4300" dirty="0" smtClean="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43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365558"/>
            <a:ext cx="12192000" cy="4154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r"/>
            <a:r>
              <a:rPr lang="zh-CN" altLang="en-US" sz="1900" dirty="0" smtClean="0"/>
              <a:t>获取更多信息，请联系编辑：</a:t>
            </a:r>
            <a:r>
              <a:rPr lang="en-US" altLang="zh-CN" sz="1900" dirty="0" smtClean="0"/>
              <a:t>13166715360</a:t>
            </a:r>
            <a:r>
              <a:rPr lang="zh-CN" altLang="en-US" sz="1900" dirty="0" smtClean="0"/>
              <a:t>（杜编辑）</a:t>
            </a:r>
            <a:endParaRPr lang="zh-CN" altLang="en-US" sz="1900" dirty="0"/>
          </a:p>
        </p:txBody>
      </p:sp>
      <p:pic>
        <p:nvPicPr>
          <p:cNvPr id="6" name="图片 5" descr="1fe0de1d6852c096e27215f80f572a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25600"/>
            <a:ext cx="3352801" cy="3352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未标题-1 422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600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C8EC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8ECCC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1593</Words>
  <Application>Microsoft Office PowerPoint</Application>
  <PresentationFormat>自定义</PresentationFormat>
  <Paragraphs>194</Paragraphs>
  <Slides>26</Slides>
  <Notes>7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8" baseType="lpstr">
      <vt:lpstr>1_Office 主题​​</vt:lpstr>
      <vt:lpstr>MathType 6.0 Equation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郝 楠楠</dc:creator>
  <cp:lastModifiedBy>lkwjefklj43</cp:lastModifiedBy>
  <cp:revision>219</cp:revision>
  <dcterms:created xsi:type="dcterms:W3CDTF">2020-10-10T07:34:00Z</dcterms:created>
  <dcterms:modified xsi:type="dcterms:W3CDTF">2021-04-21T11:07:31Z</dcterms:modified>
  <cp:contentStatus>最终状态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2052-11.1.0.9926</vt:lpwstr>
  </property>
  <property fmtid="{D5CDD505-2E9C-101B-9397-08002B2CF9AE}" pid="3" name="_MarkAsFinal">
    <vt:bool>true</vt:bool>
  </property>
</Properties>
</file>