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44"/>
  </p:notesMasterIdLst>
  <p:sldIdLst>
    <p:sldId id="374" r:id="rId2"/>
    <p:sldId id="375" r:id="rId3"/>
    <p:sldId id="256" r:id="rId4"/>
    <p:sldId id="257" r:id="rId5"/>
    <p:sldId id="258" r:id="rId6"/>
    <p:sldId id="259" r:id="rId7"/>
    <p:sldId id="260" r:id="rId8"/>
    <p:sldId id="343" r:id="rId9"/>
    <p:sldId id="313" r:id="rId10"/>
    <p:sldId id="348" r:id="rId11"/>
    <p:sldId id="362" r:id="rId12"/>
    <p:sldId id="363" r:id="rId13"/>
    <p:sldId id="322" r:id="rId14"/>
    <p:sldId id="361" r:id="rId15"/>
    <p:sldId id="360" r:id="rId16"/>
    <p:sldId id="350" r:id="rId17"/>
    <p:sldId id="351" r:id="rId18"/>
    <p:sldId id="353" r:id="rId19"/>
    <p:sldId id="354" r:id="rId20"/>
    <p:sldId id="355" r:id="rId21"/>
    <p:sldId id="356" r:id="rId22"/>
    <p:sldId id="270" r:id="rId23"/>
    <p:sldId id="373" r:id="rId24"/>
    <p:sldId id="370" r:id="rId25"/>
    <p:sldId id="371" r:id="rId26"/>
    <p:sldId id="372" r:id="rId27"/>
    <p:sldId id="271" r:id="rId28"/>
    <p:sldId id="272" r:id="rId29"/>
    <p:sldId id="273" r:id="rId30"/>
    <p:sldId id="340" r:id="rId31"/>
    <p:sldId id="341" r:id="rId32"/>
    <p:sldId id="274" r:id="rId33"/>
    <p:sldId id="275" r:id="rId34"/>
    <p:sldId id="278" r:id="rId35"/>
    <p:sldId id="276" r:id="rId36"/>
    <p:sldId id="277" r:id="rId37"/>
    <p:sldId id="306" r:id="rId38"/>
    <p:sldId id="297" r:id="rId39"/>
    <p:sldId id="300" r:id="rId40"/>
    <p:sldId id="289" r:id="rId41"/>
    <p:sldId id="378" r:id="rId42"/>
    <p:sldId id="377" r:id="rId43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AB8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主题样式 1 - 强调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A107856-5554-42FB-B03E-39F5DBC370BA}" styleName="中度样式 4 - 强调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-170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D6988E-6F30-4FB0-A1BF-FDDB410D1B64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046D7E-BB43-4EBF-A981-D4B389E54F0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458476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46D7E-BB43-4EBF-A981-D4B389E54F09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205805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046D7E-BB43-4EBF-A981-D4B389E54F09}" type="slidenum">
              <a:rPr lang="zh-CN" altLang="en-US" smtClean="0"/>
              <a:pPr/>
              <a:t>38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zh-CN" altLang="en-US"/>
              <a:t>单击此处编辑母版副标题样式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zh-CN" altLang="en-US"/>
              <a:t>单击图标添加图片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zh-CN" altLang="en-US"/>
              <a:t>单击此处编辑母版文本样式</a:t>
            </a:r>
          </a:p>
          <a:p>
            <a:pPr lvl="1" eaLnBrk="1" latinLnBrk="0" hangingPunct="1"/>
            <a:r>
              <a:rPr lang="zh-CN" altLang="en-US"/>
              <a:t>第二级</a:t>
            </a:r>
          </a:p>
          <a:p>
            <a:pPr lvl="2" eaLnBrk="1" latinLnBrk="0" hangingPunct="1"/>
            <a:r>
              <a:rPr lang="zh-CN" altLang="en-US"/>
              <a:t>第三级</a:t>
            </a:r>
          </a:p>
          <a:p>
            <a:pPr lvl="3" eaLnBrk="1" latinLnBrk="0" hangingPunct="1"/>
            <a:r>
              <a:rPr lang="zh-CN" altLang="en-US"/>
              <a:t>第四级</a:t>
            </a:r>
          </a:p>
          <a:p>
            <a:pPr lvl="4" eaLnBrk="1" latinLnBrk="0" hangingPunct="1"/>
            <a:r>
              <a:rPr lang="zh-CN" altLang="en-US"/>
              <a:t>第五级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zh-CN" altLang="en-US"/>
              <a:t>单击此处编辑母版标题样式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zh-CN" altLang="en-US"/>
              <a:t>单击此处编辑母版文本样式</a:t>
            </a:r>
          </a:p>
          <a:p>
            <a:pPr lvl="1" eaLnBrk="1" latinLnBrk="0" hangingPunct="1"/>
            <a:r>
              <a:rPr kumimoji="0" lang="zh-CN" altLang="en-US"/>
              <a:t>第二级</a:t>
            </a:r>
          </a:p>
          <a:p>
            <a:pPr lvl="2" eaLnBrk="1" latinLnBrk="0" hangingPunct="1"/>
            <a:r>
              <a:rPr kumimoji="0" lang="zh-CN" altLang="en-US"/>
              <a:t>第三级</a:t>
            </a:r>
          </a:p>
          <a:p>
            <a:pPr lvl="3" eaLnBrk="1" latinLnBrk="0" hangingPunct="1"/>
            <a:r>
              <a:rPr kumimoji="0" lang="zh-CN" altLang="en-US"/>
              <a:t>第四级</a:t>
            </a:r>
          </a:p>
          <a:p>
            <a:pPr lvl="4" eaLnBrk="1" latinLnBrk="0" hangingPunct="1"/>
            <a:r>
              <a:rPr kumimoji="0" lang="zh-CN" altLang="en-US"/>
              <a:t>第五级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pPr/>
              <a:t>2021/4/22</a:t>
            </a:fld>
            <a:endParaRPr lang="zh-CN" alt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 descr="未标题-1 422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6"/>
          <p:cNvSpPr>
            <a:spLocks noChangeArrowheads="1"/>
          </p:cNvSpPr>
          <p:nvPr/>
        </p:nvSpPr>
        <p:spPr bwMode="auto">
          <a:xfrm>
            <a:off x="0" y="4762500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5334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32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0" y="642937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1400"/>
              <a:t>获取更多信息，请联系编辑：</a:t>
            </a:r>
            <a:r>
              <a:rPr lang="en-US" altLang="zh-CN" sz="1400"/>
              <a:t>13166715360</a:t>
            </a:r>
            <a:r>
              <a:rPr lang="zh-CN" altLang="en-US" sz="1400"/>
              <a:t>（杜编辑）</a:t>
            </a:r>
          </a:p>
        </p:txBody>
      </p:sp>
      <p:pic>
        <p:nvPicPr>
          <p:cNvPr id="8197" name="图片 9" descr="1fe0de1d6852c096e27215f80f572a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77165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3568" y="908720"/>
            <a:ext cx="7772400" cy="1470025"/>
          </a:xfrm>
        </p:spPr>
        <p:txBody>
          <a:bodyPr>
            <a:normAutofit/>
          </a:bodyPr>
          <a:lstStyle/>
          <a:p>
            <a:pPr algn="ctr"/>
            <a:r>
              <a:rPr lang="en-US" altLang="zh-CN" sz="4800" dirty="0">
                <a:solidFill>
                  <a:srgbClr val="FFFF00"/>
                </a:solidFill>
              </a:rPr>
              <a:t>9.2.2 </a:t>
            </a:r>
            <a:r>
              <a:rPr lang="zh-CN" altLang="en-US" sz="4800" dirty="0">
                <a:solidFill>
                  <a:srgbClr val="FFFF00"/>
                </a:solidFill>
              </a:rPr>
              <a:t>总体百分位数的估计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1640" y="2996952"/>
            <a:ext cx="6400800" cy="1752600"/>
          </a:xfrm>
        </p:spPr>
        <p:txBody>
          <a:bodyPr>
            <a:noAutofit/>
          </a:bodyPr>
          <a:lstStyle/>
          <a:p>
            <a:pPr algn="ctr"/>
            <a:r>
              <a:rPr lang="zh-CN" altLang="en-US" sz="3600" dirty="0">
                <a:solidFill>
                  <a:schemeClr val="tx1"/>
                </a:solidFill>
                <a:latin typeface="+mj-ea"/>
                <a:ea typeface="+mj-ea"/>
              </a:rPr>
              <a:t>高一 数学</a:t>
            </a:r>
            <a:endParaRPr lang="en-US" altLang="zh-CN" sz="3600" dirty="0">
              <a:solidFill>
                <a:schemeClr val="tx1"/>
              </a:solidFill>
              <a:latin typeface="+mj-ea"/>
              <a:ea typeface="+mj-ea"/>
            </a:endParaRPr>
          </a:p>
          <a:p>
            <a:pPr algn="ctr"/>
            <a:r>
              <a:rPr lang="zh-CN" altLang="en-US" sz="3600" dirty="0">
                <a:latin typeface="+mj-ea"/>
                <a:ea typeface="+mj-ea"/>
              </a:rPr>
              <a:t>天津市新</a:t>
            </a:r>
            <a:r>
              <a:rPr lang="zh-CN" altLang="en-US" sz="3600" dirty="0">
                <a:solidFill>
                  <a:schemeClr val="tx1"/>
                </a:solidFill>
                <a:latin typeface="+mj-ea"/>
                <a:ea typeface="+mj-ea"/>
              </a:rPr>
              <a:t>华中学 李德平</a:t>
            </a:r>
            <a:endParaRPr lang="en-US" altLang="zh-CN" sz="3600" dirty="0">
              <a:solidFill>
                <a:schemeClr val="tx1"/>
              </a:solidFill>
              <a:latin typeface="+mj-ea"/>
              <a:ea typeface="+mj-ea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39164731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83568" y="116632"/>
            <a:ext cx="7941568" cy="114300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latin typeface="黑体" pitchFamily="49" charset="-122"/>
                <a:ea typeface="黑体" pitchFamily="49" charset="-122"/>
              </a:rPr>
              <a:t>一、提出问题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772816"/>
            <a:ext cx="7704856" cy="4389120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案例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  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我国是世界上严重缺水的国家之一，城市缺水问题较为突出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某市政府为了减少水资源的浪费，计划对居民生活用水费用实施阶梯式水价制度，即</a:t>
            </a:r>
            <a:r>
              <a:rPr lang="zh-CN" altLang="en-US" sz="24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确定一户居民月均用水量标准</a:t>
            </a:r>
            <a:r>
              <a:rPr lang="en-US" altLang="zh-CN" sz="2400" b="1" i="1" dirty="0">
                <a:solidFill>
                  <a:srgbClr val="FF0000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a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，用水量不超过</a:t>
            </a:r>
            <a:r>
              <a:rPr lang="en-US" altLang="zh-CN" sz="2400" b="1" i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a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的部分按平价收费，超过</a:t>
            </a:r>
            <a:r>
              <a:rPr lang="en-US" altLang="zh-CN" sz="2400" b="1" i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a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的部分按议价收费</a:t>
            </a:r>
            <a:r>
              <a:rPr lang="en-US" altLang="zh-CN" sz="2400" dirty="0">
                <a:latin typeface="黑体" pitchFamily="49" charset="-122"/>
                <a:ea typeface="黑体" pitchFamily="49" charset="-122"/>
              </a:rPr>
              <a:t>.</a:t>
            </a:r>
            <a:endParaRPr lang="zh-CN" altLang="en-US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3362202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>
            <a:spLocks noChangeArrowheads="1"/>
          </p:cNvSpPr>
          <p:nvPr/>
        </p:nvSpPr>
        <p:spPr bwMode="auto">
          <a:xfrm>
            <a:off x="755576" y="836712"/>
            <a:ext cx="784887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buSzPct val="100000"/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buSzPct val="100000"/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buSzPct val="100000"/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buSzPct val="100000"/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buSzPct val="100000"/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2800" dirty="0"/>
              <a:t>       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通过简单随机抽样，获得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100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户居民用户的月均用水量数据（单位：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t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）</a:t>
            </a:r>
            <a:endParaRPr lang="en-US" altLang="zh-CN" sz="2800" dirty="0">
              <a:latin typeface="黑体" pitchFamily="49" charset="-122"/>
              <a:ea typeface="黑体" pitchFamily="49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2955843225"/>
              </p:ext>
            </p:extLst>
          </p:nvPr>
        </p:nvGraphicFramePr>
        <p:xfrm>
          <a:off x="1691680" y="1916832"/>
          <a:ext cx="5822950" cy="3937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2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3354491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2227935" y="3933056"/>
            <a:ext cx="4994722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1560" y="692696"/>
            <a:ext cx="4508234" cy="30243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5364088" y="1604699"/>
            <a:ext cx="3384376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zh-CN" altLang="en-US" sz="32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大部分居民用户的月均用水量集中在一个较低值区域</a:t>
            </a:r>
            <a:r>
              <a:rPr lang="zh-CN" altLang="en-US" sz="32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endParaRPr lang="zh-CN" altLang="en-US" sz="32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11875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755576" y="476672"/>
            <a:ext cx="7568748" cy="2376264"/>
          </a:xfrm>
        </p:spPr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sz="28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问题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  如果该市政府希望使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80%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的居民用户生活用水费支出不受影响，根据前面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100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户居民用户的月均用水量数据，你能给市政府提出确定居民用户月均用水量标准的建议吗？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1243889" y="5052045"/>
            <a:ext cx="6136423" cy="939800"/>
            <a:chOff x="1507" y="5615"/>
            <a:chExt cx="10085" cy="1480"/>
          </a:xfrm>
        </p:grpSpPr>
        <p:grpSp>
          <p:nvGrpSpPr>
            <p:cNvPr id="6" name="组合 5"/>
            <p:cNvGrpSpPr/>
            <p:nvPr/>
          </p:nvGrpSpPr>
          <p:grpSpPr>
            <a:xfrm>
              <a:off x="1507" y="5800"/>
              <a:ext cx="9221" cy="1204"/>
              <a:chOff x="2731" y="2128"/>
              <a:chExt cx="9221" cy="1204"/>
            </a:xfrm>
          </p:grpSpPr>
          <p:cxnSp>
            <p:nvCxnSpPr>
              <p:cNvPr id="10" name="文本框 6"/>
              <p:cNvCxnSpPr/>
              <p:nvPr/>
            </p:nvCxnSpPr>
            <p:spPr bwMode="auto">
              <a:xfrm>
                <a:off x="2731" y="2743"/>
                <a:ext cx="9221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</a:ln>
            </p:spPr>
          </p:cxnSp>
          <p:cxnSp>
            <p:nvCxnSpPr>
              <p:cNvPr id="11" name="直接连接符 10"/>
              <p:cNvCxnSpPr/>
              <p:nvPr/>
            </p:nvCxnSpPr>
            <p:spPr>
              <a:xfrm flipH="1" flipV="1">
                <a:off x="10140" y="2128"/>
                <a:ext cx="18" cy="1204"/>
              </a:xfrm>
              <a:prstGeom prst="line">
                <a:avLst/>
              </a:prstGeom>
              <a:noFill/>
              <a:ln w="38100" cap="flat" cmpd="sng">
                <a:solidFill>
                  <a:srgbClr val="082AB8"/>
                </a:solidFill>
                <a:prstDash val="sysDot"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7" name="矩形 6"/>
            <p:cNvSpPr/>
            <p:nvPr/>
          </p:nvSpPr>
          <p:spPr>
            <a:xfrm>
              <a:off x="7923" y="6271"/>
              <a:ext cx="1503" cy="82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indent="261620" algn="just"/>
              <a:r>
                <a:rPr lang="zh-CN" altLang="en-US" sz="2800" b="1" i="1" dirty="0">
                  <a:effectLst/>
                  <a:latin typeface="Times New Roman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a</a:t>
              </a:r>
            </a:p>
          </p:txBody>
        </p:sp>
        <p:sp>
          <p:nvSpPr>
            <p:cNvPr id="8" name="文本框 9"/>
            <p:cNvSpPr txBox="1"/>
            <p:nvPr/>
          </p:nvSpPr>
          <p:spPr>
            <a:xfrm>
              <a:off x="3499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80%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  <p:sp>
          <p:nvSpPr>
            <p:cNvPr id="9" name="文本框 10"/>
            <p:cNvSpPr txBox="1"/>
            <p:nvPr/>
          </p:nvSpPr>
          <p:spPr>
            <a:xfrm>
              <a:off x="8063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20%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</p:grpSp>
      <p:sp>
        <p:nvSpPr>
          <p:cNvPr id="12" name="矩形 11"/>
          <p:cNvSpPr/>
          <p:nvPr/>
        </p:nvSpPr>
        <p:spPr>
          <a:xfrm>
            <a:off x="773910" y="3140968"/>
            <a:ext cx="7488832" cy="2160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>
              <a:lnSpc>
                <a:spcPct val="120000"/>
              </a:lnSpc>
            </a:pPr>
            <a:r>
              <a:rPr lang="zh-CN" altLang="en-US" sz="28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分析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根据政府的要求确定居民用户月均用水量标准，就是要寻找一个数</a:t>
            </a:r>
            <a:r>
              <a:rPr lang="en-US" altLang="zh-CN" sz="2800" b="1" i="1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，使全市居民用户月均用水量中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不超过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的占</a:t>
            </a:r>
            <a:r>
              <a:rPr lang="en-US" sz="280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80%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大于</a:t>
            </a:r>
            <a:r>
              <a:rPr lang="en-US" altLang="zh-CN" sz="2800" b="1" i="1" dirty="0">
                <a:solidFill>
                  <a:srgbClr val="FF0000"/>
                </a:solidFill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a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的占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80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20%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674675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55576" y="620688"/>
            <a:ext cx="7478707" cy="15573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indent="261620" algn="just" defTabSz="309245" hangingPunct="0">
              <a:lnSpc>
                <a:spcPct val="120000"/>
              </a:lnSpc>
            </a:pPr>
            <a:r>
              <a:rPr lang="zh-CN" altLang="en-US" sz="2800" kern="0" dirty="0">
                <a:solidFill>
                  <a:srgbClr val="082AB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en-US" altLang="zh-CN" sz="2800" kern="0" dirty="0">
                <a:solidFill>
                  <a:srgbClr val="082AB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800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 </a:t>
            </a:r>
            <a:r>
              <a:rPr lang="zh-CN" altLang="en-US" sz="2800" kern="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如何寻找</a:t>
            </a:r>
            <a:r>
              <a:rPr lang="zh-CN" altLang="en-US" sz="2800" kern="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全市</a:t>
            </a:r>
            <a:r>
              <a:rPr lang="zh-CN" altLang="en-US" sz="2800" kern="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居民用户月均用水量的标准</a:t>
            </a:r>
            <a:r>
              <a:rPr lang="en-US" altLang="zh-CN" sz="2800" b="1" i="1" kern="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800" i="1" kern="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kern="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呢？</a:t>
            </a:r>
          </a:p>
          <a:p>
            <a:endParaRPr lang="zh-CN" altLang="en-US" sz="2800" dirty="0"/>
          </a:p>
        </p:txBody>
      </p:sp>
      <p:sp>
        <p:nvSpPr>
          <p:cNvPr id="5" name="矩形 4"/>
          <p:cNvSpPr/>
          <p:nvPr/>
        </p:nvSpPr>
        <p:spPr>
          <a:xfrm>
            <a:off x="958697" y="1790243"/>
            <a:ext cx="671258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en-US" altLang="zh-CN" sz="28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通过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样本数据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对</a:t>
            </a:r>
            <a:r>
              <a:rPr lang="en-US" altLang="zh-CN" sz="2800" kern="100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 </a:t>
            </a:r>
            <a:r>
              <a:rPr lang="en-US" altLang="zh-CN" sz="2800" b="1" i="1" kern="0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a</a:t>
            </a:r>
            <a:r>
              <a:rPr lang="en-US" altLang="zh-CN" sz="2800" kern="100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的值进行估计</a:t>
            </a:r>
            <a:r>
              <a:rPr lang="en-US" altLang="zh-CN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.</a:t>
            </a:r>
            <a:endParaRPr lang="en-US" altLang="zh-CN" sz="28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31640" y="2590694"/>
            <a:ext cx="6136423" cy="939800"/>
            <a:chOff x="1507" y="5615"/>
            <a:chExt cx="10085" cy="1480"/>
          </a:xfrm>
        </p:grpSpPr>
        <p:grpSp>
          <p:nvGrpSpPr>
            <p:cNvPr id="7" name="组合 6"/>
            <p:cNvGrpSpPr/>
            <p:nvPr/>
          </p:nvGrpSpPr>
          <p:grpSpPr>
            <a:xfrm>
              <a:off x="1507" y="5800"/>
              <a:ext cx="9221" cy="1204"/>
              <a:chOff x="2731" y="2128"/>
              <a:chExt cx="9221" cy="1204"/>
            </a:xfrm>
          </p:grpSpPr>
          <p:cxnSp>
            <p:nvCxnSpPr>
              <p:cNvPr id="11" name="文本框 6"/>
              <p:cNvCxnSpPr/>
              <p:nvPr/>
            </p:nvCxnSpPr>
            <p:spPr bwMode="auto">
              <a:xfrm>
                <a:off x="2731" y="2743"/>
                <a:ext cx="9221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</a:ln>
            </p:spPr>
          </p:cxnSp>
          <p:cxnSp>
            <p:nvCxnSpPr>
              <p:cNvPr id="12" name="直接连接符 11"/>
              <p:cNvCxnSpPr/>
              <p:nvPr/>
            </p:nvCxnSpPr>
            <p:spPr>
              <a:xfrm flipH="1" flipV="1">
                <a:off x="10140" y="2128"/>
                <a:ext cx="18" cy="1204"/>
              </a:xfrm>
              <a:prstGeom prst="line">
                <a:avLst/>
              </a:prstGeom>
              <a:noFill/>
              <a:ln w="38100" cap="flat" cmpd="sng">
                <a:solidFill>
                  <a:srgbClr val="082AB8"/>
                </a:solidFill>
                <a:prstDash val="sysDot"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8" name="矩形 7"/>
            <p:cNvSpPr/>
            <p:nvPr/>
          </p:nvSpPr>
          <p:spPr>
            <a:xfrm>
              <a:off x="7898" y="6271"/>
              <a:ext cx="1503" cy="82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indent="261620" algn="just"/>
              <a:r>
                <a:rPr lang="zh-CN" altLang="en-US" sz="2800" b="1" i="1" dirty="0">
                  <a:effectLst/>
                  <a:latin typeface="Times New Roman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a</a:t>
              </a:r>
            </a:p>
          </p:txBody>
        </p:sp>
        <p:sp>
          <p:nvSpPr>
            <p:cNvPr id="9" name="文本框 9"/>
            <p:cNvSpPr txBox="1"/>
            <p:nvPr/>
          </p:nvSpPr>
          <p:spPr>
            <a:xfrm>
              <a:off x="3499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80%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  <p:sp>
          <p:nvSpPr>
            <p:cNvPr id="10" name="文本框 10"/>
            <p:cNvSpPr txBox="1"/>
            <p:nvPr/>
          </p:nvSpPr>
          <p:spPr>
            <a:xfrm>
              <a:off x="8063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20%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</p:grpSp>
      <p:sp>
        <p:nvSpPr>
          <p:cNvPr id="14" name="矩形 13"/>
          <p:cNvSpPr/>
          <p:nvPr/>
        </p:nvSpPr>
        <p:spPr>
          <a:xfrm>
            <a:off x="811743" y="4077072"/>
            <a:ext cx="7360657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indent="261620" algn="just"/>
            <a:r>
              <a:rPr lang="zh-CN" altLang="en-US" sz="2800" dirty="0">
                <a:solidFill>
                  <a:srgbClr val="082AB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思考</a:t>
            </a:r>
            <a:r>
              <a:rPr lang="en-US" altLang="zh-CN" sz="2800" dirty="0">
                <a:solidFill>
                  <a:srgbClr val="082AB8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2  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在前面的</a:t>
            </a:r>
            <a:r>
              <a:rPr lang="en-US" altLang="zh-CN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100</a:t>
            </a: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个样本数据中，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怎么去找这个数</a:t>
            </a:r>
            <a:r>
              <a:rPr lang="zh-CN" altLang="en-US" sz="28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b="1" i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a</a:t>
            </a:r>
            <a:r>
              <a:rPr lang="zh-CN" altLang="en-US" sz="2800" b="1" i="1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呢？</a:t>
            </a:r>
            <a:endParaRPr lang="zh-CN" altLang="en-US" sz="28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1187624" y="5157192"/>
            <a:ext cx="671258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eaLnBrk="1"/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在我们以往的学习过程中遇到过类似的问题吗？</a:t>
            </a:r>
          </a:p>
        </p:txBody>
      </p:sp>
      <p:sp>
        <p:nvSpPr>
          <p:cNvPr id="16" name="矩形 15"/>
          <p:cNvSpPr/>
          <p:nvPr/>
        </p:nvSpPr>
        <p:spPr>
          <a:xfrm>
            <a:off x="3419872" y="5805264"/>
            <a:ext cx="33521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en-US" altLang="zh-CN" sz="2800" i="0" kern="10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</a:t>
            </a:r>
            <a:r>
              <a:rPr lang="zh-CN" altLang="en-US" sz="28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中位数</a:t>
            </a:r>
            <a:endParaRPr lang="zh-CN" altLang="en-US" sz="2800" i="0" kern="100" dirty="0">
              <a:solidFill>
                <a:srgbClr val="FF0000"/>
              </a:solidFill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3129024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971600" y="548680"/>
            <a:ext cx="7056784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>
              <a:lnSpc>
                <a:spcPct val="150000"/>
              </a:lnSpc>
            </a:pPr>
            <a:r>
              <a:rPr lang="zh-CN" altLang="en-US" sz="28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思考</a:t>
            </a:r>
            <a:r>
              <a:rPr lang="en-US" altLang="zh-CN" sz="2800" i="0" dirty="0">
                <a:solidFill>
                  <a:srgbClr val="082AB8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3</a:t>
            </a:r>
            <a:r>
              <a:rPr lang="en-US" altLang="zh-CN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  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100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户居民用户月均用水量数据的中位数怎么找？</a:t>
            </a:r>
            <a:endParaRPr lang="zh-CN" sz="28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aphicFrame>
        <p:nvGraphicFramePr>
          <p:cNvPr id="3" name="表格 2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1257472823"/>
              </p:ext>
            </p:extLst>
          </p:nvPr>
        </p:nvGraphicFramePr>
        <p:xfrm>
          <a:off x="1691680" y="1916832"/>
          <a:ext cx="5822950" cy="3937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2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17.9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882605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941568" cy="114300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latin typeface="黑体" pitchFamily="49" charset="-122"/>
                <a:ea typeface="黑体" pitchFamily="49" charset="-122"/>
              </a:rPr>
              <a:t>二、探究新知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1331640" y="1669058"/>
            <a:ext cx="5610705" cy="1347058"/>
            <a:chOff x="1331640" y="2590694"/>
            <a:chExt cx="5610705" cy="1347058"/>
          </a:xfrm>
        </p:grpSpPr>
        <p:grpSp>
          <p:nvGrpSpPr>
            <p:cNvPr id="8" name="组合 7"/>
            <p:cNvGrpSpPr/>
            <p:nvPr/>
          </p:nvGrpSpPr>
          <p:grpSpPr>
            <a:xfrm>
              <a:off x="1331640" y="2590694"/>
              <a:ext cx="5610705" cy="953770"/>
              <a:chOff x="1507" y="5615"/>
              <a:chExt cx="9221" cy="1502"/>
            </a:xfrm>
          </p:grpSpPr>
          <p:grpSp>
            <p:nvGrpSpPr>
              <p:cNvPr id="10" name="组合 9"/>
              <p:cNvGrpSpPr/>
              <p:nvPr/>
            </p:nvGrpSpPr>
            <p:grpSpPr>
              <a:xfrm>
                <a:off x="1507" y="5800"/>
                <a:ext cx="9221" cy="1204"/>
                <a:chOff x="2731" y="2128"/>
                <a:chExt cx="9221" cy="1204"/>
              </a:xfrm>
            </p:grpSpPr>
            <p:cxnSp>
              <p:nvCxnSpPr>
                <p:cNvPr id="14" name="文本框 6"/>
                <p:cNvCxnSpPr/>
                <p:nvPr/>
              </p:nvCxnSpPr>
              <p:spPr bwMode="auto">
                <a:xfrm>
                  <a:off x="2731" y="2743"/>
                  <a:ext cx="9221" cy="0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round/>
                </a:ln>
              </p:spPr>
            </p:cxnSp>
            <p:cxnSp>
              <p:nvCxnSpPr>
                <p:cNvPr id="15" name="直接连接符 14"/>
                <p:cNvCxnSpPr/>
                <p:nvPr/>
              </p:nvCxnSpPr>
              <p:spPr>
                <a:xfrm flipH="1" flipV="1">
                  <a:off x="7465" y="2128"/>
                  <a:ext cx="18" cy="1204"/>
                </a:xfrm>
                <a:prstGeom prst="line">
                  <a:avLst/>
                </a:prstGeom>
                <a:noFill/>
                <a:ln w="38100" cap="flat" cmpd="sng">
                  <a:solidFill>
                    <a:srgbClr val="082AB8"/>
                  </a:solidFill>
                  <a:prstDash val="sysDot"/>
                  <a:miter lim="4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11" name="矩形 10"/>
              <p:cNvSpPr/>
              <p:nvPr/>
            </p:nvSpPr>
            <p:spPr>
              <a:xfrm>
                <a:off x="5251" y="6293"/>
                <a:ext cx="1503" cy="82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indent="261620" algn="just"/>
                <a:r>
                  <a:rPr lang="zh-CN" altLang="en-US" sz="2800" b="1" i="1" dirty="0">
                    <a:effectLst/>
                    <a:latin typeface="Times New Roman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a</a:t>
                </a:r>
              </a:p>
            </p:txBody>
          </p:sp>
          <p:sp>
            <p:nvSpPr>
              <p:cNvPr id="12" name="文本框 9"/>
              <p:cNvSpPr txBox="1"/>
              <p:nvPr/>
            </p:nvSpPr>
            <p:spPr>
              <a:xfrm>
                <a:off x="2454" y="5615"/>
                <a:ext cx="3529" cy="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vertOverflow="overflow" horzOverflow="overflow" vert="horz" wrap="square" lIns="50800" tIns="50800" rIns="50800" bIns="50800" numCol="1" spcCol="38100" rtlCol="0" anchor="ctr" forceAA="0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en-US" sz="280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50%</a:t>
                </a:r>
                <a:endParaRPr kumimoji="0" lang="en-US" altLang="zh-CN" sz="2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Times New Roman" panose="02020603050405020304" pitchFamily="18" charset="0"/>
                  <a:ea typeface="Hoefler Text"/>
                  <a:cs typeface="Times New Roman" panose="02020603050405020304" pitchFamily="18" charset="0"/>
                  <a:sym typeface="Hoefler Text"/>
                </a:endParaRPr>
              </a:p>
            </p:txBody>
          </p:sp>
          <p:sp>
            <p:nvSpPr>
              <p:cNvPr id="13" name="文本框 10"/>
              <p:cNvSpPr txBox="1"/>
              <p:nvPr/>
            </p:nvSpPr>
            <p:spPr>
              <a:xfrm>
                <a:off x="6972" y="5633"/>
                <a:ext cx="3529" cy="84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  <p:txBody>
              <a:bodyPr rot="0" vertOverflow="overflow" horzOverflow="overflow" vert="horz" wrap="square" lIns="50800" tIns="50800" rIns="50800" bIns="50800" numCol="1" spcCol="38100" rtlCol="0" anchor="ctr" forceAA="0">
                <a:spAutoFit/>
              </a:bodyPr>
              <a:lstStyle/>
              <a:p>
                <a:pPr marL="0" marR="0" indent="0" algn="ctr" defTabSz="825500" rtl="0" fontAlgn="auto" latinLnBrk="0" hangingPunct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</a:pPr>
                <a:r>
                  <a:rPr lang="en-US" sz="2800" i="0" dirty="0">
                    <a:effectLst/>
                    <a:latin typeface="Times New Roman" panose="02020603050405020304" pitchFamily="18" charset="0"/>
                    <a:cs typeface="Times New Roman" panose="02020603050405020304" pitchFamily="18" charset="0"/>
                    <a:sym typeface="+mn-ea"/>
                  </a:rPr>
                  <a:t>50%</a:t>
                </a:r>
                <a:endParaRPr kumimoji="0" lang="en-US" altLang="zh-CN" sz="2800" b="0" i="0" u="none" strike="noStrike" cap="none" spc="0" normalizeH="0" baseline="0" dirty="0">
                  <a:ln>
                    <a:noFill/>
                  </a:ln>
                  <a:effectLst/>
                  <a:uFillTx/>
                  <a:latin typeface="Times New Roman" panose="02020603050405020304" pitchFamily="18" charset="0"/>
                  <a:ea typeface="Hoefler Text"/>
                  <a:cs typeface="Times New Roman" panose="02020603050405020304" pitchFamily="18" charset="0"/>
                  <a:sym typeface="Hoefler Text"/>
                </a:endParaRPr>
              </a:p>
            </p:txBody>
          </p:sp>
        </p:grpSp>
        <p:sp>
          <p:nvSpPr>
            <p:cNvPr id="9" name="TextBox 8"/>
            <p:cNvSpPr txBox="1"/>
            <p:nvPr/>
          </p:nvSpPr>
          <p:spPr>
            <a:xfrm>
              <a:off x="2123728" y="3414532"/>
              <a:ext cx="201326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latin typeface="黑体" pitchFamily="49" charset="-122"/>
                  <a:ea typeface="黑体" pitchFamily="49" charset="-122"/>
                </a:rPr>
                <a:t>中位数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3059832" y="2535287"/>
            <a:ext cx="48245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（第</a:t>
            </a:r>
            <a:r>
              <a:rPr lang="en-US" altLang="zh-CN" sz="28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50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百分位数、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50%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分位数）</a:t>
            </a:r>
            <a:endParaRPr lang="zh-CN" altLang="en-US" sz="2800" dirty="0"/>
          </a:p>
        </p:txBody>
      </p:sp>
      <p:grpSp>
        <p:nvGrpSpPr>
          <p:cNvPr id="17" name="组合 16"/>
          <p:cNvGrpSpPr/>
          <p:nvPr/>
        </p:nvGrpSpPr>
        <p:grpSpPr>
          <a:xfrm>
            <a:off x="1259632" y="3068960"/>
            <a:ext cx="6136423" cy="939800"/>
            <a:chOff x="1507" y="5615"/>
            <a:chExt cx="10085" cy="1480"/>
          </a:xfrm>
        </p:grpSpPr>
        <p:grpSp>
          <p:nvGrpSpPr>
            <p:cNvPr id="18" name="组合 18"/>
            <p:cNvGrpSpPr/>
            <p:nvPr/>
          </p:nvGrpSpPr>
          <p:grpSpPr>
            <a:xfrm>
              <a:off x="1507" y="5800"/>
              <a:ext cx="9221" cy="1204"/>
              <a:chOff x="2731" y="2128"/>
              <a:chExt cx="9221" cy="1204"/>
            </a:xfrm>
          </p:grpSpPr>
          <p:cxnSp>
            <p:nvCxnSpPr>
              <p:cNvPr id="22" name="文本框 6"/>
              <p:cNvCxnSpPr/>
              <p:nvPr/>
            </p:nvCxnSpPr>
            <p:spPr bwMode="auto">
              <a:xfrm>
                <a:off x="2731" y="2743"/>
                <a:ext cx="9221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</a:ln>
            </p:spPr>
          </p:cxnSp>
          <p:cxnSp>
            <p:nvCxnSpPr>
              <p:cNvPr id="23" name="直接连接符 22"/>
              <p:cNvCxnSpPr/>
              <p:nvPr/>
            </p:nvCxnSpPr>
            <p:spPr>
              <a:xfrm flipH="1" flipV="1">
                <a:off x="10140" y="2128"/>
                <a:ext cx="18" cy="1204"/>
              </a:xfrm>
              <a:prstGeom prst="line">
                <a:avLst/>
              </a:prstGeom>
              <a:noFill/>
              <a:ln w="38100" cap="flat" cmpd="sng">
                <a:solidFill>
                  <a:srgbClr val="082AB8"/>
                </a:solidFill>
                <a:prstDash val="sysDot"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19" name="矩形 18"/>
            <p:cNvSpPr/>
            <p:nvPr/>
          </p:nvSpPr>
          <p:spPr>
            <a:xfrm>
              <a:off x="7910" y="6271"/>
              <a:ext cx="1503" cy="82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indent="261620" algn="just"/>
              <a:r>
                <a:rPr lang="zh-CN" altLang="en-US" sz="2800" b="1" i="1" dirty="0">
                  <a:effectLst/>
                  <a:latin typeface="Times New Roman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a</a:t>
              </a:r>
            </a:p>
          </p:txBody>
        </p:sp>
        <p:sp>
          <p:nvSpPr>
            <p:cNvPr id="20" name="文本框 9"/>
            <p:cNvSpPr txBox="1"/>
            <p:nvPr/>
          </p:nvSpPr>
          <p:spPr>
            <a:xfrm>
              <a:off x="3499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80%</a:t>
              </a:r>
              <a:endParaRPr kumimoji="0" lang="en-US" altLang="zh-CN" sz="2800" b="0" i="0" u="none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  <p:sp>
          <p:nvSpPr>
            <p:cNvPr id="21" name="文本框 10"/>
            <p:cNvSpPr txBox="1"/>
            <p:nvPr/>
          </p:nvSpPr>
          <p:spPr>
            <a:xfrm>
              <a:off x="8063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20%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</p:grpSp>
      <p:sp>
        <p:nvSpPr>
          <p:cNvPr id="24" name="TextBox 23"/>
          <p:cNvSpPr txBox="1"/>
          <p:nvPr/>
        </p:nvSpPr>
        <p:spPr>
          <a:xfrm>
            <a:off x="2491640" y="4057908"/>
            <a:ext cx="51845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第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80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百分位数（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80%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分位数）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79672" y="5692204"/>
            <a:ext cx="4238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第</a:t>
            </a:r>
            <a:r>
              <a:rPr lang="en-US" altLang="zh-CN" sz="2800" b="1" i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p</a:t>
            </a:r>
            <a:r>
              <a:rPr lang="zh-CN" altLang="en-US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百分位数（</a:t>
            </a:r>
            <a:r>
              <a:rPr lang="en-US" altLang="zh-CN" sz="2800" b="1" i="1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p 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分位数）</a:t>
            </a:r>
          </a:p>
        </p:txBody>
      </p:sp>
      <p:grpSp>
        <p:nvGrpSpPr>
          <p:cNvPr id="27" name="组合 29"/>
          <p:cNvGrpSpPr/>
          <p:nvPr/>
        </p:nvGrpSpPr>
        <p:grpSpPr>
          <a:xfrm>
            <a:off x="1251992" y="4797152"/>
            <a:ext cx="6136382" cy="952837"/>
            <a:chOff x="1316128" y="4494009"/>
            <a:chExt cx="6136382" cy="952837"/>
          </a:xfrm>
        </p:grpSpPr>
        <p:grpSp>
          <p:nvGrpSpPr>
            <p:cNvPr id="28" name="组合 25"/>
            <p:cNvGrpSpPr/>
            <p:nvPr/>
          </p:nvGrpSpPr>
          <p:grpSpPr>
            <a:xfrm>
              <a:off x="1316128" y="4624521"/>
              <a:ext cx="5610705" cy="822325"/>
              <a:chOff x="1507" y="5800"/>
              <a:chExt cx="9221" cy="1295"/>
            </a:xfrm>
          </p:grpSpPr>
          <p:grpSp>
            <p:nvGrpSpPr>
              <p:cNvPr id="32" name="组合 27"/>
              <p:cNvGrpSpPr/>
              <p:nvPr/>
            </p:nvGrpSpPr>
            <p:grpSpPr>
              <a:xfrm>
                <a:off x="1507" y="5800"/>
                <a:ext cx="9221" cy="1204"/>
                <a:chOff x="2731" y="2128"/>
                <a:chExt cx="9221" cy="1204"/>
              </a:xfrm>
            </p:grpSpPr>
            <p:cxnSp>
              <p:nvCxnSpPr>
                <p:cNvPr id="34" name="文本框 6"/>
                <p:cNvCxnSpPr/>
                <p:nvPr/>
              </p:nvCxnSpPr>
              <p:spPr bwMode="auto">
                <a:xfrm>
                  <a:off x="2731" y="2743"/>
                  <a:ext cx="9221" cy="0"/>
                </a:xfrm>
                <a:prstGeom prst="line">
                  <a:avLst/>
                </a:prstGeom>
                <a:noFill/>
                <a:ln w="38100" cap="rnd">
                  <a:solidFill>
                    <a:schemeClr val="tx1"/>
                  </a:solidFill>
                  <a:round/>
                </a:ln>
              </p:spPr>
            </p:cxnSp>
            <p:cxnSp>
              <p:nvCxnSpPr>
                <p:cNvPr id="35" name="直接连接符 34"/>
                <p:cNvCxnSpPr/>
                <p:nvPr/>
              </p:nvCxnSpPr>
              <p:spPr>
                <a:xfrm flipH="1" flipV="1">
                  <a:off x="8892" y="2128"/>
                  <a:ext cx="18" cy="1204"/>
                </a:xfrm>
                <a:prstGeom prst="line">
                  <a:avLst/>
                </a:prstGeom>
                <a:noFill/>
                <a:ln w="38100" cap="flat" cmpd="sng">
                  <a:solidFill>
                    <a:srgbClr val="082AB8"/>
                  </a:solidFill>
                  <a:prstDash val="sysDot"/>
                  <a:miter lim="400000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none"/>
              </p:style>
            </p:cxnSp>
          </p:grpSp>
          <p:sp>
            <p:nvSpPr>
              <p:cNvPr id="33" name="矩形 32"/>
              <p:cNvSpPr/>
              <p:nvPr/>
            </p:nvSpPr>
            <p:spPr>
              <a:xfrm>
                <a:off x="6621" y="6271"/>
                <a:ext cx="1503" cy="824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lvl="0" indent="261620" algn="just"/>
                <a:r>
                  <a:rPr lang="zh-CN" altLang="en-US" sz="2800" b="1" i="1" dirty="0">
                    <a:effectLst/>
                    <a:latin typeface="Times New Roman" pitchFamily="18" charset="0"/>
                    <a:ea typeface="黑体" panose="02010609060101010101" pitchFamily="49" charset="-122"/>
                    <a:cs typeface="Times New Roman" panose="02020603050405020304" pitchFamily="18" charset="0"/>
                    <a:sym typeface="+mn-ea"/>
                  </a:rPr>
                  <a:t>a</a:t>
                </a:r>
              </a:p>
            </p:txBody>
          </p:sp>
        </p:grpSp>
        <p:sp>
          <p:nvSpPr>
            <p:cNvPr id="29" name="文本框 9"/>
            <p:cNvSpPr txBox="1"/>
            <p:nvPr/>
          </p:nvSpPr>
          <p:spPr>
            <a:xfrm>
              <a:off x="2627784" y="4504149"/>
              <a:ext cx="2147292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algn="ctr" defTabSz="825500" hangingPunct="0"/>
              <a:r>
                <a:rPr lang="en-US" altLang="zh-CN" sz="2800" b="1" i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p </a:t>
              </a:r>
              <a:r>
                <a:rPr lang="en-US" sz="2800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%</a:t>
              </a:r>
              <a:endParaRPr kumimoji="0" lang="en-US" altLang="zh-CN" sz="2800" b="0" i="0" u="none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  <p:sp>
          <p:nvSpPr>
            <p:cNvPr id="30" name="文本框 10"/>
            <p:cNvSpPr txBox="1"/>
            <p:nvPr/>
          </p:nvSpPr>
          <p:spPr>
            <a:xfrm>
              <a:off x="4716016" y="4494009"/>
              <a:ext cx="2736494" cy="533479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algn="ctr" defTabSz="825500" hangingPunct="0"/>
              <a:r>
                <a:rPr lang="zh-CN" altLang="en-US" sz="2800" dirty="0"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+mn-ea"/>
                </a:rPr>
                <a:t>（</a:t>
              </a:r>
              <a:r>
                <a:rPr lang="en-US" altLang="zh-CN" sz="2800" dirty="0"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+mn-ea"/>
                </a:rPr>
                <a:t>100</a:t>
              </a:r>
              <a:r>
                <a:rPr lang="en-US" altLang="zh-CN" sz="2800" dirty="0">
                  <a:latin typeface="Symbol" pitchFamily="18" charset="2"/>
                  <a:ea typeface="黑体" pitchFamily="49" charset="-122"/>
                  <a:cs typeface="Times New Roman" pitchFamily="18" charset="0"/>
                  <a:sym typeface="+mn-ea"/>
                </a:rPr>
                <a:t>-</a:t>
              </a:r>
              <a:r>
                <a:rPr lang="en-US" altLang="zh-CN" sz="2800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 </a:t>
              </a:r>
              <a:r>
                <a:rPr lang="en-US" altLang="zh-CN" sz="2800" b="1" i="1" dirty="0">
                  <a:latin typeface="Times New Roman" pitchFamily="18" charset="0"/>
                  <a:ea typeface="黑体" pitchFamily="49" charset="-122"/>
                  <a:cs typeface="Times New Roman" pitchFamily="18" charset="0"/>
                </a:rPr>
                <a:t>p </a:t>
              </a:r>
              <a:r>
                <a:rPr lang="zh-CN" altLang="en-US" sz="2800" dirty="0">
                  <a:latin typeface="Times New Roman" pitchFamily="18" charset="0"/>
                  <a:ea typeface="黑体" pitchFamily="49" charset="-122"/>
                  <a:cs typeface="Times New Roman" pitchFamily="18" charset="0"/>
                  <a:sym typeface="+mn-ea"/>
                </a:rPr>
                <a:t>）</a:t>
              </a:r>
              <a:r>
                <a:rPr lang="en-US" sz="2800" i="0" dirty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%</a:t>
              </a:r>
              <a:endParaRPr kumimoji="0" lang="en-US" altLang="zh-CN" sz="2800" b="0" i="0" u="none" strike="noStrike" cap="none" spc="0" normalizeH="0" baseline="0" dirty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</p:grpSp>
      <p:sp>
        <p:nvSpPr>
          <p:cNvPr id="31" name="TextBox 30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3562572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4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075055" y="2573387"/>
            <a:ext cx="6712585" cy="18637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 eaLnBrk="1">
              <a:lnSpc>
                <a:spcPct val="120000"/>
              </a:lnSpc>
            </a:pPr>
            <a:r>
              <a:rPr lang="en-US" alt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一般地，一组数据的第</a:t>
            </a:r>
            <a:r>
              <a:rPr lang="zh-CN" altLang="en-US" sz="24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effectLst/>
                <a:latin typeface="Times New Roman" pitchFamily="18" charset="0"/>
                <a:cs typeface="Times New Roman" pitchFamily="18" charset="0"/>
              </a:rPr>
              <a:t>p</a:t>
            </a:r>
            <a:r>
              <a:rPr lang="zh-CN" altLang="en-US" sz="2400" b="1" i="1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百分位数是这样一个值，它使得这组数据中</a:t>
            </a:r>
            <a:r>
              <a:rPr lang="zh-CN" altLang="en-US" sz="24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至少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有</a:t>
            </a:r>
            <a:r>
              <a:rPr lang="en-US" altLang="zh-CN" sz="240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400" b="1" i="1" dirty="0">
                <a:latin typeface="Times New Roman" pitchFamily="18" charset="0"/>
                <a:cs typeface="Times New Roman" pitchFamily="18" charset="0"/>
                <a:sym typeface="+mn-ea"/>
              </a:rPr>
              <a:t>p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sym typeface="+mn-ea"/>
              </a:rPr>
              <a:t>%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的数据</a:t>
            </a:r>
            <a:r>
              <a:rPr lang="zh-CN" altLang="en-US" sz="2400" i="0" dirty="0">
                <a:solidFill>
                  <a:srgbClr val="FF0000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小于或等于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这个值，</a:t>
            </a:r>
            <a:r>
              <a:rPr lang="zh-CN" altLang="en-US" sz="24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且至少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有</a:t>
            </a:r>
            <a:r>
              <a:rPr lang="zh-CN" altLang="en-US" sz="240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（</a:t>
            </a: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  <a:sym typeface="+mn-ea"/>
              </a:rPr>
              <a:t>100 </a:t>
            </a:r>
            <a:r>
              <a:rPr lang="en-US" altLang="zh-CN" sz="2400" dirty="0">
                <a:effectLst/>
                <a:latin typeface="Symbol" pitchFamily="18" charset="2"/>
                <a:ea typeface="黑体" panose="02010609060101010101" pitchFamily="49" charset="-122"/>
                <a:cs typeface="Times New Roman" pitchFamily="18" charset="0"/>
                <a:sym typeface="+mn-ea"/>
              </a:rPr>
              <a:t>-</a:t>
            </a:r>
            <a:r>
              <a:rPr lang="en-US" sz="2400" dirty="0">
                <a:effectLst/>
                <a:latin typeface="Times New Roman" pitchFamily="18" charset="0"/>
                <a:cs typeface="Times New Roman" pitchFamily="18" charset="0"/>
                <a:sym typeface="+mn-ea"/>
              </a:rPr>
              <a:t> </a:t>
            </a:r>
            <a:r>
              <a:rPr lang="en-US" sz="2400" b="1" i="1" dirty="0">
                <a:effectLst/>
                <a:latin typeface="Times New Roman" pitchFamily="18" charset="0"/>
                <a:cs typeface="Times New Roman" pitchFamily="18" charset="0"/>
                <a:sym typeface="+mn-ea"/>
              </a:rPr>
              <a:t>p</a:t>
            </a:r>
            <a:r>
              <a:rPr lang="zh-CN" altLang="en-US" sz="240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）</a:t>
            </a:r>
            <a:r>
              <a:rPr lang="en-US" sz="2400" b="1" i="1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%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的数据</a:t>
            </a:r>
            <a:r>
              <a:rPr lang="zh-CN" altLang="en-US" sz="24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大于或等于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这个值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endParaRPr lang="zh-CN" altLang="en-US" sz="24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文本框 2"/>
          <p:cNvSpPr txBox="1"/>
          <p:nvPr/>
        </p:nvSpPr>
        <p:spPr>
          <a:xfrm>
            <a:off x="1115616" y="1844824"/>
            <a:ext cx="6131560" cy="593725"/>
          </a:xfrm>
          <a:prstGeom prst="rect">
            <a:avLst/>
          </a:prstGeom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50800" tIns="50800" rIns="50800" bIns="50800" numCol="1" spcCol="38100" rtlCol="0" anchor="ctr" forceAA="0">
            <a:spAutoFit/>
          </a:bodyPr>
          <a:lstStyle/>
          <a:p>
            <a:pPr marL="0" marR="0" indent="0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kumimoji="0" lang="zh-CN" altLang="en-US" sz="3200" i="0" u="none" strike="noStrike" cap="none" spc="0" normalizeH="0" baseline="0" dirty="0">
                <a:ln>
                  <a:noFill/>
                </a:ln>
                <a:effectLst/>
                <a:uFillTx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Hoefler Text"/>
              </a:rPr>
              <a:t>百分位数</a:t>
            </a:r>
            <a:endParaRPr kumimoji="0" lang="zh-CN" altLang="en-US" sz="3200" i="0" u="none" strike="noStrike" kern="100" cap="none" spc="0" normalizeH="0" baseline="0" dirty="0">
              <a:ln>
                <a:noFill/>
              </a:ln>
              <a:effectLst/>
              <a:uFillTx/>
              <a:latin typeface="黑体" panose="02010609060101010101" pitchFamily="49" charset="-122"/>
              <a:ea typeface="黑体" panose="02010609060101010101" pitchFamily="49" charset="-122"/>
              <a:cs typeface="+mn-cs"/>
              <a:sym typeface="Hoefler Text"/>
            </a:endParaRPr>
          </a:p>
        </p:txBody>
      </p:sp>
      <p:sp>
        <p:nvSpPr>
          <p:cNvPr id="6" name="标题 1"/>
          <p:cNvSpPr>
            <a:spLocks noGrp="1"/>
          </p:cNvSpPr>
          <p:nvPr>
            <p:ph type="title"/>
          </p:nvPr>
        </p:nvSpPr>
        <p:spPr>
          <a:xfrm>
            <a:off x="683568" y="269776"/>
            <a:ext cx="7941568" cy="1143000"/>
          </a:xfrm>
        </p:spPr>
        <p:txBody>
          <a:bodyPr>
            <a:normAutofit/>
          </a:bodyPr>
          <a:lstStyle/>
          <a:p>
            <a:r>
              <a:rPr lang="zh-CN" altLang="en-US" sz="4000" dirty="0">
                <a:latin typeface="黑体" pitchFamily="49" charset="-122"/>
                <a:ea typeface="黑体" pitchFamily="49" charset="-122"/>
              </a:rPr>
              <a:t>二、探究新知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5904139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755576" y="2060848"/>
            <a:ext cx="792088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zh-CN" altLang="en-US" sz="28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思考</a:t>
            </a:r>
            <a:r>
              <a:rPr lang="en-US" altLang="zh-CN" sz="2800" i="0" dirty="0">
                <a:solidFill>
                  <a:srgbClr val="082AB8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4</a:t>
            </a:r>
            <a:r>
              <a:rPr lang="en-US" altLang="zh-CN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en-US" sz="28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个样本数据的第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80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百分位数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怎么找？</a:t>
            </a:r>
            <a:endParaRPr lang="zh-CN" sz="28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323768" y="3015826"/>
            <a:ext cx="6136423" cy="939800"/>
            <a:chOff x="1507" y="5615"/>
            <a:chExt cx="10085" cy="1480"/>
          </a:xfrm>
        </p:grpSpPr>
        <p:grpSp>
          <p:nvGrpSpPr>
            <p:cNvPr id="4" name="组合 3"/>
            <p:cNvGrpSpPr/>
            <p:nvPr/>
          </p:nvGrpSpPr>
          <p:grpSpPr>
            <a:xfrm>
              <a:off x="1507" y="5800"/>
              <a:ext cx="9221" cy="1204"/>
              <a:chOff x="2731" y="2128"/>
              <a:chExt cx="9221" cy="1204"/>
            </a:xfrm>
          </p:grpSpPr>
          <p:cxnSp>
            <p:nvCxnSpPr>
              <p:cNvPr id="8" name="文本框 6"/>
              <p:cNvCxnSpPr/>
              <p:nvPr/>
            </p:nvCxnSpPr>
            <p:spPr bwMode="auto">
              <a:xfrm>
                <a:off x="2731" y="2743"/>
                <a:ext cx="9221" cy="0"/>
              </a:xfrm>
              <a:prstGeom prst="line">
                <a:avLst/>
              </a:prstGeom>
              <a:noFill/>
              <a:ln w="38100" cap="rnd">
                <a:solidFill>
                  <a:schemeClr val="tx1"/>
                </a:solidFill>
                <a:round/>
              </a:ln>
            </p:spPr>
          </p:cxnSp>
          <p:cxnSp>
            <p:nvCxnSpPr>
              <p:cNvPr id="9" name="直接连接符 8"/>
              <p:cNvCxnSpPr/>
              <p:nvPr/>
            </p:nvCxnSpPr>
            <p:spPr>
              <a:xfrm flipH="1" flipV="1">
                <a:off x="10140" y="2128"/>
                <a:ext cx="18" cy="1204"/>
              </a:xfrm>
              <a:prstGeom prst="line">
                <a:avLst/>
              </a:prstGeom>
              <a:noFill/>
              <a:ln w="38100" cap="flat" cmpd="sng">
                <a:solidFill>
                  <a:srgbClr val="082AB8"/>
                </a:solidFill>
                <a:prstDash val="sysDot"/>
                <a:miter lim="400000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</p:grpSp>
        <p:sp>
          <p:nvSpPr>
            <p:cNvPr id="5" name="矩形 4"/>
            <p:cNvSpPr/>
            <p:nvPr/>
          </p:nvSpPr>
          <p:spPr>
            <a:xfrm>
              <a:off x="7910" y="6271"/>
              <a:ext cx="1503" cy="824"/>
            </a:xfrm>
            <a:prstGeom prst="rect">
              <a:avLst/>
            </a:prstGeom>
            <a:ln>
              <a:noFill/>
            </a:ln>
          </p:spPr>
          <p:txBody>
            <a:bodyPr wrap="square">
              <a:spAutoFit/>
            </a:bodyPr>
            <a:lstStyle/>
            <a:p>
              <a:pPr lvl="0" indent="261620" algn="just"/>
              <a:r>
                <a:rPr lang="zh-CN" altLang="en-US" sz="2800" b="1" i="1" dirty="0">
                  <a:effectLst/>
                  <a:latin typeface="Times New Roman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a</a:t>
              </a:r>
            </a:p>
          </p:txBody>
        </p:sp>
        <p:sp>
          <p:nvSpPr>
            <p:cNvPr id="6" name="文本框 9"/>
            <p:cNvSpPr txBox="1"/>
            <p:nvPr/>
          </p:nvSpPr>
          <p:spPr>
            <a:xfrm>
              <a:off x="3499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80%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  <p:sp>
          <p:nvSpPr>
            <p:cNvPr id="7" name="文本框 10"/>
            <p:cNvSpPr txBox="1"/>
            <p:nvPr/>
          </p:nvSpPr>
          <p:spPr>
            <a:xfrm>
              <a:off x="8063" y="5615"/>
              <a:ext cx="3529" cy="840"/>
            </a:xfrm>
            <a:prstGeom prst="rect">
              <a:avLst/>
            </a:prstGeom>
            <a:noFill/>
            <a:ln w="12700" cap="flat">
              <a:noFill/>
              <a:miter lim="400000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vertOverflow="overflow" horzOverflow="overflow" vert="horz" wrap="square" lIns="50800" tIns="50800" rIns="50800" bIns="50800" numCol="1" spcCol="38100" rtlCol="0" anchor="ctr" forceAA="0">
              <a:spAutoFit/>
            </a:bodyPr>
            <a:lstStyle/>
            <a:p>
              <a:pPr marL="0" marR="0" indent="0" algn="ctr" defTabSz="8255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</a:pPr>
              <a:r>
                <a:rPr lang="en-US" sz="2800" i="0">
                  <a:effectLst/>
                  <a:latin typeface="Times New Roman" panose="02020603050405020304" pitchFamily="18" charset="0"/>
                  <a:cs typeface="Times New Roman" panose="02020603050405020304" pitchFamily="18" charset="0"/>
                  <a:sym typeface="+mn-ea"/>
                </a:rPr>
                <a:t>20%</a:t>
              </a:r>
              <a:endParaRPr kumimoji="0" lang="en-US" altLang="zh-CN" sz="2800" b="0" i="0" u="none" strike="noStrike" cap="none" spc="0" normalizeH="0" baseline="0">
                <a:ln>
                  <a:noFill/>
                </a:ln>
                <a:effectLst/>
                <a:uFillTx/>
                <a:latin typeface="Times New Roman" panose="02020603050405020304" pitchFamily="18" charset="0"/>
                <a:ea typeface="Hoefler Text"/>
                <a:cs typeface="Times New Roman" panose="02020603050405020304" pitchFamily="18" charset="0"/>
                <a:sym typeface="Hoefler Text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0078947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格 3"/>
          <p:cNvGraphicFramePr/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xmlns="" val="3732645613"/>
              </p:ext>
            </p:extLst>
          </p:nvPr>
        </p:nvGraphicFramePr>
        <p:xfrm>
          <a:off x="683568" y="1356466"/>
          <a:ext cx="5822950" cy="3937000"/>
        </p:xfrm>
        <a:graphic>
          <a:graphicData uri="http://schemas.openxmlformats.org/drawingml/2006/table">
            <a:tbl>
              <a:tblPr firstRow="1" bandRow="1">
                <a:tableStyleId>{8A107856-5554-42FB-B03E-39F5DBC370BA}</a:tableStyleId>
              </a:tblPr>
              <a:tblGrid>
                <a:gridCol w="5822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82295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360172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2.1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2.3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3.2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3.7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4.3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4.7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5.2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5.3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5.7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5.7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7.7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60045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10.2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11.1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11.2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13.3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13.6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14.9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15.7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16.7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16.8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17.0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17.9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6870"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18.3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19.4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22.2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22.4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24.3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24.5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25.6</a:t>
                      </a:r>
                      <a:endParaRPr lang="en-US" sz="2000" b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0000"/>
                        </a:lnSpc>
                        <a:buNone/>
                      </a:pPr>
                      <a:r>
                        <a:rPr lang="en-US" sz="2000" b="0" dirty="0">
                          <a:ln>
                            <a:noFill/>
                          </a:ln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28.0</a:t>
                      </a:r>
                      <a:endParaRPr lang="en-US" sz="2000" b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2700" marR="12700" marT="12700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6849994" y="1572490"/>
            <a:ext cx="1800200" cy="2628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>
              <a:lnSpc>
                <a:spcPct val="120000"/>
              </a:lnSpc>
            </a:pP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得到第</a:t>
            </a:r>
            <a:r>
              <a:rPr lang="en-US" altLang="zh-CN" sz="28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8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0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个和第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8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个数据分别为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13.6</a:t>
            </a:r>
            <a:r>
              <a:rPr lang="en-US" altLang="zh-CN" sz="2800" i="0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和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13.8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.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endParaRPr lang="zh-CN" altLang="en-US" sz="28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  <a:sym typeface="+mn-ea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34127436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19673" y="2708920"/>
            <a:ext cx="4824536" cy="2178243"/>
            <a:chOff x="1619672" y="3429000"/>
            <a:chExt cx="4824536" cy="2178243"/>
          </a:xfrm>
        </p:grpSpPr>
        <p:grpSp>
          <p:nvGrpSpPr>
            <p:cNvPr id="3" name="组合 2"/>
            <p:cNvGrpSpPr/>
            <p:nvPr/>
          </p:nvGrpSpPr>
          <p:grpSpPr>
            <a:xfrm>
              <a:off x="1619672" y="3429000"/>
              <a:ext cx="4824536" cy="2178243"/>
              <a:chOff x="1619672" y="3429000"/>
              <a:chExt cx="4824536" cy="2178243"/>
            </a:xfrm>
          </p:grpSpPr>
          <p:sp>
            <p:nvSpPr>
              <p:cNvPr id="5" name="TextBox 4"/>
              <p:cNvSpPr txBox="1"/>
              <p:nvPr/>
            </p:nvSpPr>
            <p:spPr>
              <a:xfrm>
                <a:off x="1619672" y="4263508"/>
                <a:ext cx="1584176" cy="369332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/>
                  <a:t>样本估计总体</a:t>
                </a: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1763688" y="3429000"/>
                <a:ext cx="1800200" cy="52322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latin typeface="黑体" pitchFamily="49" charset="-122"/>
                    <a:ea typeface="黑体" pitchFamily="49" charset="-122"/>
                  </a:rPr>
                  <a:t>总体数据</a:t>
                </a: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4644008" y="3429000"/>
                <a:ext cx="1800200" cy="523220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latin typeface="黑体" pitchFamily="49" charset="-122"/>
                    <a:ea typeface="黑体" pitchFamily="49" charset="-122"/>
                  </a:rPr>
                  <a:t>样本数据</a:t>
                </a:r>
              </a:p>
            </p:txBody>
          </p:sp>
          <p:sp>
            <p:nvSpPr>
              <p:cNvPr id="8" name="TextBox 7"/>
              <p:cNvSpPr txBox="1"/>
              <p:nvPr/>
            </p:nvSpPr>
            <p:spPr>
              <a:xfrm>
                <a:off x="3203848" y="4653136"/>
                <a:ext cx="2232248" cy="954107"/>
              </a:xfrm>
              <a:prstGeom prst="rect">
                <a:avLst/>
              </a:prstGeom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ln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800" dirty="0">
                    <a:latin typeface="黑体" pitchFamily="49" charset="-122"/>
                    <a:ea typeface="黑体" pitchFamily="49" charset="-122"/>
                  </a:rPr>
                  <a:t>样本数据包含的信息</a:t>
                </a:r>
              </a:p>
            </p:txBody>
          </p:sp>
          <p:sp>
            <p:nvSpPr>
              <p:cNvPr id="9" name="右箭头 8"/>
              <p:cNvSpPr/>
              <p:nvPr/>
            </p:nvSpPr>
            <p:spPr>
              <a:xfrm rot="8373680">
                <a:off x="4964237" y="4243482"/>
                <a:ext cx="798206" cy="171236"/>
              </a:xfrm>
              <a:prstGeom prst="right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右箭头 9"/>
              <p:cNvSpPr/>
              <p:nvPr/>
            </p:nvSpPr>
            <p:spPr>
              <a:xfrm rot="13279800">
                <a:off x="2945357" y="4244587"/>
                <a:ext cx="789143" cy="169028"/>
              </a:xfrm>
              <a:prstGeom prst="rightArrow">
                <a:avLst/>
              </a:prstGeom>
              <a:solidFill>
                <a:srgbClr val="FFC00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" name="右箭头 3"/>
            <p:cNvSpPr/>
            <p:nvPr/>
          </p:nvSpPr>
          <p:spPr>
            <a:xfrm>
              <a:off x="3681309" y="3618943"/>
              <a:ext cx="890691" cy="169028"/>
            </a:xfrm>
            <a:prstGeom prst="rightArrow">
              <a:avLst/>
            </a:pr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3" name="矩形 12"/>
          <p:cNvSpPr/>
          <p:nvPr/>
        </p:nvSpPr>
        <p:spPr>
          <a:xfrm>
            <a:off x="5220073" y="1753652"/>
            <a:ext cx="13681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en-US" sz="2800" b="1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13.7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239769" y="1773107"/>
            <a:ext cx="1788795" cy="523240"/>
            <a:chOff x="7806" y="1720"/>
            <a:chExt cx="2817" cy="618"/>
          </a:xfrm>
        </p:grpSpPr>
        <p:sp>
          <p:nvSpPr>
            <p:cNvPr id="16" name="矩形 15"/>
            <p:cNvSpPr/>
            <p:nvPr/>
          </p:nvSpPr>
          <p:spPr>
            <a:xfrm>
              <a:off x="8946" y="1720"/>
              <a:ext cx="1677" cy="618"/>
            </a:xfrm>
            <a:prstGeom prst="rect">
              <a:avLst/>
            </a:prstGeom>
            <a:ln w="28575">
              <a:noFill/>
            </a:ln>
          </p:spPr>
          <p:txBody>
            <a:bodyPr wrap="square">
              <a:spAutoFit/>
            </a:bodyPr>
            <a:lstStyle/>
            <a:p>
              <a:pPr indent="261620" algn="just"/>
              <a:r>
                <a:rPr lang="en-US" sz="2800" b="1" i="0" dirty="0">
                  <a:effectLst/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  <a:sym typeface="+mn-ea"/>
                </a:rPr>
                <a:t>14</a:t>
              </a:r>
              <a:endParaRPr lang="en-US" altLang="en-US" sz="2800" b="1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endParaRPr>
            </a:p>
          </p:txBody>
        </p:sp>
        <p:cxnSp>
          <p:nvCxnSpPr>
            <p:cNvPr id="17" name="直接箭头连接符 16"/>
            <p:cNvCxnSpPr/>
            <p:nvPr/>
          </p:nvCxnSpPr>
          <p:spPr>
            <a:xfrm flipV="1">
              <a:off x="7806" y="2022"/>
              <a:ext cx="1565" cy="16"/>
            </a:xfrm>
            <a:prstGeom prst="straightConnector1">
              <a:avLst/>
            </a:prstGeom>
            <a:noFill/>
            <a:ln w="28575" cap="flat">
              <a:solidFill>
                <a:srgbClr val="7030A0"/>
              </a:solidFill>
              <a:prstDash val="solid"/>
              <a:miter lim="400000"/>
              <a:tailEnd type="arrow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cxnSp>
        <p:nvCxnSpPr>
          <p:cNvPr id="18" name="直接箭头连接符 17"/>
          <p:cNvCxnSpPr/>
          <p:nvPr/>
        </p:nvCxnSpPr>
        <p:spPr>
          <a:xfrm>
            <a:off x="6156177" y="2132856"/>
            <a:ext cx="1237987" cy="1337630"/>
          </a:xfrm>
          <a:prstGeom prst="straightConnector1">
            <a:avLst/>
          </a:prstGeom>
          <a:noFill/>
          <a:ln w="28575" cap="flat">
            <a:solidFill>
              <a:srgbClr val="7030A0"/>
            </a:solidFill>
            <a:prstDash val="solid"/>
            <a:miter lim="400000"/>
            <a:tailEnd type="arrow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9" name="圆角矩形标注 18"/>
          <p:cNvSpPr/>
          <p:nvPr/>
        </p:nvSpPr>
        <p:spPr>
          <a:xfrm>
            <a:off x="6300193" y="3609020"/>
            <a:ext cx="2160239" cy="1044115"/>
          </a:xfrm>
          <a:prstGeom prst="wedgeRoundRectCallout">
            <a:avLst>
              <a:gd name="adj1" fmla="val -85655"/>
              <a:gd name="adj2" fmla="val 32221"/>
              <a:gd name="adj3" fmla="val 16667"/>
            </a:avLst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chemeClr val="tx1"/>
                </a:solidFill>
              </a:rPr>
              <a:t>样本数据的第</a:t>
            </a:r>
            <a:r>
              <a:rPr lang="en-US" altLang="zh-CN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80</a:t>
            </a:r>
            <a:r>
              <a:rPr lang="zh-CN" altLang="en-US" sz="2400" dirty="0">
                <a:solidFill>
                  <a:schemeClr val="tx1"/>
                </a:solidFill>
              </a:rPr>
              <a:t>百分位数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1835696" y="476672"/>
            <a:ext cx="4032448" cy="1872208"/>
            <a:chOff x="1835696" y="476672"/>
            <a:chExt cx="4032448" cy="1872208"/>
          </a:xfrm>
        </p:grpSpPr>
        <p:grpSp>
          <p:nvGrpSpPr>
            <p:cNvPr id="22" name="组合 21"/>
            <p:cNvGrpSpPr/>
            <p:nvPr/>
          </p:nvGrpSpPr>
          <p:grpSpPr>
            <a:xfrm>
              <a:off x="1835696" y="1140894"/>
              <a:ext cx="3636358" cy="1207986"/>
              <a:chOff x="1835696" y="1140894"/>
              <a:chExt cx="3636358" cy="1207986"/>
            </a:xfrm>
          </p:grpSpPr>
          <p:cxnSp>
            <p:nvCxnSpPr>
              <p:cNvPr id="14" name="直接箭头连接符 13"/>
              <p:cNvCxnSpPr/>
              <p:nvPr/>
            </p:nvCxnSpPr>
            <p:spPr>
              <a:xfrm flipV="1">
                <a:off x="4283969" y="1988840"/>
                <a:ext cx="1188085" cy="8467"/>
              </a:xfrm>
              <a:prstGeom prst="straightConnector1">
                <a:avLst/>
              </a:prstGeom>
              <a:noFill/>
              <a:ln w="28575" cap="flat">
                <a:solidFill>
                  <a:srgbClr val="7030A0"/>
                </a:solidFill>
                <a:prstDash val="solid"/>
                <a:miter lim="400000"/>
                <a:tailEnd type="arrow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20" name="圆角矩形标注 19"/>
              <p:cNvSpPr/>
              <p:nvPr/>
            </p:nvSpPr>
            <p:spPr>
              <a:xfrm>
                <a:off x="1835696" y="1140894"/>
                <a:ext cx="2304257" cy="1207986"/>
              </a:xfrm>
              <a:prstGeom prst="wedgeRoundRectCallout">
                <a:avLst>
                  <a:gd name="adj1" fmla="val -10033"/>
                  <a:gd name="adj2" fmla="val 75854"/>
                  <a:gd name="adj3" fmla="val 16667"/>
                </a:avLst>
              </a:prstGeom>
              <a:noFill/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400" dirty="0">
                    <a:solidFill>
                      <a:schemeClr val="tx1"/>
                    </a:solidFill>
                  </a:rPr>
                  <a:t>总体数据的第</a:t>
                </a:r>
                <a:r>
                  <a:rPr lang="en-US" altLang="zh-CN" sz="2400" dirty="0">
                    <a:solidFill>
                      <a:schemeClr val="tx1"/>
                    </a:solidFill>
                    <a:latin typeface="Times New Roman" pitchFamily="18" charset="0"/>
                    <a:cs typeface="Times New Roman" pitchFamily="18" charset="0"/>
                  </a:rPr>
                  <a:t>80</a:t>
                </a:r>
                <a:r>
                  <a:rPr lang="zh-CN" altLang="en-US" sz="2400" dirty="0">
                    <a:solidFill>
                      <a:schemeClr val="tx1"/>
                    </a:solidFill>
                  </a:rPr>
                  <a:t>百分位数</a:t>
                </a:r>
              </a:p>
            </p:txBody>
          </p:sp>
        </p:grpSp>
        <p:sp>
          <p:nvSpPr>
            <p:cNvPr id="23" name="TextBox 22"/>
            <p:cNvSpPr txBox="1"/>
            <p:nvPr/>
          </p:nvSpPr>
          <p:spPr>
            <a:xfrm>
              <a:off x="4229895" y="476672"/>
              <a:ext cx="163824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kern="0" dirty="0">
                  <a:latin typeface="黑体" panose="02010609060101010101" pitchFamily="49" charset="-122"/>
                  <a:ea typeface="黑体" panose="02010609060101010101" pitchFamily="49" charset="-122"/>
                </a:rPr>
                <a:t>全市</a:t>
              </a:r>
              <a:r>
                <a:rPr lang="zh-CN" altLang="en-US" sz="2400" kern="0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居民用户月均用水量标准</a:t>
              </a:r>
              <a:endParaRPr lang="zh-CN" altLang="en-US" sz="2400" dirty="0"/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82264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1772816"/>
            <a:ext cx="7290127" cy="13031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 eaLnBrk="1">
              <a:lnSpc>
                <a:spcPct val="150000"/>
              </a:lnSpc>
            </a:pPr>
            <a:r>
              <a:rPr lang="zh-CN" altLang="en-US" sz="28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思考</a:t>
            </a:r>
            <a:r>
              <a:rPr lang="en-US" altLang="zh-CN" sz="2800" i="0" dirty="0">
                <a:solidFill>
                  <a:srgbClr val="082AB8"/>
                </a:solidFill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5</a:t>
            </a:r>
            <a:r>
              <a:rPr lang="en-US" altLang="zh-CN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 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若这组数据共</a:t>
            </a:r>
            <a:r>
              <a:rPr lang="en-US" altLang="zh-CN" sz="28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99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个，则这组数据的中位数怎么求？第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80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百分位数呢？</a:t>
            </a:r>
            <a:endParaRPr lang="zh-CN" sz="28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8956742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835696" y="1844824"/>
            <a:ext cx="5194920" cy="1143000"/>
          </a:xfrm>
        </p:spPr>
        <p:txBody>
          <a:bodyPr>
            <a:normAutofit/>
          </a:bodyPr>
          <a:lstStyle/>
          <a:p>
            <a:r>
              <a:rPr lang="zh-CN" altLang="en-US" sz="36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百分位数的实际应用举例</a:t>
            </a:r>
            <a:endParaRPr lang="zh-CN" altLang="en-US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5266039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416144"/>
            <a:ext cx="8229600" cy="7167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门锁孔离地面的高度：</a:t>
            </a:r>
            <a:r>
              <a:rPr lang="zh-CN" altLang="en-US" sz="24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肘高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的</a:t>
            </a:r>
            <a:r>
              <a:rPr lang="en-US" altLang="zh-CN" sz="24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50%</a:t>
            </a:r>
            <a:r>
              <a:rPr lang="zh-CN" altLang="en-US" sz="2400" dirty="0">
                <a:latin typeface="黑体" pitchFamily="49" charset="-122"/>
                <a:ea typeface="黑体" pitchFamily="49" charset="-122"/>
              </a:rPr>
              <a:t>分位数作为参考；</a:t>
            </a:r>
            <a:endParaRPr lang="en-US" altLang="zh-CN" sz="24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标题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百分位数的实际应用举例</a:t>
            </a:r>
            <a:endParaRPr lang="zh-CN" altLang="en-US" sz="3200" dirty="0"/>
          </a:p>
        </p:txBody>
      </p:sp>
      <p:sp>
        <p:nvSpPr>
          <p:cNvPr id="2" name="TextBox 1"/>
          <p:cNvSpPr txBox="1"/>
          <p:nvPr/>
        </p:nvSpPr>
        <p:spPr>
          <a:xfrm>
            <a:off x="539552" y="2204864"/>
            <a:ext cx="7920880" cy="576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设计门的高度、床的高度：</a:t>
            </a:r>
            <a:r>
              <a:rPr lang="zh-CN" altLang="en-US" sz="24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身高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en-US" altLang="zh-CN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90%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分位数为上限值；</a:t>
            </a:r>
            <a:endParaRPr lang="en-US" altLang="zh-CN" sz="24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2996952"/>
            <a:ext cx="777686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74320" indent="-274320">
              <a:lnSpc>
                <a:spcPct val="15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/>
              <a:buChar char=""/>
            </a:pP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汽车驾驶员的可调式座椅：座椅的高低调节范围的确定需要取</a:t>
            </a:r>
            <a:r>
              <a:rPr lang="zh-CN" altLang="en-US" sz="24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眼高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en-US" altLang="zh-CN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90%</a:t>
            </a:r>
            <a:r>
              <a:rPr lang="zh-CN" altLang="en-US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分位数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10%</a:t>
            </a:r>
            <a:r>
              <a:rPr lang="zh-CN" altLang="en-US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分位数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为上、下限值的依据；对于座椅的前后调节范围的确定需要取</a:t>
            </a:r>
            <a:r>
              <a:rPr lang="zh-CN" altLang="en-US" sz="24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臀膝距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的</a:t>
            </a:r>
            <a:r>
              <a:rPr lang="en-US" altLang="zh-CN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90%</a:t>
            </a:r>
            <a:r>
              <a:rPr lang="zh-CN" altLang="en-US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分位数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10%</a:t>
            </a:r>
            <a:r>
              <a:rPr lang="zh-CN" altLang="en-US" sz="24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分位数</a:t>
            </a:r>
            <a:r>
              <a:rPr lang="zh-CN" altLang="en-US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为上、下限值的依据</a:t>
            </a:r>
            <a:r>
              <a:rPr lang="en-US" altLang="zh-CN" sz="24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.</a:t>
            </a:r>
            <a:endParaRPr lang="zh-CN" altLang="en-US" sz="24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911595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11559" y="-15993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zh-CN" altLang="en-US" sz="32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中国成年人人体尺寸</a:t>
            </a: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862344508"/>
              </p:ext>
            </p:extLst>
          </p:nvPr>
        </p:nvGraphicFramePr>
        <p:xfrm>
          <a:off x="251940" y="1988840"/>
          <a:ext cx="8640959" cy="308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百分位数</a:t>
                      </a:r>
                      <a:endParaRPr lang="zh-CN" sz="9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9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测量</a:t>
                      </a:r>
                      <a:endParaRPr lang="en-US" altLang="zh-CN" sz="9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项目</a:t>
                      </a:r>
                      <a:endParaRPr lang="zh-CN" sz="9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18-60</a:t>
                      </a:r>
                      <a:r>
                        <a:rPr lang="zh-CN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岁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18-25</a:t>
                      </a:r>
                      <a:r>
                        <a:rPr lang="zh-CN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岁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99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99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4.1.1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身高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1543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1583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1604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1678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1754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1775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1814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1554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1591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1611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1686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1764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1789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1830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4.1.2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体重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48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59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71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75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83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43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47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57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70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78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4.2.1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眼高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1436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1474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1495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1586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1643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1664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1705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1444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1482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1502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1576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1653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1678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1714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4.2.3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肘高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925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954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968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1024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1079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1096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1128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929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957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973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1028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1088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1102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1140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4.3.10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臀膝距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499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515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524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554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585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595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613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500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516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525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554</a:t>
                      </a:r>
                      <a:endParaRPr lang="zh-CN" sz="1400" b="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585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594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615</a:t>
                      </a:r>
                      <a:endParaRPr lang="zh-CN" sz="1400" b="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cxnSp>
        <p:nvCxnSpPr>
          <p:cNvPr id="7" name="直接连接符 6"/>
          <p:cNvCxnSpPr/>
          <p:nvPr/>
        </p:nvCxnSpPr>
        <p:spPr>
          <a:xfrm>
            <a:off x="251520" y="1988840"/>
            <a:ext cx="576064" cy="7200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2627784" y="1429639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black"/>
                </a:solidFill>
              </a:rPr>
              <a:t>人体尺寸（男）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483768" y="5373216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GB-10000-88</a:t>
            </a:r>
            <a:r>
              <a:rPr lang="en-US" altLang="zh-CN" b="1" dirty="0">
                <a:solidFill>
                  <a:prstClr val="black"/>
                </a:solidFill>
              </a:rPr>
              <a:t> </a:t>
            </a:r>
            <a:r>
              <a:rPr lang="zh-CN" altLang="en-US" b="1" dirty="0">
                <a:solidFill>
                  <a:prstClr val="black"/>
                </a:solidFill>
              </a:rPr>
              <a:t>中国成年人人体尺寸</a:t>
            </a:r>
            <a:r>
              <a:rPr lang="zh-CN" alt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dirty="0">
              <a:solidFill>
                <a:prstClr val="black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34282613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83768" y="5373216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（</a:t>
            </a:r>
            <a:r>
              <a:rPr lang="en-US" altLang="zh-CN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GB-10000-88</a:t>
            </a:r>
            <a:r>
              <a:rPr lang="en-US" altLang="zh-CN" b="1" dirty="0">
                <a:solidFill>
                  <a:prstClr val="black"/>
                </a:solidFill>
              </a:rPr>
              <a:t> </a:t>
            </a:r>
            <a:r>
              <a:rPr lang="zh-CN" altLang="en-US" b="1" dirty="0">
                <a:solidFill>
                  <a:prstClr val="black"/>
                </a:solidFill>
              </a:rPr>
              <a:t>中国成年人人体尺寸</a:t>
            </a:r>
            <a:r>
              <a:rPr lang="zh-CN" altLang="en-US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）</a:t>
            </a:r>
            <a:endParaRPr lang="zh-CN" altLang="en-US" dirty="0">
              <a:solidFill>
                <a:prstClr val="black"/>
              </a:solidFill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990790576"/>
              </p:ext>
            </p:extLst>
          </p:nvPr>
        </p:nvGraphicFramePr>
        <p:xfrm>
          <a:off x="251520" y="1996544"/>
          <a:ext cx="8640959" cy="308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0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0405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576064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百分位数</a:t>
                      </a:r>
                      <a:endParaRPr lang="zh-CN" sz="9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en-US" sz="105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 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endParaRPr lang="en-US" altLang="zh-CN" sz="9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测量</a:t>
                      </a:r>
                      <a:endParaRPr lang="en-US" altLang="zh-CN" sz="900" kern="100" dirty="0">
                        <a:effectLst/>
                        <a:latin typeface="Times New Roman"/>
                        <a:ea typeface="宋体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zh-CN" sz="9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项目</a:t>
                      </a:r>
                      <a:endParaRPr lang="zh-CN" sz="90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18-55</a:t>
                      </a:r>
                      <a:r>
                        <a:rPr lang="zh-CN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岁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18-25</a:t>
                      </a:r>
                      <a:r>
                        <a:rPr lang="zh-CN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岁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99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90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95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99</a:t>
                      </a:r>
                      <a:endParaRPr lang="zh-CN" sz="140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4.1.1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身高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1449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1484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1503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1570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1640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1659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1697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1457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1494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1512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1580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1647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1667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1709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4.1.2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体重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39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42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44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52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66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74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38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42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57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66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4.2.1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眼高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1337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1371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1388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1454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1522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1541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1579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1341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1380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1396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1463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1529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1549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1588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4.2.3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肘高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873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899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913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960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1009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1023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1050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877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904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916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965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1013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1027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1060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4.3.10</a:t>
                      </a:r>
                      <a:r>
                        <a:rPr lang="zh-CN" sz="1400" b="1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臀膝距</a:t>
                      </a:r>
                      <a:endParaRPr lang="zh-CN" sz="1050" b="1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826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851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865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912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960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975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1005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825</a:t>
                      </a:r>
                      <a:endParaRPr lang="zh-CN" sz="1050" kern="10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854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867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914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963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978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400" kern="100" dirty="0">
                          <a:effectLst/>
                          <a:latin typeface="Times New Roman"/>
                          <a:ea typeface="宋体"/>
                          <a:cs typeface="Times New Roman"/>
                        </a:rPr>
                        <a:t>1008</a:t>
                      </a:r>
                      <a:endParaRPr lang="zh-CN" sz="1050" kern="100" dirty="0">
                        <a:effectLst/>
                        <a:latin typeface="Calibri"/>
                        <a:ea typeface="宋体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</a:tbl>
          </a:graphicData>
        </a:graphic>
      </p:graphicFrame>
      <p:cxnSp>
        <p:nvCxnSpPr>
          <p:cNvPr id="6" name="直接连接符 5"/>
          <p:cNvCxnSpPr/>
          <p:nvPr/>
        </p:nvCxnSpPr>
        <p:spPr>
          <a:xfrm>
            <a:off x="251100" y="1996544"/>
            <a:ext cx="576064" cy="72008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2627784" y="1429639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prstClr val="black"/>
                </a:solidFill>
              </a:rPr>
              <a:t>人体尺寸（女）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7324332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497455" y="2562597"/>
            <a:ext cx="4495165" cy="459740"/>
            <a:chOff x="3933" y="3625"/>
            <a:chExt cx="7079" cy="724"/>
          </a:xfrm>
        </p:grpSpPr>
        <p:sp>
          <p:nvSpPr>
            <p:cNvPr id="5" name="矩形 4"/>
            <p:cNvSpPr/>
            <p:nvPr/>
          </p:nvSpPr>
          <p:spPr>
            <a:xfrm>
              <a:off x="3933" y="3625"/>
              <a:ext cx="3534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eaLnBrk="1"/>
              <a:r>
                <a:rPr lang="zh-CN" altLang="en-US" sz="2400" i="0" dirty="0"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第</a:t>
              </a:r>
              <a:r>
                <a:rPr lang="en-US" altLang="zh-CN" sz="2400" i="0" dirty="0">
                  <a:effectLst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  <a:sym typeface="+mn-ea"/>
                </a:rPr>
                <a:t> 50 </a:t>
              </a:r>
              <a:r>
                <a:rPr lang="zh-CN" altLang="en-US" sz="2400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+mn-cs"/>
                  <a:sym typeface="+mn-ea"/>
                </a:rPr>
                <a:t>百分位数</a:t>
              </a:r>
              <a:endPara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8422" y="3625"/>
              <a:ext cx="2591" cy="72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261620" algn="just"/>
              <a:r>
                <a:rPr lang="zh-CN" altLang="en-US" sz="2400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+mn-cs"/>
                  <a:sym typeface="+mn-ea"/>
                </a:rPr>
                <a:t>中位数</a:t>
              </a:r>
              <a:endParaRPr lang="zh-CN" altLang="en-US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endParaRPr>
            </a:p>
          </p:txBody>
        </p:sp>
      </p:grpSp>
      <p:sp>
        <p:nvSpPr>
          <p:cNvPr id="7" name="左大括号 6"/>
          <p:cNvSpPr/>
          <p:nvPr/>
        </p:nvSpPr>
        <p:spPr>
          <a:xfrm>
            <a:off x="2421890" y="1777737"/>
            <a:ext cx="76200" cy="2012315"/>
          </a:xfrm>
          <a:prstGeom prst="leftBrace">
            <a:avLst>
              <a:gd name="adj1" fmla="val 0"/>
              <a:gd name="adj2" fmla="val 50000"/>
            </a:avLst>
          </a:prstGeom>
          <a:noFill/>
          <a:ln w="38100" cap="flat">
            <a:solidFill>
              <a:schemeClr val="tx1"/>
            </a:solidFill>
            <a:prstDash val="solid"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vertOverflow="overflow" horzOverflow="overflow" vert="horz" wrap="square" lIns="91439" tIns="45719" rIns="91439" bIns="45719" numCol="1" spcCol="38100" rtlCol="0" anchor="t" forceAA="0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1800" b="0" i="0" u="none" strike="noStrike" cap="none" spc="0" normalizeH="0" baseline="0">
              <a:ln>
                <a:noFill/>
              </a:ln>
              <a:effectLst/>
              <a:uFillTx/>
            </a:endParaRPr>
          </a:p>
        </p:txBody>
      </p:sp>
      <p:sp>
        <p:nvSpPr>
          <p:cNvPr id="8" name="矩形 7"/>
          <p:cNvSpPr/>
          <p:nvPr/>
        </p:nvSpPr>
        <p:spPr>
          <a:xfrm>
            <a:off x="2498090" y="1663437"/>
            <a:ext cx="22440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/>
            <a:r>
              <a:rPr lang="zh-CN" altLang="en-US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25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百分位数</a:t>
            </a:r>
            <a:endParaRPr lang="zh-CN" altLang="en-US" sz="24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498090" y="3455407"/>
            <a:ext cx="224409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/>
            <a:r>
              <a:rPr lang="zh-CN" altLang="en-US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第</a:t>
            </a:r>
            <a:r>
              <a:rPr lang="en-US" altLang="zh-CN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75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百分位数</a:t>
            </a:r>
            <a:endParaRPr lang="zh-CN" altLang="en-US" sz="24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716915" y="2545452"/>
            <a:ext cx="1929130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四分位数</a:t>
            </a:r>
            <a:endParaRPr lang="zh-CN" sz="24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7" name="左右箭头 16"/>
          <p:cNvSpPr/>
          <p:nvPr/>
        </p:nvSpPr>
        <p:spPr>
          <a:xfrm>
            <a:off x="4748954" y="2761240"/>
            <a:ext cx="765924" cy="139914"/>
          </a:xfrm>
          <a:prstGeom prst="left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4742180" y="1498972"/>
            <a:ext cx="2921635" cy="2578100"/>
            <a:chOff x="4742180" y="1498972"/>
            <a:chExt cx="2921635" cy="2578100"/>
          </a:xfrm>
        </p:grpSpPr>
        <p:sp>
          <p:nvSpPr>
            <p:cNvPr id="12" name="矩形 11"/>
            <p:cNvSpPr/>
            <p:nvPr/>
          </p:nvSpPr>
          <p:spPr>
            <a:xfrm>
              <a:off x="5331460" y="1498972"/>
              <a:ext cx="233235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261620" algn="just"/>
              <a:r>
                <a:rPr lang="zh-CN" altLang="en-US" sz="2400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+mn-cs"/>
                  <a:sym typeface="+mn-ea"/>
                </a:rPr>
                <a:t>第一四分位数           </a:t>
              </a:r>
            </a:p>
            <a:p>
              <a:pPr indent="261620" algn="just"/>
              <a:r>
                <a:rPr lang="zh-CN" altLang="en-US" sz="2400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 下四分位数</a:t>
              </a:r>
              <a:endParaRPr 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5331460" y="3247127"/>
              <a:ext cx="2332355" cy="82994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indent="261620" algn="just"/>
              <a:r>
                <a:rPr lang="zh-CN" altLang="en-US" sz="2400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cs typeface="+mn-cs"/>
                  <a:sym typeface="+mn-ea"/>
                </a:rPr>
                <a:t>第三四分位数           </a:t>
              </a:r>
            </a:p>
            <a:p>
              <a:pPr indent="261620" algn="just"/>
              <a:r>
                <a:rPr lang="zh-CN" altLang="en-US" sz="2400" i="0" dirty="0">
                  <a:effectLst/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 上四分位数</a:t>
              </a:r>
              <a:endParaRPr 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6" name="左右箭头 15"/>
            <p:cNvSpPr/>
            <p:nvPr/>
          </p:nvSpPr>
          <p:spPr>
            <a:xfrm>
              <a:off x="4742180" y="1817514"/>
              <a:ext cx="765924" cy="139914"/>
            </a:xfrm>
            <a:prstGeom prst="left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左右箭头 17"/>
            <p:cNvSpPr/>
            <p:nvPr/>
          </p:nvSpPr>
          <p:spPr>
            <a:xfrm>
              <a:off x="4745357" y="3650138"/>
              <a:ext cx="765924" cy="139914"/>
            </a:xfrm>
            <a:prstGeom prst="leftRightArrow">
              <a:avLst/>
            </a:prstGeom>
            <a:solidFill>
              <a:srgbClr val="FFFF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矩形 18"/>
          <p:cNvSpPr/>
          <p:nvPr/>
        </p:nvSpPr>
        <p:spPr>
          <a:xfrm>
            <a:off x="971600" y="4005064"/>
            <a:ext cx="7167453" cy="14219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 eaLnBrk="1">
              <a:lnSpc>
                <a:spcPct val="120000"/>
              </a:lnSpc>
            </a:pPr>
            <a:endParaRPr lang="zh-CN" sz="24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  <a:p>
            <a:pPr indent="261620" algn="just" eaLnBrk="1">
              <a:lnSpc>
                <a:spcPct val="120000"/>
              </a:lnSpc>
            </a:pPr>
            <a:r>
              <a:rPr 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另外，像第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百分位数，第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5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百分位数，第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95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百分位数和第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99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百分位数在统计中也经常被使用.</a:t>
            </a:r>
            <a:endParaRPr lang="zh-CN" altLang="en-US" sz="24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195736" y="796077"/>
            <a:ext cx="41764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dirty="0">
                <a:solidFill>
                  <a:srgbClr val="082AB8"/>
                </a:solidFill>
                <a:latin typeface="黑体" pitchFamily="49" charset="-122"/>
                <a:ea typeface="黑体" pitchFamily="49" charset="-122"/>
              </a:rPr>
              <a:t>重要的百分位数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677583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0" grpId="0"/>
      <p:bldP spid="19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143000"/>
          </a:xfrm>
        </p:spPr>
        <p:txBody>
          <a:bodyPr/>
          <a:lstStyle/>
          <a:p>
            <a:r>
              <a:rPr lang="zh-CN" altLang="en-US" sz="4000" dirty="0">
                <a:latin typeface="黑体" pitchFamily="49" charset="-122"/>
                <a:ea typeface="黑体" pitchFamily="49" charset="-122"/>
              </a:rPr>
              <a:t>三、典型例题</a:t>
            </a:r>
          </a:p>
        </p:txBody>
      </p:sp>
      <p:sp>
        <p:nvSpPr>
          <p:cNvPr id="5" name="矩形 4"/>
          <p:cNvSpPr/>
          <p:nvPr/>
        </p:nvSpPr>
        <p:spPr>
          <a:xfrm>
            <a:off x="755576" y="1650682"/>
            <a:ext cx="7867392" cy="1949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>
              <a:lnSpc>
                <a:spcPct val="150000"/>
              </a:lnSpc>
            </a:pP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1</a:t>
            </a:r>
            <a:r>
              <a:rPr lang="zh-CN" sz="28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根据树人中学高一年级</a:t>
            </a:r>
            <a:r>
              <a:rPr lang="en-US" altLang="zh-CN" sz="2800" i="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27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名女生身高的样本数据，估计树人中学高一年级女生的第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25 </a:t>
            </a:r>
            <a:r>
              <a:rPr lang="zh-CN" altLang="en-US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50 </a:t>
            </a:r>
            <a:r>
              <a:rPr lang="zh-CN" altLang="en-US" sz="28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，</a:t>
            </a:r>
            <a:r>
              <a:rPr lang="en-US" sz="28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 75</a:t>
            </a:r>
            <a:r>
              <a:rPr lang="en-US" altLang="zh-CN" sz="28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百分位数</a:t>
            </a:r>
            <a:r>
              <a:rPr lang="zh-CN" altLang="en-US" sz="28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.</a:t>
            </a:r>
            <a:endParaRPr lang="zh-CN" altLang="en-US" sz="28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11560" y="3717032"/>
            <a:ext cx="7844155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just"/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163.0  164.0  161.0  157.0  162.0  165.0  158.0  155.0  164.0</a:t>
            </a:r>
          </a:p>
          <a:p>
            <a:pPr indent="261620" algn="just"/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162.5  154.0  154.0  164.0  149.0  159.0  161.0  170.0  171.0</a:t>
            </a:r>
          </a:p>
          <a:p>
            <a:pPr indent="261620" algn="just"/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  <a:sym typeface="+mn-ea"/>
              </a:rPr>
              <a:t>155.0  148.0  172.0  162.5  158.0  155.5  157.0  163.0  172.0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endParaRPr lang="zh-CN" sz="2400" i="0" kern="100" dirty="0">
              <a:effectLst/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97473044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27584" y="1052736"/>
            <a:ext cx="7560840" cy="4389120"/>
          </a:xfrm>
        </p:spPr>
        <p:txBody>
          <a:bodyPr/>
          <a:lstStyle/>
          <a:p>
            <a:pPr marL="0" indent="0">
              <a:lnSpc>
                <a:spcPct val="150000"/>
              </a:lnSpc>
              <a:buNone/>
            </a:pPr>
            <a:r>
              <a:rPr lang="zh-CN" altLang="en-US" dirty="0">
                <a:latin typeface="黑体" pitchFamily="49" charset="-122"/>
                <a:ea typeface="黑体" pitchFamily="49" charset="-122"/>
              </a:rPr>
              <a:t>练习</a:t>
            </a:r>
            <a:r>
              <a:rPr lang="en-US" altLang="zh-CN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  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为了实现绿色发展，避免浪费能源，某市政府计划对居民用电采用阶梯收费的方法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为此，相关部门在该市随机调查了</a:t>
            </a:r>
            <a:r>
              <a:rPr lang="en-US" altLang="zh-CN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200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户居民六月份用电量（单位：</a:t>
            </a:r>
            <a:r>
              <a:rPr lang="en-US" altLang="zh-CN" dirty="0" err="1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kW</a:t>
            </a:r>
            <a:r>
              <a:rPr lang="en-US" altLang="zh-CN" sz="2800" dirty="0" err="1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·</a:t>
            </a:r>
            <a:r>
              <a:rPr lang="en-US" altLang="zh-CN" dirty="0" err="1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h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），以了解这个城市家庭用电量的情况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根据该市居民月度用电量的概率分布，请计算</a:t>
            </a:r>
            <a:r>
              <a:rPr lang="en-US" altLang="zh-CN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75%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和</a:t>
            </a:r>
            <a:r>
              <a:rPr lang="en-US" altLang="zh-CN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95%</a:t>
            </a:r>
            <a:r>
              <a:rPr lang="zh-CN" altLang="en-US" dirty="0">
                <a:latin typeface="黑体" pitchFamily="49" charset="-122"/>
                <a:ea typeface="黑体" pitchFamily="49" charset="-122"/>
              </a:rPr>
              <a:t>分位数</a:t>
            </a:r>
            <a:r>
              <a:rPr lang="en-US" altLang="zh-CN" dirty="0">
                <a:latin typeface="黑体" pitchFamily="49" charset="-122"/>
                <a:ea typeface="黑体" pitchFamily="49" charset="-122"/>
              </a:rPr>
              <a:t>.</a:t>
            </a:r>
            <a:endParaRPr lang="zh-CN" altLang="en-US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42289437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782320" y="662305"/>
            <a:ext cx="7579360" cy="1130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 algn="l">
              <a:lnSpc>
                <a:spcPct val="150000"/>
              </a:lnSpc>
            </a:pP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例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lang="zh-CN" sz="2400" i="0" kern="100" dirty="0">
                <a:effectLst/>
                <a:latin typeface="黑体" panose="02010609060101010101" pitchFamily="49" charset="-122"/>
                <a:ea typeface="黑体" panose="02010609060101010101" pitchFamily="49" charset="-122"/>
              </a:rPr>
              <a:t> 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根据表</a:t>
            </a:r>
            <a:r>
              <a:rPr lang="zh-CN" altLang="en-US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400" i="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9.2-1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，估计月均用水量样本数据的</a:t>
            </a:r>
            <a:r>
              <a:rPr lang="en-US" altLang="zh-CN" sz="2400" i="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80%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和</a:t>
            </a:r>
            <a:r>
              <a:rPr lang="en-US" altLang="zh-CN" sz="2400" i="0" dirty="0">
                <a:effectLst/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</a:rPr>
              <a:t>95</a:t>
            </a:r>
            <a:r>
              <a:rPr lang="en-US" altLang="zh-CN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%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  <a:sym typeface="+mn-ea"/>
              </a:rPr>
              <a:t>分位数.</a:t>
            </a:r>
            <a:endParaRPr lang="zh-CN" altLang="en-US" sz="2400" i="0" dirty="0">
              <a:effectLst/>
              <a:latin typeface="黑体" panose="02010609060101010101" pitchFamily="49" charset="-122"/>
              <a:ea typeface="黑体" panose="02010609060101010101" pitchFamily="49" charset="-122"/>
              <a:cs typeface="+mn-cs"/>
            </a:endParaRP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1691680" y="1844824"/>
            <a:ext cx="5760640" cy="3864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211960" y="5805264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黑体" panose="02010609060101010101" pitchFamily="49" charset="-122"/>
                <a:ea typeface="黑体" panose="02010609060101010101" pitchFamily="49" charset="-122"/>
              </a:rPr>
              <a:t>表</a:t>
            </a:r>
            <a:r>
              <a:rPr lang="zh-CN" altLang="en-US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20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9.2-1</a:t>
            </a:r>
            <a:endParaRPr lang="zh-CN" altLang="en-US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2309921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971600" y="692696"/>
            <a:ext cx="7416824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61620">
              <a:lnSpc>
                <a:spcPct val="120000"/>
              </a:lnSpc>
            </a:pPr>
            <a:r>
              <a:rPr lang="zh-CN" altLang="en-US" sz="2400" dirty="0">
                <a:solidFill>
                  <a:srgbClr val="082AB8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分析：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在某些情况下，我们只能获得整理好的统计表或统计图，与原始数据相比，它们损失了一些信息.</a:t>
            </a:r>
            <a:endParaRPr lang="zh-CN" altLang="zh-CN" sz="240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 bwMode="auto">
          <a:xfrm>
            <a:off x="611560" y="2132855"/>
            <a:ext cx="5368291" cy="36013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矩形 5"/>
          <p:cNvSpPr/>
          <p:nvPr/>
        </p:nvSpPr>
        <p:spPr>
          <a:xfrm>
            <a:off x="6156176" y="1988840"/>
            <a:ext cx="2592288" cy="4081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例如由表</a:t>
            </a:r>
            <a:r>
              <a:rPr lang="en-US" altLang="zh-CN" sz="2400" dirty="0">
                <a:latin typeface="Times New Roman" pitchFamily="18" charset="0"/>
                <a:ea typeface="黑体" pitchFamily="49" charset="-122"/>
                <a:cs typeface="Times New Roman" pitchFamily="18" charset="0"/>
                <a:sym typeface="+mn-ea"/>
              </a:rPr>
              <a:t>9.2-1</a:t>
            </a:r>
            <a:r>
              <a:rPr lang="zh-CN" altLang="en-US" sz="24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，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我们知道在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[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  <a:sym typeface="+mn-ea"/>
              </a:rPr>
              <a:t>16.2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, </a:t>
            </a:r>
            <a:r>
              <a:rPr lang="en-US" altLang="zh-CN" sz="2400" dirty="0">
                <a:latin typeface="Times New Roman" pitchFamily="18" charset="0"/>
                <a:cs typeface="Times New Roman" pitchFamily="18" charset="0"/>
                <a:sym typeface="+mn-ea"/>
              </a:rPr>
              <a:t>19.2</a:t>
            </a:r>
            <a:r>
              <a:rPr lang="zh-CN" altLang="en-US" sz="2400" dirty="0">
                <a:latin typeface="Times New Roman" pitchFamily="18" charset="0"/>
                <a:ea typeface="黑体" panose="02010609060101010101" pitchFamily="49" charset="-122"/>
                <a:cs typeface="Times New Roman" pitchFamily="18" charset="0"/>
                <a:sym typeface="+mn-ea"/>
              </a:rPr>
              <a:t>)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内有</a:t>
            </a:r>
            <a:r>
              <a:rPr lang="en-US" altLang="zh-CN" sz="24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en-US" altLang="zh-CN" sz="24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个数据，但不知道这</a:t>
            </a:r>
            <a:r>
              <a:rPr lang="en-US" altLang="zh-CN" sz="24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zh-CN" sz="24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5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个数据具体是多少.此时，我们通常把它们看成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均匀地分布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在此区间上</a:t>
            </a: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.</a:t>
            </a:r>
            <a:endParaRPr lang="zh-CN" altLang="zh-CN" sz="2400" kern="1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4077072"/>
            <a:ext cx="5328592" cy="36004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186685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562367169"/>
              </p:ext>
            </p:extLst>
          </p:nvPr>
        </p:nvGraphicFramePr>
        <p:xfrm>
          <a:off x="539552" y="1181746"/>
          <a:ext cx="3960440" cy="3687409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146683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00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007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17346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altLang="en-US" sz="1800" b="0" i="0" kern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分组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altLang="en-US" sz="1800" b="0" i="0" kern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频数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altLang="en-US" sz="1800" b="0" i="0" kern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频率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altLang="en-US" sz="1800" b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  <a:sym typeface="+mn-ea"/>
                        </a:rPr>
                        <a:t>累计</a:t>
                      </a:r>
                      <a:r>
                        <a:rPr lang="zh-CN" altLang="en-US" sz="1800" b="0" i="0" kern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频率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1.2，4.2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4.2，7.2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7.2，10.2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10.2，13.2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0.77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13.2，16.2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0.09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0.86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16.2，19.2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0.05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19.2，22.2</a:t>
                      </a: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0.03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22.2，25.2</a:t>
                      </a:r>
                      <a:r>
                        <a:rPr lang="zh-CN" sz="1800" b="0" i="0" kern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）</a:t>
                      </a:r>
                      <a:endParaRPr lang="zh-CN" sz="1800" b="0" i="0" kern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0.04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0.98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[</a:t>
                      </a: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25.2，28.2</a:t>
                      </a:r>
                      <a:r>
                        <a:rPr lang="en-US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]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35219"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zh-CN" sz="1800" b="0" i="0" kern="0" dirty="0">
                          <a:solidFill>
                            <a:schemeClr val="tx1"/>
                          </a:solidFill>
                          <a:effectLst/>
                          <a:latin typeface="黑体" panose="02010609060101010101" pitchFamily="49" charset="-122"/>
                          <a:ea typeface="黑体" panose="02010609060101010101" pitchFamily="49" charset="-122"/>
                        </a:rPr>
                        <a:t>合计</a:t>
                      </a:r>
                      <a:endParaRPr lang="zh-CN" sz="1800" b="0" i="0" kern="0" dirty="0">
                        <a:solidFill>
                          <a:schemeClr val="tx1"/>
                        </a:solidFill>
                        <a:effectLst/>
                        <a:latin typeface="黑体" panose="02010609060101010101" pitchFamily="49" charset="-122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r>
                        <a:rPr lang="en-US" sz="1800" b="0" i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spcAft>
                          <a:spcPts val="0"/>
                        </a:spcAft>
                      </a:pPr>
                      <a:endParaRPr lang="en-US" altLang="zh-CN" sz="1800" b="0" i="0" kern="10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黑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4788024" y="1124744"/>
            <a:ext cx="362986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/>
            <a:r>
              <a:rPr lang="zh-CN" altLang="en-US" sz="2400" i="0" dirty="0">
                <a:solidFill>
                  <a:srgbClr val="082AB8"/>
                </a:solidFill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解：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月均用水量在</a:t>
            </a:r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13.2t</a:t>
            </a:r>
            <a:r>
              <a:rPr lang="zh-CN" altLang="en-US" sz="24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rPr>
              <a:t>以下的居民用户所占比例为</a:t>
            </a:r>
            <a:r>
              <a:rPr lang="en-US" altLang="zh-CN" sz="2400" i="0" kern="100" dirty="0">
                <a:effectLst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矩形 7"/>
          <p:cNvSpPr/>
          <p:nvPr/>
        </p:nvSpPr>
        <p:spPr>
          <a:xfrm>
            <a:off x="4932040" y="2348880"/>
            <a:ext cx="3832379" cy="4603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eaLnBrk="1"/>
            <a:r>
              <a:rPr lang="en-US" sz="2400" i="0" dirty="0">
                <a:effectLst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23%+32%+13%+9%</a:t>
            </a:r>
            <a:r>
              <a:rPr lang="en-US" sz="2400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=77%</a:t>
            </a:r>
            <a:endParaRPr lang="en-US" altLang="zh-CN" sz="2400" i="0" kern="100" dirty="0">
              <a:effectLst/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32040" y="2924944"/>
            <a:ext cx="3696972" cy="1325761"/>
            <a:chOff x="4932040" y="2924944"/>
            <a:chExt cx="3696972" cy="1325761"/>
          </a:xfrm>
        </p:grpSpPr>
        <p:sp>
          <p:nvSpPr>
            <p:cNvPr id="6" name="矩形 5"/>
            <p:cNvSpPr/>
            <p:nvPr/>
          </p:nvSpPr>
          <p:spPr>
            <a:xfrm>
              <a:off x="4932040" y="2924944"/>
              <a:ext cx="369697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在</a:t>
              </a:r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16.2t</a:t>
              </a:r>
              <a:r>
                <a:rPr lang="zh-CN" altLang="en-US" sz="2400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</a:t>
              </a:r>
              <a:r>
                <a:rPr lang="zh-CN" altLang="en-US" sz="2400" dirty="0">
                  <a:latin typeface="黑体" panose="02010609060101010101" pitchFamily="49" charset="-122"/>
                  <a:ea typeface="黑体" panose="02010609060101010101" pitchFamily="49" charset="-122"/>
                </a:rPr>
                <a:t>以下的居民用户所占比例为</a:t>
              </a:r>
              <a:endParaRPr lang="zh-CN" altLang="en-US" sz="2400" i="0" dirty="0">
                <a:effectLst/>
                <a:latin typeface="黑体" panose="02010609060101010101" pitchFamily="49" charset="-122"/>
                <a:ea typeface="黑体" panose="02010609060101010101" pitchFamily="49" charset="-122"/>
                <a:cs typeface="+mn-cs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364088" y="3789040"/>
              <a:ext cx="280831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77%+9%=86%</a:t>
              </a:r>
              <a:endParaRPr lang="en-US" altLang="zh-CN" sz="2400" kern="1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3007078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764704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  <a:cs typeface="+mj-cs"/>
              </a:rPr>
              <a:t>四、课堂总结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3608" y="1690034"/>
            <a:ext cx="7255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</a:pP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1.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百分位数的概念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  <a:cs typeface="Times New Roman" pitchFamily="18" charset="0"/>
              </a:rPr>
              <a:t>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43608" y="2636912"/>
            <a:ext cx="72553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一组数据求解百分位数的步骤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;</a:t>
            </a:r>
            <a:endParaRPr lang="zh-CN" altLang="zh-CN" sz="2800" dirty="0"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1043608" y="3068960"/>
            <a:ext cx="7560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3</a:t>
            </a:r>
            <a:r>
              <a:rPr lang="en-US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.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应用统计工具解决统计问题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;</a:t>
            </a:r>
            <a:endParaRPr lang="zh-CN" altLang="zh-CN" sz="28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43608" y="3789040"/>
            <a:ext cx="756084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4</a:t>
            </a:r>
            <a:r>
              <a:rPr lang="en-US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.</a:t>
            </a:r>
            <a:r>
              <a:rPr lang="zh-CN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体会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由特殊到一般、类比及</a:t>
            </a:r>
            <a:r>
              <a:rPr lang="zh-CN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</a:rPr>
              <a:t>样本百分位数估计总体百分位数的思想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;</a:t>
            </a:r>
            <a:endParaRPr lang="zh-CN" altLang="zh-CN" sz="28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pPr lvl="0">
              <a:lnSpc>
                <a:spcPct val="200000"/>
              </a:lnSpc>
            </a:pPr>
            <a:endParaRPr lang="zh-CN" altLang="zh-CN" sz="28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043608" y="5343311"/>
            <a:ext cx="7560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200000"/>
              </a:lnSpc>
            </a:pPr>
            <a:r>
              <a:rPr lang="en-US" altLang="zh-CN" sz="2800" dirty="0">
                <a:solidFill>
                  <a:prstClr val="black"/>
                </a:solidFill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5</a:t>
            </a:r>
            <a:r>
              <a:rPr lang="en-US" altLang="zh-CN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.</a:t>
            </a:r>
            <a:r>
              <a:rPr lang="zh-CN" altLang="en-US" sz="2800" dirty="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了解了</a:t>
            </a:r>
            <a:r>
              <a:rPr lang="zh-CN" altLang="en-US" sz="2800">
                <a:solidFill>
                  <a:prstClr val="black"/>
                </a:solidFill>
                <a:latin typeface="黑体" pitchFamily="49" charset="-122"/>
                <a:ea typeface="黑体" pitchFamily="49" charset="-122"/>
                <a:cs typeface="Times New Roman" pitchFamily="18" charset="0"/>
              </a:rPr>
              <a:t>百分位数在实际生活中的应用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.</a:t>
            </a:r>
            <a:endParaRPr lang="zh-CN" altLang="zh-CN" sz="2800" dirty="0">
              <a:solidFill>
                <a:prstClr val="black"/>
              </a:solidFill>
              <a:latin typeface="黑体" pitchFamily="49" charset="-122"/>
              <a:ea typeface="黑体" pitchFamily="49" charset="-122"/>
            </a:endParaRPr>
          </a:p>
          <a:p>
            <a:endParaRPr lang="zh-CN" alt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414865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7765" y="893619"/>
            <a:ext cx="33843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  <a:cs typeface="+mj-cs"/>
              </a:rPr>
              <a:t>五、布置作业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7584" y="1757715"/>
            <a:ext cx="7848872" cy="25766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</a:pP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1. 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课本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203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页练习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1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，</a:t>
            </a: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题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800" dirty="0">
                <a:latin typeface="Times New Roman" pitchFamily="18" charset="0"/>
                <a:ea typeface="黑体" pitchFamily="49" charset="-122"/>
                <a:cs typeface="Times New Roman" pitchFamily="18" charset="0"/>
              </a:rPr>
              <a:t>2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.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）</a:t>
            </a:r>
            <a:r>
              <a:rPr lang="zh-CN" altLang="zh-CN" sz="2800" dirty="0">
                <a:latin typeface="黑体" pitchFamily="49" charset="-122"/>
                <a:ea typeface="黑体" pitchFamily="49" charset="-122"/>
              </a:rPr>
              <a:t>调查天津市阶梯水价的标准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；</a:t>
            </a:r>
            <a:endParaRPr lang="en-US" altLang="zh-CN" sz="2800" dirty="0">
              <a:latin typeface="黑体" pitchFamily="49" charset="-122"/>
              <a:ea typeface="黑体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（</a:t>
            </a:r>
            <a:r>
              <a:rPr lang="en-US" altLang="zh-CN" sz="2800" dirty="0">
                <a:latin typeface="Times New Roman" panose="02020603050405020304" pitchFamily="18" charset="0"/>
                <a:ea typeface="黑体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</a:rPr>
              <a:t>）根据中国成年人尺寸的相关数据，调查百分位数的更多应用</a:t>
            </a:r>
            <a:r>
              <a:rPr lang="en-US" altLang="zh-CN" sz="2800" dirty="0">
                <a:latin typeface="黑体" pitchFamily="49" charset="-122"/>
                <a:ea typeface="黑体" pitchFamily="49" charset="-122"/>
              </a:rPr>
              <a:t>.</a:t>
            </a:r>
            <a:endParaRPr lang="zh-CN" altLang="zh-CN" sz="2800" dirty="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extLst>
      <p:ext uri="{BB962C8B-B14F-4D97-AF65-F5344CB8AC3E}">
        <p14:creationId xmlns:p14="http://schemas.microsoft.com/office/powerpoint/2010/main" xmlns="" val="414865246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1"/>
            </a:gs>
            <a:gs pos="25000">
              <a:schemeClr val="bg2">
                <a:tint val="83000"/>
                <a:satMod val="320000"/>
              </a:schemeClr>
            </a:gs>
            <a:gs pos="100000">
              <a:schemeClr val="bg2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411760" y="2204864"/>
            <a:ext cx="489654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8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  <a:cs typeface="+mj-cs"/>
              </a:rPr>
              <a:t>谢  谢</a:t>
            </a:r>
            <a:r>
              <a:rPr lang="en-US" altLang="zh-CN" sz="8800" dirty="0">
                <a:solidFill>
                  <a:schemeClr val="tx2"/>
                </a:solidFill>
                <a:latin typeface="黑体" pitchFamily="49" charset="-122"/>
                <a:ea typeface="黑体" pitchFamily="49" charset="-122"/>
                <a:cs typeface="+mj-cs"/>
              </a:rPr>
              <a:t>!</a:t>
            </a:r>
            <a:endParaRPr lang="zh-CN" altLang="en-US" sz="8800" dirty="0">
              <a:solidFill>
                <a:schemeClr val="tx2"/>
              </a:solidFill>
              <a:latin typeface="黑体" pitchFamily="49" charset="-122"/>
              <a:ea typeface="黑体" pitchFamily="49" charset="-122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117670" y="2984841"/>
            <a:ext cx="10976082" cy="1169551"/>
          </a:xfrm>
          <a:prstGeom prst="rect">
            <a:avLst/>
          </a:prstGeom>
          <a:noFill/>
          <a:scene3d>
            <a:camera prst="orthographicFront">
              <a:rot lat="0" lon="0" rev="2100000"/>
            </a:camera>
            <a:lightRig rig="threePt" dir="t"/>
          </a:scene3d>
        </p:spPr>
        <p:txBody>
          <a:bodyPr wrap="none">
            <a:spAutoFit/>
            <a:scene3d>
              <a:camera prst="orthographicFront">
                <a:rot lat="0" lon="0" rev="19199999"/>
              </a:camera>
              <a:lightRig rig="threePt" dir="t"/>
            </a:scene3d>
          </a:bodyPr>
          <a:lstStyle/>
          <a:p>
            <a:pPr>
              <a:defRPr/>
            </a:pP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《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中国数学教育</a:t>
            </a:r>
            <a:r>
              <a:rPr lang="en-US" altLang="zh-CN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》</a:t>
            </a:r>
            <a:r>
              <a:rPr lang="zh-CN" altLang="en-US" sz="7000" dirty="0">
                <a:solidFill>
                  <a:srgbClr val="0070C0">
                    <a:alpha val="20000"/>
                  </a:srgbClr>
                </a:solidFill>
                <a:effectLst>
                  <a:outerShdw blurRad="50800" dist="50800" dir="5400000" algn="ctr" rotWithShape="0">
                    <a:schemeClr val="bg1"/>
                  </a:outerShdw>
                </a:effectLst>
                <a:latin typeface="华文彩云" pitchFamily="2" charset="-122"/>
                <a:ea typeface="华文彩云" pitchFamily="2" charset="-122"/>
              </a:rPr>
              <a:t>独家发布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xmlns="" val="20441188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矩形 6"/>
          <p:cNvSpPr>
            <a:spLocks noChangeArrowheads="1"/>
          </p:cNvSpPr>
          <p:nvPr/>
        </p:nvSpPr>
        <p:spPr bwMode="auto">
          <a:xfrm>
            <a:off x="0" y="4762500"/>
            <a:ext cx="9144000" cy="638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>
                <a:latin typeface="黑体" pitchFamily="49" charset="-122"/>
                <a:ea typeface="黑体" pitchFamily="49" charset="-122"/>
              </a:rPr>
              <a:t>扫码，免费看</a:t>
            </a:r>
            <a:r>
              <a:rPr lang="en-US" altLang="zh-CN" sz="2800">
                <a:latin typeface="黑体" pitchFamily="49" charset="-122"/>
                <a:ea typeface="黑体" pitchFamily="49" charset="-122"/>
              </a:rPr>
              <a:t>800</a:t>
            </a:r>
            <a:r>
              <a:rPr lang="zh-CN" altLang="en-US" sz="2800">
                <a:latin typeface="黑体" pitchFamily="49" charset="-122"/>
                <a:ea typeface="黑体" pitchFamily="49" charset="-122"/>
              </a:rPr>
              <a:t>分钟！</a:t>
            </a:r>
            <a:endParaRPr lang="en-US" altLang="zh-CN" sz="28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5" name="TextBox 3"/>
          <p:cNvSpPr txBox="1">
            <a:spLocks noChangeArrowheads="1"/>
          </p:cNvSpPr>
          <p:nvPr/>
        </p:nvSpPr>
        <p:spPr bwMode="auto">
          <a:xfrm>
            <a:off x="0" y="5334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zh-CN" altLang="en-US" sz="3200">
                <a:latin typeface="黑体" pitchFamily="49" charset="-122"/>
                <a:ea typeface="黑体" pitchFamily="49" charset="-122"/>
              </a:rPr>
              <a:t>课堂实录（视频）</a:t>
            </a:r>
            <a:endParaRPr lang="en-US" altLang="zh-CN" sz="3200"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196" name="矩形 8"/>
          <p:cNvSpPr>
            <a:spLocks noChangeArrowheads="1"/>
          </p:cNvSpPr>
          <p:nvPr/>
        </p:nvSpPr>
        <p:spPr bwMode="auto">
          <a:xfrm>
            <a:off x="0" y="6429375"/>
            <a:ext cx="9144000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/>
            <a:r>
              <a:rPr lang="zh-CN" altLang="en-US" sz="1400"/>
              <a:t>获取更多信息，请联系编辑：</a:t>
            </a:r>
            <a:r>
              <a:rPr lang="en-US" altLang="zh-CN" sz="1400"/>
              <a:t>13166715360</a:t>
            </a:r>
            <a:r>
              <a:rPr lang="zh-CN" altLang="en-US" sz="1400"/>
              <a:t>（杜编辑）</a:t>
            </a:r>
          </a:p>
        </p:txBody>
      </p:sp>
      <p:pic>
        <p:nvPicPr>
          <p:cNvPr id="8197" name="图片 9" descr="1fe0de1d6852c096e27215f80f572a8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57550" y="1771650"/>
            <a:ext cx="25146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3" descr="未标题-1 422副本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e7a321c-cdd7-43e3-84a7-0e75ced785ac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e7a321c-cdd7-43e3-84a7-0e75ced785ac}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de7a321c-cdd7-43e3-84a7-0e75ced785ac}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MODEL_TYPE" val="numdgm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流畅">
  <a:themeElements>
    <a:clrScheme name="流畅">
      <a:dk1>
        <a:sysClr val="windowText" lastClr="000000"/>
      </a:dk1>
      <a:lt1>
        <a:sysClr val="window" lastClr="C8ECCC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流畅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流畅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C8ECCC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3909</TotalTime>
  <Words>1817</Words>
  <Application>Microsoft Office PowerPoint</Application>
  <PresentationFormat>全屏显示(4:3)</PresentationFormat>
  <Paragraphs>681</Paragraphs>
  <Slides>42</Slides>
  <Notes>2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42</vt:i4>
      </vt:variant>
    </vt:vector>
  </HeadingPairs>
  <TitlesOfParts>
    <vt:vector size="43" baseType="lpstr">
      <vt:lpstr>流畅</vt:lpstr>
      <vt:lpstr>幻灯片 1</vt:lpstr>
      <vt:lpstr>幻灯片 2</vt:lpstr>
      <vt:lpstr>9.2.2 总体百分位数的估计</vt:lpstr>
      <vt:lpstr>一、提出问题</vt:lpstr>
      <vt:lpstr>幻灯片 5</vt:lpstr>
      <vt:lpstr>幻灯片 6</vt:lpstr>
      <vt:lpstr>幻灯片 7</vt:lpstr>
      <vt:lpstr>幻灯片 8</vt:lpstr>
      <vt:lpstr>幻灯片 9</vt:lpstr>
      <vt:lpstr>幻灯片 10</vt:lpstr>
      <vt:lpstr>二、探究新知</vt:lpstr>
      <vt:lpstr>二、探究新知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百分位数的实际应用举例</vt:lpstr>
      <vt:lpstr>百分位数的实际应用举例</vt:lpstr>
      <vt:lpstr>中国成年人人体尺寸</vt:lpstr>
      <vt:lpstr>幻灯片 26</vt:lpstr>
      <vt:lpstr>幻灯片 27</vt:lpstr>
      <vt:lpstr>三、典型例题</vt:lpstr>
      <vt:lpstr>幻灯片 29</vt:lpstr>
      <vt:lpstr>幻灯片 30</vt:lpstr>
      <vt:lpstr>幻灯片 31</vt:lpstr>
      <vt:lpstr>幻灯片 32</vt:lpstr>
      <vt:lpstr>幻灯片 33</vt:lpstr>
      <vt:lpstr>幻灯片 34</vt:lpstr>
      <vt:lpstr>幻灯片 35</vt:lpstr>
      <vt:lpstr>幻灯片 36</vt:lpstr>
      <vt:lpstr>幻灯片 37</vt:lpstr>
      <vt:lpstr>幻灯片 38</vt:lpstr>
      <vt:lpstr>幻灯片 39</vt:lpstr>
      <vt:lpstr>幻灯片 40</vt:lpstr>
      <vt:lpstr>幻灯片 41</vt:lpstr>
      <vt:lpstr>幻灯片 42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9.2.2 总体百分位数的估计</dc:title>
  <dc:creator>asus</dc:creator>
  <cp:lastModifiedBy>lkwjefklj43</cp:lastModifiedBy>
  <cp:revision>190</cp:revision>
  <dcterms:created xsi:type="dcterms:W3CDTF">2020-09-20T06:06:28Z</dcterms:created>
  <dcterms:modified xsi:type="dcterms:W3CDTF">2021-04-22T05:55:23Z</dcterms:modified>
  <cp:contentStatus>最终状态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MarkAsFinal">
    <vt:bool>true</vt:bool>
  </property>
</Properties>
</file>