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 id="2147483660" r:id="rId3"/>
  </p:sldMasterIdLst>
  <p:notesMasterIdLst>
    <p:notesMasterId r:id="rId51"/>
  </p:notesMasterIdLst>
  <p:sldIdLst>
    <p:sldId id="691" r:id="rId4"/>
    <p:sldId id="692" r:id="rId5"/>
    <p:sldId id="256" r:id="rId6"/>
    <p:sldId id="277" r:id="rId7"/>
    <p:sldId id="284" r:id="rId8"/>
    <p:sldId id="459" r:id="rId9"/>
    <p:sldId id="345" r:id="rId10"/>
    <p:sldId id="491" r:id="rId11"/>
    <p:sldId id="492" r:id="rId12"/>
    <p:sldId id="493" r:id="rId13"/>
    <p:sldId id="494" r:id="rId14"/>
    <p:sldId id="495" r:id="rId15"/>
    <p:sldId id="395" r:id="rId16"/>
    <p:sldId id="496" r:id="rId17"/>
    <p:sldId id="289" r:id="rId18"/>
    <p:sldId id="291" r:id="rId19"/>
    <p:sldId id="373" r:id="rId20"/>
    <p:sldId id="538" r:id="rId21"/>
    <p:sldId id="575" r:id="rId22"/>
    <p:sldId id="579" r:id="rId23"/>
    <p:sldId id="542" r:id="rId24"/>
    <p:sldId id="539" r:id="rId25"/>
    <p:sldId id="577" r:id="rId26"/>
    <p:sldId id="578" r:id="rId27"/>
    <p:sldId id="497" r:id="rId28"/>
    <p:sldId id="581" r:id="rId29"/>
    <p:sldId id="498" r:id="rId30"/>
    <p:sldId id="582" r:id="rId31"/>
    <p:sldId id="583" r:id="rId32"/>
    <p:sldId id="584" r:id="rId33"/>
    <p:sldId id="586" r:id="rId34"/>
    <p:sldId id="619" r:id="rId35"/>
    <p:sldId id="620" r:id="rId36"/>
    <p:sldId id="621" r:id="rId37"/>
    <p:sldId id="680" r:id="rId38"/>
    <p:sldId id="681" r:id="rId39"/>
    <p:sldId id="682" r:id="rId40"/>
    <p:sldId id="683" r:id="rId41"/>
    <p:sldId id="684" r:id="rId42"/>
    <p:sldId id="686" r:id="rId43"/>
    <p:sldId id="687" r:id="rId44"/>
    <p:sldId id="688" r:id="rId45"/>
    <p:sldId id="689" r:id="rId46"/>
    <p:sldId id="690" r:id="rId47"/>
    <p:sldId id="387" r:id="rId48"/>
    <p:sldId id="695" r:id="rId49"/>
    <p:sldId id="694" r:id="rId50"/>
  </p:sldIdLst>
  <p:sldSz cx="9144000" cy="6858000" type="screen4x3"/>
  <p:notesSz cx="7102475" cy="8991600"/>
  <p:defaultTextStyle>
    <a:defPPr>
      <a:defRPr lang="en-US"/>
    </a:defPPr>
    <a:lvl1pPr algn="l" rtl="0" eaLnBrk="0" fontAlgn="base" hangingPunct="0">
      <a:spcBef>
        <a:spcPct val="0"/>
      </a:spcBef>
      <a:spcAft>
        <a:spcPct val="0"/>
      </a:spcAft>
      <a:defRPr sz="36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36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36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36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36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36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36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36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3600" kern="120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66FFFF"/>
    <a:srgbClr val="FF99FF"/>
    <a:srgbClr val="CCFFFF"/>
    <a:srgbClr val="3399FF"/>
    <a:srgbClr val="660033"/>
    <a:srgbClr val="CC99FF"/>
    <a:srgbClr val="9933FF"/>
    <a:srgbClr val="99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4" autoAdjust="0"/>
    <p:restoredTop sz="74026" autoAdjust="0"/>
  </p:normalViewPr>
  <p:slideViewPr>
    <p:cSldViewPr>
      <p:cViewPr>
        <p:scale>
          <a:sx n="60" d="100"/>
          <a:sy n="60" d="100"/>
        </p:scale>
        <p:origin x="-3084" y="-588"/>
      </p:cViewPr>
      <p:guideLst>
        <p:guide orient="horz" pos="2160"/>
        <p:guide pos="2862"/>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3078163" cy="449263"/>
          </a:xfrm>
          <a:prstGeom prst="rect">
            <a:avLst/>
          </a:prstGeom>
          <a:noFill/>
          <a:ln w="9525">
            <a:noFill/>
            <a:miter lim="800000"/>
          </a:ln>
        </p:spPr>
        <p:txBody>
          <a:bodyPr vert="horz" wrap="square" lIns="91440" tIns="45720" rIns="91440" bIns="45720" numCol="1" anchor="t" anchorCtr="0" compatLnSpc="1"/>
          <a:lstStyle>
            <a:lvl1pPr eaLnBrk="1" hangingPunct="1">
              <a:buFont typeface="Arial" panose="020B0604020202020204" pitchFamily="34" charset="0"/>
              <a:buNone/>
              <a:defRPr sz="1200">
                <a:latin typeface="Arial" panose="020B0604020202020204" pitchFamily="34" charset="0"/>
              </a:defRPr>
            </a:lvl1pPr>
          </a:lstStyle>
          <a:p>
            <a:pPr>
              <a:defRPr/>
            </a:pPr>
            <a:endParaRPr lang="zh-CN" altLang="en-US"/>
          </a:p>
        </p:txBody>
      </p:sp>
      <p:sp>
        <p:nvSpPr>
          <p:cNvPr id="3075" name="日期占位符 2"/>
          <p:cNvSpPr>
            <a:spLocks noGrp="1" noChangeArrowheads="1"/>
          </p:cNvSpPr>
          <p:nvPr>
            <p:ph type="dt" idx="1"/>
          </p:nvPr>
        </p:nvSpPr>
        <p:spPr bwMode="auto">
          <a:xfrm>
            <a:off x="4022725" y="0"/>
            <a:ext cx="3078163" cy="449263"/>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200">
                <a:latin typeface="Arial" panose="020B0604020202020204" pitchFamily="34" charset="0"/>
              </a:defRPr>
            </a:lvl1pPr>
          </a:lstStyle>
          <a:p>
            <a:pPr>
              <a:defRPr/>
            </a:pPr>
            <a:fld id="{2D2A79AA-8042-4397-8593-47DD51B7CFF0}" type="datetimeFigureOut">
              <a:rPr lang="zh-CN" altLang="en-US"/>
              <a:pPr>
                <a:defRPr/>
              </a:pPr>
              <a:t>2021/4/22</a:t>
            </a:fld>
            <a:endParaRPr lang="zh-CN" altLang="en-US"/>
          </a:p>
        </p:txBody>
      </p:sp>
      <p:sp>
        <p:nvSpPr>
          <p:cNvPr id="57348" name="幻灯片图像占位符 3"/>
          <p:cNvSpPr>
            <a:spLocks noGrp="1" noRot="1" noChangeAspect="1" noChangeArrowheads="1"/>
          </p:cNvSpPr>
          <p:nvPr>
            <p:ph type="sldImg" idx="2"/>
          </p:nvPr>
        </p:nvSpPr>
        <p:spPr bwMode="auto">
          <a:xfrm>
            <a:off x="1303338" y="674688"/>
            <a:ext cx="4495800" cy="337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sp>
      <p:sp>
        <p:nvSpPr>
          <p:cNvPr id="3077" name="备注占位符 4"/>
          <p:cNvSpPr>
            <a:spLocks noGrp="1" noChangeArrowheads="1"/>
          </p:cNvSpPr>
          <p:nvPr>
            <p:ph type="body" sz="quarter" idx="3"/>
          </p:nvPr>
        </p:nvSpPr>
        <p:spPr bwMode="auto">
          <a:xfrm>
            <a:off x="709613" y="4270375"/>
            <a:ext cx="5683250" cy="4046538"/>
          </a:xfrm>
          <a:prstGeom prst="rect">
            <a:avLst/>
          </a:prstGeom>
          <a:noFill/>
          <a:ln w="12700" cmpd="sng">
            <a:noFill/>
            <a:miter lim="800000"/>
          </a:ln>
        </p:spPr>
        <p:txBody>
          <a:bodyPr vert="horz" wrap="square" lIns="91440" tIns="45720" rIns="91440" bIns="45720" numCol="1" anchor="ctr"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3078" name="页脚占位符 5"/>
          <p:cNvSpPr>
            <a:spLocks noGrp="1" noChangeArrowheads="1"/>
          </p:cNvSpPr>
          <p:nvPr>
            <p:ph type="ftr" sz="quarter" idx="4"/>
          </p:nvPr>
        </p:nvSpPr>
        <p:spPr bwMode="auto">
          <a:xfrm>
            <a:off x="0" y="8540750"/>
            <a:ext cx="3078163" cy="449263"/>
          </a:xfrm>
          <a:prstGeom prst="rect">
            <a:avLst/>
          </a:prstGeom>
          <a:noFill/>
          <a:ln w="9525">
            <a:noFill/>
            <a:miter lim="800000"/>
          </a:ln>
        </p:spPr>
        <p:txBody>
          <a:bodyPr vert="horz" wrap="square" lIns="91440" tIns="45720" rIns="91440" bIns="45720" numCol="1" anchor="b" anchorCtr="0" compatLnSpc="1"/>
          <a:lstStyle>
            <a:lvl1pPr eaLnBrk="1" hangingPunct="1">
              <a:buFont typeface="Arial" panose="020B0604020202020204" pitchFamily="34" charset="0"/>
              <a:buNone/>
              <a:defRPr sz="1200">
                <a:latin typeface="Arial" panose="020B0604020202020204" pitchFamily="34" charset="0"/>
              </a:defRPr>
            </a:lvl1pPr>
          </a:lstStyle>
          <a:p>
            <a:pPr>
              <a:defRPr/>
            </a:pPr>
            <a:endParaRPr lang="zh-CN" altLang="en-US"/>
          </a:p>
        </p:txBody>
      </p:sp>
      <p:sp>
        <p:nvSpPr>
          <p:cNvPr id="3079" name="灯片编号占位符 6"/>
          <p:cNvSpPr>
            <a:spLocks noGrp="1" noChangeArrowheads="1"/>
          </p:cNvSpPr>
          <p:nvPr>
            <p:ph type="sldNum" sz="quarter" idx="5"/>
          </p:nvPr>
        </p:nvSpPr>
        <p:spPr bwMode="auto">
          <a:xfrm>
            <a:off x="4022725" y="8540750"/>
            <a:ext cx="3078163" cy="449263"/>
          </a:xfrm>
          <a:prstGeom prst="rect">
            <a:avLst/>
          </a:prstGeom>
          <a:noFill/>
          <a:ln w="9525">
            <a:noFill/>
            <a:miter lim="800000"/>
          </a:ln>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fld id="{88123B0A-DACC-44C9-B516-7B8AB30A0F0D}"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Calibri" panose="020F0502020204030204" pitchFamily="34" charset="0"/>
                <a:ea typeface="+mn-ea"/>
                <a:cs typeface="+mn-cs"/>
              </a:rPr>
              <a:t>各位评委、老师们：</a:t>
            </a:r>
          </a:p>
          <a:p>
            <a:r>
              <a:rPr lang="zh-CN" altLang="zh-CN" sz="1200" kern="1200" dirty="0" smtClean="0">
                <a:solidFill>
                  <a:schemeClr val="tx1"/>
                </a:solidFill>
                <a:latin typeface="Calibri" panose="020F0502020204030204" pitchFamily="34" charset="0"/>
                <a:ea typeface="+mn-ea"/>
                <a:cs typeface="+mn-cs"/>
              </a:rPr>
              <a:t>大家好！我是北京市</a:t>
            </a:r>
            <a:r>
              <a:rPr lang="zh-CN" altLang="en-US" sz="1200" kern="1200" dirty="0" smtClean="0">
                <a:solidFill>
                  <a:schemeClr val="tx1"/>
                </a:solidFill>
                <a:latin typeface="Calibri" panose="020F0502020204030204" pitchFamily="34" charset="0"/>
                <a:ea typeface="+mn-ea"/>
                <a:cs typeface="+mn-cs"/>
              </a:rPr>
              <a:t>朝阳外国语学校的数</a:t>
            </a:r>
            <a:r>
              <a:rPr lang="zh-CN" altLang="zh-CN" sz="1200" kern="1200" dirty="0" smtClean="0">
                <a:solidFill>
                  <a:schemeClr val="tx1"/>
                </a:solidFill>
                <a:latin typeface="Calibri" panose="020F0502020204030204" pitchFamily="34" charset="0"/>
                <a:ea typeface="+mn-ea"/>
                <a:cs typeface="+mn-cs"/>
              </a:rPr>
              <a:t>学教师</a:t>
            </a:r>
            <a:r>
              <a:rPr lang="zh-CN" altLang="en-US" sz="1200" kern="1200" dirty="0" smtClean="0">
                <a:solidFill>
                  <a:schemeClr val="tx1"/>
                </a:solidFill>
                <a:latin typeface="Calibri" panose="020F0502020204030204" pitchFamily="34" charset="0"/>
                <a:ea typeface="+mn-ea"/>
                <a:cs typeface="+mn-cs"/>
              </a:rPr>
              <a:t>刘嘉</a:t>
            </a:r>
            <a:r>
              <a:rPr lang="en-US" altLang="zh-CN"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很高兴能有机会参加这次教学研讨活动，向各位老师们学习</a:t>
            </a:r>
            <a:r>
              <a:rPr lang="en-US" altLang="zh-CN" sz="1200"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r>
              <a:rPr lang="zh-CN" altLang="zh-CN" sz="1200" kern="1200" dirty="0" smtClean="0">
                <a:solidFill>
                  <a:schemeClr val="tx1"/>
                </a:solidFill>
                <a:latin typeface="Calibri" panose="020F0502020204030204" pitchFamily="34" charset="0"/>
                <a:ea typeface="+mn-ea"/>
                <a:cs typeface="+mn-cs"/>
              </a:rPr>
              <a:t>我说课的内容是《函数的单调性与导数》</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Calibri" panose="020F0502020204030204" pitchFamily="34" charset="0"/>
                <a:ea typeface="+mn-ea"/>
                <a:cs typeface="+mn-cs"/>
              </a:rPr>
              <a:t>下面我将从教学背景、教学目标、教学策略、教学过程、教学特点及反思这五个方面对本节课进行说明</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《函数的单调性与导数》这节课是人教</a:t>
            </a:r>
            <a:r>
              <a:rPr lang="en-US" altLang="zh-CN" sz="1200" kern="1200" dirty="0" smtClean="0">
                <a:solidFill>
                  <a:schemeClr val="tx1"/>
                </a:solidFill>
                <a:latin typeface="Calibri" panose="020F0502020204030204" pitchFamily="34" charset="0"/>
                <a:ea typeface="+mn-ea"/>
                <a:cs typeface="+mn-cs"/>
              </a:rPr>
              <a:t>A</a:t>
            </a:r>
            <a:r>
              <a:rPr lang="zh-CN" altLang="zh-CN" sz="1200" kern="1200" dirty="0" smtClean="0">
                <a:solidFill>
                  <a:schemeClr val="tx1"/>
                </a:solidFill>
                <a:latin typeface="Calibri" panose="020F0502020204030204" pitchFamily="34" charset="0"/>
                <a:ea typeface="+mn-ea"/>
                <a:cs typeface="+mn-cs"/>
              </a:rPr>
              <a:t>版《普通高中课程标准实验教科书数学》选修</a:t>
            </a:r>
            <a:r>
              <a:rPr lang="en-US" altLang="zh-CN" sz="1200" kern="1200" dirty="0" smtClean="0">
                <a:solidFill>
                  <a:schemeClr val="tx1"/>
                </a:solidFill>
                <a:latin typeface="Calibri" panose="020F0502020204030204" pitchFamily="34" charset="0"/>
                <a:ea typeface="+mn-ea"/>
                <a:cs typeface="+mn-cs"/>
              </a:rPr>
              <a:t>2-2</a:t>
            </a:r>
            <a:r>
              <a:rPr lang="zh-CN" altLang="zh-CN" sz="1200" kern="1200" dirty="0" smtClean="0">
                <a:solidFill>
                  <a:schemeClr val="tx1"/>
                </a:solidFill>
                <a:latin typeface="Calibri" panose="020F0502020204030204" pitchFamily="34" charset="0"/>
                <a:ea typeface="+mn-ea"/>
                <a:cs typeface="+mn-cs"/>
              </a:rPr>
              <a:t>第</a:t>
            </a:r>
            <a:r>
              <a:rPr lang="zh-CN" altLang="en-US" sz="1200" kern="1200" dirty="0" smtClean="0">
                <a:solidFill>
                  <a:schemeClr val="tx1"/>
                </a:solidFill>
                <a:latin typeface="Calibri" panose="020F0502020204030204" pitchFamily="34" charset="0"/>
                <a:ea typeface="+mn-ea"/>
                <a:cs typeface="+mn-cs"/>
              </a:rPr>
              <a:t>一</a:t>
            </a:r>
            <a:r>
              <a:rPr lang="zh-CN" altLang="zh-CN" sz="1200" kern="1200" dirty="0" smtClean="0">
                <a:solidFill>
                  <a:schemeClr val="tx1"/>
                </a:solidFill>
                <a:latin typeface="Calibri" panose="020F0502020204030204" pitchFamily="34" charset="0"/>
                <a:ea typeface="+mn-ea"/>
                <a:cs typeface="+mn-cs"/>
              </a:rPr>
              <a:t>章《导数及其应用》第三节的内容，</a:t>
            </a:r>
            <a:r>
              <a:rPr lang="zh-CN" altLang="en-US" sz="1200" kern="1200" dirty="0" smtClean="0">
                <a:solidFill>
                  <a:schemeClr val="tx1"/>
                </a:solidFill>
                <a:latin typeface="Calibri" panose="020F0502020204030204" pitchFamily="34" charset="0"/>
                <a:ea typeface="+mn-ea"/>
                <a:cs typeface="+mn-cs"/>
              </a:rPr>
              <a:t>本课知识要素包含两个概念，函数单调性的概念，导数的概念及几何意义，两个原理，即导数正负与单调性的关系；导数绝对值与增减快慢的关系。</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本节课</a:t>
            </a:r>
            <a:r>
              <a:rPr lang="zh-CN" altLang="zh-CN" sz="1200" kern="1200" dirty="0" smtClean="0">
                <a:solidFill>
                  <a:schemeClr val="tx1"/>
                </a:solidFill>
                <a:latin typeface="Calibri" panose="020F0502020204030204" pitchFamily="34" charset="0"/>
                <a:ea typeface="+mn-ea"/>
                <a:cs typeface="+mn-cs"/>
              </a:rPr>
              <a:t>是在学生学习了导数的概念、导数的几何意义、导数的计算的基础上学习的内容</a:t>
            </a:r>
            <a:r>
              <a:rPr lang="en-US" altLang="zh-CN" sz="1200"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Calibri" panose="020F0502020204030204" pitchFamily="34" charset="0"/>
                <a:ea typeface="+mn-ea"/>
                <a:cs typeface="+mn-cs"/>
              </a:rPr>
              <a:t>学好本节课的内容，既可以加深对导数概念的理解，又可以为后面研究函数的极值与最值打好基础</a:t>
            </a:r>
            <a:r>
              <a:rPr lang="en-US" altLang="zh-CN"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同时，本节课又有承前启后的作用，既可以对必修一函数的性质进行更为深入的研究，又可以为今后学习高等数学的内容打好基础</a:t>
            </a:r>
            <a:r>
              <a:rPr lang="en-US" altLang="zh-CN" sz="1200" kern="1200" dirty="0" smtClean="0">
                <a:solidFill>
                  <a:schemeClr val="tx1"/>
                </a:solidFill>
                <a:latin typeface="Calibri" panose="020F0502020204030204" pitchFamily="34" charset="0"/>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Calibri" panose="020F0502020204030204" pitchFamily="34" charset="0"/>
                <a:ea typeface="+mn-ea"/>
                <a:cs typeface="+mn-cs"/>
              </a:rPr>
              <a:t>根据教学内容解析和学情分析，我制定了本节课的教学重点和难点如下：</a:t>
            </a:r>
          </a:p>
          <a:p>
            <a:r>
              <a:rPr lang="zh-CN" altLang="zh-CN" sz="1200" b="1" kern="1200" dirty="0" smtClean="0">
                <a:solidFill>
                  <a:schemeClr val="tx1"/>
                </a:solidFill>
                <a:latin typeface="Calibri" panose="020F0502020204030204" pitchFamily="34" charset="0"/>
                <a:ea typeface="+mn-ea"/>
                <a:cs typeface="+mn-cs"/>
              </a:rPr>
              <a:t>重点：利用导数研究函数的单调性</a:t>
            </a:r>
            <a:r>
              <a:rPr lang="en-US" altLang="zh-CN" sz="1200" b="1" kern="1200" dirty="0" smtClean="0">
                <a:solidFill>
                  <a:schemeClr val="tx1"/>
                </a:solidFill>
                <a:latin typeface="Calibri" panose="020F0502020204030204" pitchFamily="34" charset="0"/>
                <a:ea typeface="+mn-ea"/>
                <a:cs typeface="+mn-cs"/>
              </a:rPr>
              <a:t>. </a:t>
            </a:r>
            <a:endParaRPr lang="zh-CN" altLang="zh-CN" sz="1200" kern="1200" dirty="0" smtClean="0">
              <a:solidFill>
                <a:schemeClr val="tx1"/>
              </a:solidFill>
              <a:latin typeface="Calibri" panose="020F0502020204030204" pitchFamily="34" charset="0"/>
              <a:ea typeface="+mn-ea"/>
              <a:cs typeface="+mn-cs"/>
            </a:endParaRPr>
          </a:p>
          <a:p>
            <a:r>
              <a:rPr lang="zh-CN" altLang="zh-CN" sz="1200" b="1" kern="1200" dirty="0" smtClean="0">
                <a:solidFill>
                  <a:schemeClr val="tx1"/>
                </a:solidFill>
                <a:latin typeface="Calibri" panose="020F0502020204030204" pitchFamily="34" charset="0"/>
                <a:ea typeface="+mn-ea"/>
                <a:cs typeface="+mn-cs"/>
              </a:rPr>
              <a:t>难点：利用导数的概念及其几何意义研究函数的单调性</a:t>
            </a:r>
            <a:r>
              <a:rPr lang="en-US" altLang="zh-CN" sz="1200" b="1"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我所教班级的学生能够比较熟练的应用图形计算器对函数的图象及其性质进行简单的研究</a:t>
            </a:r>
            <a:r>
              <a:rPr lang="en-US" altLang="zh-CN" sz="1200"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r>
              <a:rPr lang="zh-CN" altLang="zh-CN" sz="1200" kern="1200" dirty="0" smtClean="0">
                <a:solidFill>
                  <a:schemeClr val="tx1"/>
                </a:solidFill>
                <a:latin typeface="Calibri" panose="020F0502020204030204" pitchFamily="34" charset="0"/>
                <a:ea typeface="+mn-ea"/>
                <a:cs typeface="+mn-cs"/>
              </a:rPr>
              <a:t>认知基础方面，学生在高一已经学习了函数的单调性的定义，并能利用定义判断部分函数在给定区间上的单调性</a:t>
            </a:r>
            <a:r>
              <a:rPr lang="en-US" altLang="zh-CN"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学生还学习了基本初等函数，对基本初等函数的图象及其单调性比较熟悉，大部分学生会用数形结合的思想方法研究简单的数学问题</a:t>
            </a:r>
            <a:r>
              <a:rPr lang="en-US" altLang="zh-CN" sz="1200"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zh-CN" sz="1200" kern="1200" dirty="0" smtClean="0">
                <a:solidFill>
                  <a:schemeClr val="tx1"/>
                </a:solidFill>
                <a:latin typeface="Calibri" panose="020F0502020204030204" pitchFamily="34" charset="0"/>
                <a:ea typeface="+mn-ea"/>
                <a:cs typeface="+mn-cs"/>
              </a:rPr>
              <a:t>根据教学内容解析和学情分析，我制定了本节课的教学重点和难点如下：</a:t>
            </a:r>
          </a:p>
          <a:p>
            <a:r>
              <a:rPr lang="zh-CN" altLang="zh-CN" sz="1200" b="1" kern="1200" dirty="0" smtClean="0">
                <a:solidFill>
                  <a:schemeClr val="tx1"/>
                </a:solidFill>
                <a:latin typeface="Calibri" panose="020F0502020204030204" pitchFamily="34" charset="0"/>
                <a:ea typeface="+mn-ea"/>
                <a:cs typeface="+mn-cs"/>
              </a:rPr>
              <a:t>重点：利用导数研究函数的单调性</a:t>
            </a:r>
            <a:r>
              <a:rPr lang="en-US" altLang="zh-CN" sz="1200" b="1" kern="1200" dirty="0" smtClean="0">
                <a:solidFill>
                  <a:schemeClr val="tx1"/>
                </a:solidFill>
                <a:latin typeface="Calibri" panose="020F0502020204030204" pitchFamily="34" charset="0"/>
                <a:ea typeface="+mn-ea"/>
                <a:cs typeface="+mn-cs"/>
              </a:rPr>
              <a:t>. </a:t>
            </a:r>
            <a:endParaRPr lang="zh-CN" altLang="zh-CN" sz="1200" kern="1200" dirty="0" smtClean="0">
              <a:solidFill>
                <a:schemeClr val="tx1"/>
              </a:solidFill>
              <a:latin typeface="Calibri" panose="020F0502020204030204" pitchFamily="34" charset="0"/>
              <a:ea typeface="+mn-ea"/>
              <a:cs typeface="+mn-cs"/>
            </a:endParaRPr>
          </a:p>
          <a:p>
            <a:r>
              <a:rPr lang="zh-CN" altLang="zh-CN" sz="1200" b="1" kern="1200" dirty="0" smtClean="0">
                <a:solidFill>
                  <a:schemeClr val="tx1"/>
                </a:solidFill>
                <a:latin typeface="Calibri" panose="020F0502020204030204" pitchFamily="34" charset="0"/>
                <a:ea typeface="+mn-ea"/>
                <a:cs typeface="+mn-cs"/>
              </a:rPr>
              <a:t>难点：利用导数的概念及其几何意义研究函数的单调性</a:t>
            </a:r>
            <a:r>
              <a:rPr lang="en-US" altLang="zh-CN" sz="1200" b="1" kern="1200" dirty="0" smtClean="0">
                <a:solidFill>
                  <a:schemeClr val="tx1"/>
                </a:solidFill>
                <a:latin typeface="Calibri" panose="020F0502020204030204" pitchFamily="34" charset="0"/>
                <a:ea typeface="+mn-ea"/>
                <a:cs typeface="+mn-cs"/>
              </a:rPr>
              <a:t>.</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高中数学课程标准中明确指出“在教学中，要防止将导数仅仅作为一些规则和步骤来学习，而忽视它的思想和价值”</a:t>
            </a:r>
            <a:r>
              <a:rPr lang="en-US" altLang="zh-CN"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基于这样的要求和学生知识和能力储备的情况，我制定了以下教学目标：</a:t>
            </a:r>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高中数学课程标准中明确指出“在教学中，要防止将导数仅仅作为一些规则和步骤来学习，而忽视它的思想和价值”</a:t>
            </a:r>
            <a:r>
              <a:rPr lang="en-US" altLang="zh-CN"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基于这样的要求和学生知识和能力储备的情况，我制定了以下教学目标：</a:t>
            </a:r>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本节课采用“问题探究式”的教学方式，和多媒体辅助与信息技术相结合的教学手段，为不同认知基础的学生提供了独立思考、动手实践、自主探索、合作交流的学习活动．</a:t>
            </a: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zh-CN" sz="1200" kern="1200" dirty="0" smtClean="0">
                <a:solidFill>
                  <a:schemeClr val="tx1"/>
                </a:solidFill>
                <a:latin typeface="Calibri" panose="020F0502020204030204" pitchFamily="34" charset="0"/>
                <a:ea typeface="+mn-ea"/>
                <a:cs typeface="+mn-cs"/>
              </a:rPr>
              <a:t>为了达到以上教学目标，我把这节课分为</a:t>
            </a:r>
            <a:r>
              <a:rPr lang="zh-CN" altLang="en-US" sz="1200" kern="1200" dirty="0" smtClean="0">
                <a:solidFill>
                  <a:schemeClr val="tx1"/>
                </a:solidFill>
                <a:latin typeface="Calibri" panose="020F0502020204030204" pitchFamily="34" charset="0"/>
                <a:ea typeface="+mn-ea"/>
                <a:cs typeface="+mn-cs"/>
              </a:rPr>
              <a:t>三阶段发现阶段，论证阶段，应用阶段；五环节：创设情境，探究新知，学以致用，归纳小结，布置作业。我将重点对前</a:t>
            </a:r>
            <a:r>
              <a:rPr lang="en-US" altLang="zh-CN" sz="1200" kern="1200" dirty="0" smtClean="0">
                <a:solidFill>
                  <a:schemeClr val="tx1"/>
                </a:solidFill>
                <a:latin typeface="Calibri" panose="020F0502020204030204" pitchFamily="34" charset="0"/>
                <a:ea typeface="+mn-ea"/>
                <a:cs typeface="+mn-cs"/>
              </a:rPr>
              <a:t>3</a:t>
            </a:r>
            <a:r>
              <a:rPr lang="zh-CN" altLang="en-US" sz="1200" kern="1200" dirty="0" smtClean="0">
                <a:solidFill>
                  <a:schemeClr val="tx1"/>
                </a:solidFill>
                <a:latin typeface="Calibri" panose="020F0502020204030204" pitchFamily="34" charset="0"/>
                <a:ea typeface="+mn-ea"/>
                <a:cs typeface="+mn-cs"/>
              </a:rPr>
              <a:t>个环节予以说明。</a:t>
            </a:r>
            <a:endParaRPr lang="zh-CN" altLang="zh-CN" sz="1200" kern="1200" dirty="0" smtClean="0">
              <a:solidFill>
                <a:schemeClr val="tx1"/>
              </a:solidFill>
              <a:latin typeface="Calibri" panose="020F0502020204030204" pitchFamily="34" charset="0"/>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21</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22</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23</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24</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25</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kern="1200" dirty="0" smtClean="0">
                <a:solidFill>
                  <a:schemeClr val="tx1"/>
                </a:solidFill>
                <a:latin typeface="Calibri" panose="020F0502020204030204" pitchFamily="34" charset="0"/>
                <a:ea typeface="+mn-ea"/>
                <a:cs typeface="+mn-cs"/>
              </a:rPr>
              <a:t>这个环节用了两个情境，里约奥运施廷懋吴敏霞的高台跳水和孙杨的</a:t>
            </a:r>
            <a:r>
              <a:rPr lang="en-US" altLang="zh-CN" sz="1200" kern="1200" dirty="0" smtClean="0">
                <a:solidFill>
                  <a:schemeClr val="tx1"/>
                </a:solidFill>
                <a:latin typeface="Calibri" panose="020F0502020204030204" pitchFamily="34" charset="0"/>
                <a:ea typeface="+mn-ea"/>
                <a:cs typeface="+mn-cs"/>
              </a:rPr>
              <a:t>400</a:t>
            </a:r>
            <a:r>
              <a:rPr lang="zh-CN" altLang="en-US" sz="1200" kern="1200" dirty="0" smtClean="0">
                <a:solidFill>
                  <a:schemeClr val="tx1"/>
                </a:solidFill>
                <a:latin typeface="Calibri" panose="020F0502020204030204" pitchFamily="34" charset="0"/>
                <a:ea typeface="+mn-ea"/>
                <a:cs typeface="+mn-cs"/>
              </a:rPr>
              <a:t>米自由泳。</a:t>
            </a:r>
            <a:r>
              <a:rPr lang="zh-CN" altLang="zh-CN" sz="1200" kern="1200" dirty="0" smtClean="0">
                <a:solidFill>
                  <a:schemeClr val="tx1"/>
                </a:solidFill>
                <a:latin typeface="Calibri" panose="020F0502020204030204" pitchFamily="34" charset="0"/>
                <a:ea typeface="+mn-ea"/>
                <a:cs typeface="+mn-cs"/>
              </a:rPr>
              <a:t>使用高台跳水的</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，能很好的起到承上启下的作用。承上是</a:t>
            </a:r>
            <a:r>
              <a:rPr lang="zh-CN" altLang="en-US" sz="1200" kern="1200" dirty="0" smtClean="0">
                <a:solidFill>
                  <a:schemeClr val="tx1"/>
                </a:solidFill>
                <a:latin typeface="Calibri" panose="020F0502020204030204" pitchFamily="34" charset="0"/>
                <a:ea typeface="+mn-ea"/>
                <a:cs typeface="+mn-cs"/>
              </a:rPr>
              <a:t>指在这节课之前的教学内容，即变化率问题，导数的概念，导数的几何意义中，学生都接触过这个情境，因此</a:t>
            </a:r>
            <a:r>
              <a:rPr lang="zh-CN" altLang="zh-CN" sz="1200" kern="1200" dirty="0" smtClean="0">
                <a:solidFill>
                  <a:schemeClr val="tx1"/>
                </a:solidFill>
                <a:latin typeface="Calibri" panose="020F0502020204030204" pitchFamily="34" charset="0"/>
                <a:ea typeface="+mn-ea"/>
                <a:cs typeface="+mn-cs"/>
              </a:rPr>
              <a:t>对这个情境非常熟悉，</a:t>
            </a:r>
            <a:r>
              <a:rPr lang="zh-CN" altLang="en-US" sz="1200" kern="1200" dirty="0" smtClean="0">
                <a:solidFill>
                  <a:schemeClr val="tx1"/>
                </a:solidFill>
                <a:latin typeface="Calibri" panose="020F0502020204030204" pitchFamily="34" charset="0"/>
                <a:ea typeface="+mn-ea"/>
                <a:cs typeface="+mn-cs"/>
              </a:rPr>
              <a:t>特别是</a:t>
            </a:r>
            <a:r>
              <a:rPr lang="zh-CN" altLang="zh-CN" sz="1200" kern="1200" dirty="0" smtClean="0">
                <a:solidFill>
                  <a:schemeClr val="tx1"/>
                </a:solidFill>
                <a:latin typeface="Calibri" panose="020F0502020204030204" pitchFamily="34" charset="0"/>
                <a:ea typeface="+mn-ea"/>
                <a:cs typeface="+mn-cs"/>
              </a:rPr>
              <a:t>在导数的几何意义那节，</a:t>
            </a:r>
            <a:r>
              <a:rPr lang="zh-CN" altLang="en-US" sz="1200" kern="1200" dirty="0" smtClean="0">
                <a:solidFill>
                  <a:schemeClr val="tx1"/>
                </a:solidFill>
                <a:latin typeface="Calibri" panose="020F0502020204030204" pitchFamily="34" charset="0"/>
                <a:ea typeface="+mn-ea"/>
                <a:cs typeface="+mn-cs"/>
              </a:rPr>
              <a:t>教材中</a:t>
            </a:r>
            <a:r>
              <a:rPr lang="zh-CN" altLang="zh-CN" sz="1200" kern="1200" dirty="0" smtClean="0">
                <a:solidFill>
                  <a:schemeClr val="tx1"/>
                </a:solidFill>
                <a:latin typeface="Calibri" panose="020F0502020204030204" pitchFamily="34" charset="0"/>
                <a:ea typeface="+mn-ea"/>
                <a:cs typeface="+mn-cs"/>
              </a:rPr>
              <a:t>已经明确的提到了某点导数的正负和该点附近单调性的关系</a:t>
            </a:r>
            <a:r>
              <a:rPr lang="zh-CN" altLang="en-US" sz="1200" kern="1200" dirty="0" smtClean="0">
                <a:solidFill>
                  <a:schemeClr val="tx1"/>
                </a:solidFill>
                <a:latin typeface="Calibri" panose="020F0502020204030204" pitchFamily="34" charset="0"/>
                <a:ea typeface="+mn-ea"/>
                <a:cs typeface="+mn-cs"/>
              </a:rPr>
              <a:t>；</a:t>
            </a:r>
            <a:r>
              <a:rPr lang="zh-CN" altLang="zh-CN" sz="1200" kern="1200" dirty="0" smtClean="0">
                <a:solidFill>
                  <a:schemeClr val="tx1"/>
                </a:solidFill>
                <a:latin typeface="Calibri" panose="020F0502020204030204" pitchFamily="34" charset="0"/>
                <a:ea typeface="+mn-ea"/>
                <a:cs typeface="+mn-cs"/>
              </a:rPr>
              <a:t>启下是</a:t>
            </a:r>
            <a:r>
              <a:rPr lang="zh-CN" altLang="en-US" sz="1200" kern="1200" dirty="0" smtClean="0">
                <a:solidFill>
                  <a:schemeClr val="tx1"/>
                </a:solidFill>
                <a:latin typeface="Calibri" panose="020F0502020204030204" pitchFamily="34" charset="0"/>
                <a:ea typeface="+mn-ea"/>
                <a:cs typeface="+mn-cs"/>
              </a:rPr>
              <a:t>指在本课和本课之后的教学内容，即函数的单调性与导数，函数的极值与导数中，学生还会再次接触这个情境。学生</a:t>
            </a:r>
            <a:r>
              <a:rPr lang="zh-CN" altLang="zh-CN" sz="1200" kern="1200" dirty="0" smtClean="0">
                <a:solidFill>
                  <a:schemeClr val="tx1"/>
                </a:solidFill>
                <a:latin typeface="Calibri" panose="020F0502020204030204" pitchFamily="34" charset="0"/>
                <a:ea typeface="+mn-ea"/>
                <a:cs typeface="+mn-cs"/>
              </a:rPr>
              <a:t>通过这个</a:t>
            </a:r>
            <a:r>
              <a:rPr lang="zh-CN" altLang="en-US" sz="1200" kern="1200" dirty="0" smtClean="0">
                <a:solidFill>
                  <a:schemeClr val="tx1"/>
                </a:solidFill>
                <a:latin typeface="Calibri" panose="020F0502020204030204" pitchFamily="34" charset="0"/>
                <a:ea typeface="+mn-ea"/>
                <a:cs typeface="+mn-cs"/>
              </a:rPr>
              <a:t>情境</a:t>
            </a:r>
            <a:r>
              <a:rPr lang="zh-CN" altLang="zh-CN" sz="1200" kern="1200" dirty="0" smtClean="0">
                <a:solidFill>
                  <a:schemeClr val="tx1"/>
                </a:solidFill>
                <a:latin typeface="Calibri" panose="020F0502020204030204" pitchFamily="34" charset="0"/>
                <a:ea typeface="+mn-ea"/>
                <a:cs typeface="+mn-cs"/>
              </a:rPr>
              <a:t>，</a:t>
            </a:r>
            <a:r>
              <a:rPr lang="zh-CN" altLang="en-US" sz="1200" kern="1200" dirty="0" smtClean="0">
                <a:solidFill>
                  <a:schemeClr val="tx1"/>
                </a:solidFill>
                <a:latin typeface="Calibri" panose="020F0502020204030204" pitchFamily="34" charset="0"/>
                <a:ea typeface="+mn-ea"/>
                <a:cs typeface="+mn-cs"/>
              </a:rPr>
              <a:t>发现</a:t>
            </a:r>
            <a:r>
              <a:rPr lang="zh-CN" altLang="zh-CN" sz="1200" kern="1200" dirty="0" smtClean="0">
                <a:solidFill>
                  <a:schemeClr val="tx1"/>
                </a:solidFill>
                <a:latin typeface="Calibri" panose="020F0502020204030204" pitchFamily="34" charset="0"/>
                <a:ea typeface="+mn-ea"/>
                <a:cs typeface="+mn-cs"/>
              </a:rPr>
              <a:t>运动员从起跳到最高点，</a:t>
            </a:r>
            <a:r>
              <a:rPr lang="en-US" altLang="zh-CN" sz="1200" kern="1200" dirty="0" smtClean="0">
                <a:solidFill>
                  <a:schemeClr val="tx1"/>
                </a:solidFill>
                <a:latin typeface="Calibri" panose="020F0502020204030204" pitchFamily="34" charset="0"/>
                <a:ea typeface="+mn-ea"/>
                <a:cs typeface="+mn-cs"/>
              </a:rPr>
              <a:t>v(t)&gt;0,h(t)</a:t>
            </a:r>
            <a:r>
              <a:rPr lang="zh-CN" altLang="en-US" sz="1200" kern="1200" dirty="0" smtClean="0">
                <a:solidFill>
                  <a:schemeClr val="tx1"/>
                </a:solidFill>
                <a:latin typeface="Calibri" panose="020F0502020204030204" pitchFamily="34" charset="0"/>
                <a:ea typeface="+mn-ea"/>
                <a:cs typeface="+mn-cs"/>
              </a:rPr>
              <a:t>递增；从最高点到入水点，</a:t>
            </a:r>
            <a:r>
              <a:rPr lang="en-US" altLang="zh-CN" sz="1200" kern="1200" dirty="0" smtClean="0">
                <a:solidFill>
                  <a:schemeClr val="tx1"/>
                </a:solidFill>
                <a:latin typeface="Calibri" panose="020F0502020204030204" pitchFamily="34" charset="0"/>
                <a:ea typeface="+mn-ea"/>
                <a:cs typeface="+mn-cs"/>
              </a:rPr>
              <a:t>v(t)&lt;0,h(t)</a:t>
            </a:r>
            <a:r>
              <a:rPr lang="zh-CN" altLang="en-US" sz="1200" kern="1200" dirty="0" smtClean="0">
                <a:solidFill>
                  <a:schemeClr val="tx1"/>
                </a:solidFill>
                <a:latin typeface="Calibri" panose="020F0502020204030204" pitchFamily="34" charset="0"/>
                <a:ea typeface="+mn-ea"/>
                <a:cs typeface="+mn-cs"/>
              </a:rPr>
              <a:t>递减。</a:t>
            </a:r>
            <a:endParaRPr lang="zh-CN" altLang="en-US" dirty="0"/>
          </a:p>
        </p:txBody>
      </p:sp>
      <p:sp>
        <p:nvSpPr>
          <p:cNvPr id="4" name="灯片编号占位符 3"/>
          <p:cNvSpPr>
            <a:spLocks noGrp="1"/>
          </p:cNvSpPr>
          <p:nvPr>
            <p:ph type="sldNum" sz="quarter" idx="10"/>
          </p:nvPr>
        </p:nvSpPr>
        <p:spPr/>
        <p:txBody>
          <a:bodyPr/>
          <a:lstStyle/>
          <a:p>
            <a:fld id="{88123B0A-DACC-44C9-B516-7B8AB30A0F0D}" type="slidenum">
              <a:rPr lang="zh-CN" altLang="en-US" smtClean="0"/>
              <a:pPr/>
              <a:t>29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6"/>
          <p:cNvSpPr>
            <a:spLocks noGrp="1" noChangeArrowheads="1"/>
          </p:cNvSpPr>
          <p:nvPr>
            <p:ph type="sldNum" sz="quarter" idx="10"/>
          </p:nvPr>
        </p:nvSpPr>
        <p:spPr/>
        <p:txBody>
          <a:bodyPr/>
          <a:lstStyle>
            <a:lvl1pPr>
              <a:defRPr/>
            </a:lvl1pPr>
          </a:lstStyle>
          <a:p>
            <a:fld id="{131966DD-4E4B-4637-9AE8-3D7E5CC81352}" type="slidenum">
              <a:rPr lang="zh-CN" altLang="en-US"/>
              <a:pPr/>
              <a:t>‹#›</a:t>
            </a:fld>
            <a:endParaRPr lang="en-US" altLang="zh-CN"/>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p:txBody>
          <a:bodyPr/>
          <a:lstStyle>
            <a:lvl1pPr>
              <a:defRPr/>
            </a:lvl1pPr>
          </a:lstStyle>
          <a:p>
            <a:fld id="{9F1EEFBF-F56F-4595-8E58-BD019C2D65E1}" type="slidenum">
              <a:rPr lang="zh-CN" altLang="en-US"/>
              <a:pPr/>
              <a:t>‹#›</a:t>
            </a:fld>
            <a:endParaRPr lang="en-US" altLang="zh-CN"/>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6"/>
          <p:cNvSpPr>
            <a:spLocks noGrp="1" noChangeArrowheads="1"/>
          </p:cNvSpPr>
          <p:nvPr>
            <p:ph type="sldNum" sz="quarter" idx="10"/>
          </p:nvPr>
        </p:nvSpPr>
        <p:spPr/>
        <p:txBody>
          <a:bodyPr/>
          <a:lstStyle>
            <a:lvl1pPr>
              <a:defRPr/>
            </a:lvl1pPr>
          </a:lstStyle>
          <a:p>
            <a:fld id="{7FDACE76-93C1-404E-A6FA-7DF3540EF3B8}" type="slidenum">
              <a:rPr lang="zh-CN" altLang="en-US"/>
              <a:pPr/>
              <a:t>‹#›</a:t>
            </a:fld>
            <a:endParaRPr lang="en-US" altLang="zh-CN"/>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287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287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p:cNvSpPr>
            <a:spLocks noGrp="1" noChangeArrowheads="1"/>
          </p:cNvSpPr>
          <p:nvPr>
            <p:ph type="sldNum" sz="quarter" idx="10"/>
          </p:nvPr>
        </p:nvSpPr>
        <p:spPr/>
        <p:txBody>
          <a:bodyPr/>
          <a:lstStyle>
            <a:lvl1pPr>
              <a:defRPr/>
            </a:lvl1pPr>
          </a:lstStyle>
          <a:p>
            <a:fld id="{B227E5CD-21D3-40B8-9A4A-5EA06A30C4DF}" type="slidenum">
              <a:rPr lang="zh-CN" altLang="en-US"/>
              <a:pPr/>
              <a:t>‹#›</a:t>
            </a:fld>
            <a:endParaRPr lang="en-US" altLang="zh-CN"/>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p:cNvSpPr>
            <a:spLocks noGrp="1" noChangeArrowheads="1"/>
          </p:cNvSpPr>
          <p:nvPr>
            <p:ph type="sldNum" sz="quarter" idx="10"/>
          </p:nvPr>
        </p:nvSpPr>
        <p:spPr/>
        <p:txBody>
          <a:bodyPr/>
          <a:lstStyle>
            <a:lvl1pPr>
              <a:defRPr/>
            </a:lvl1pPr>
          </a:lstStyle>
          <a:p>
            <a:fld id="{91ADB316-99E8-40DC-8A9F-3742C15A95FB}" type="slidenum">
              <a:rPr lang="zh-CN" altLang="en-US"/>
              <a:pPr/>
              <a:t>‹#›</a:t>
            </a:fld>
            <a:endParaRPr lang="en-US" altLang="zh-CN"/>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p:cNvSpPr>
            <a:spLocks noGrp="1" noChangeArrowheads="1"/>
          </p:cNvSpPr>
          <p:nvPr>
            <p:ph type="sldNum" sz="quarter" idx="10"/>
          </p:nvPr>
        </p:nvSpPr>
        <p:spPr/>
        <p:txBody>
          <a:bodyPr/>
          <a:lstStyle>
            <a:lvl1pPr>
              <a:defRPr/>
            </a:lvl1pPr>
          </a:lstStyle>
          <a:p>
            <a:fld id="{DFAB9168-DCCB-45A5-86A1-B5458CD0DC68}" type="slidenum">
              <a:rPr lang="zh-CN" altLang="en-US"/>
              <a:pPr/>
              <a:t>‹#›</a:t>
            </a:fld>
            <a:endParaRPr lang="en-US" altLang="zh-CN"/>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fld id="{F817DE54-F70E-4673-A184-A9E62012E418}" type="slidenum">
              <a:rPr lang="zh-CN" altLang="en-US"/>
              <a:pPr/>
              <a:t>‹#›</a:t>
            </a:fld>
            <a:endParaRPr lang="en-US" altLang="zh-CN"/>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p:cNvSpPr>
            <a:spLocks noGrp="1" noChangeArrowheads="1"/>
          </p:cNvSpPr>
          <p:nvPr>
            <p:ph type="sldNum" sz="quarter" idx="10"/>
          </p:nvPr>
        </p:nvSpPr>
        <p:spPr/>
        <p:txBody>
          <a:bodyPr/>
          <a:lstStyle>
            <a:lvl1pPr>
              <a:defRPr/>
            </a:lvl1pPr>
          </a:lstStyle>
          <a:p>
            <a:fld id="{0AB6EDF6-F6C8-496E-AB10-8354235F3E02}" type="slidenum">
              <a:rPr lang="zh-CN" altLang="en-US"/>
              <a:pPr/>
              <a:t>‹#›</a:t>
            </a:fld>
            <a:endParaRPr lang="en-US" altLang="zh-CN"/>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p:cNvSpPr>
            <a:spLocks noGrp="1" noChangeArrowheads="1"/>
          </p:cNvSpPr>
          <p:nvPr>
            <p:ph type="sldNum" sz="quarter" idx="10"/>
          </p:nvPr>
        </p:nvSpPr>
        <p:spPr/>
        <p:txBody>
          <a:bodyPr/>
          <a:lstStyle>
            <a:lvl1pPr>
              <a:defRPr/>
            </a:lvl1pPr>
          </a:lstStyle>
          <a:p>
            <a:fld id="{2512858C-2035-4506-8A18-7FA4CFD6AEA7}" type="slidenum">
              <a:rPr lang="zh-CN" altLang="en-US"/>
              <a:pPr/>
              <a:t>‹#›</a:t>
            </a:fld>
            <a:endParaRPr lang="en-US" altLang="zh-CN"/>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p:txBody>
          <a:bodyPr/>
          <a:lstStyle>
            <a:lvl1pPr>
              <a:defRPr/>
            </a:lvl1pPr>
          </a:lstStyle>
          <a:p>
            <a:fld id="{3BC1C752-18F1-4A33-A975-82208FB83474}" type="slidenum">
              <a:rPr lang="zh-CN" altLang="en-US"/>
              <a:pPr/>
              <a:t>‹#›</a:t>
            </a:fld>
            <a:endParaRPr lang="en-US" altLang="zh-C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6019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457200"/>
            <a:ext cx="6019800" cy="6019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p:txBody>
          <a:bodyPr/>
          <a:lstStyle>
            <a:lvl1pPr>
              <a:defRPr/>
            </a:lvl1pPr>
          </a:lstStyle>
          <a:p>
            <a:fld id="{1B3B91D9-6E5B-45E1-98CE-7488664A4133}" type="slidenum">
              <a:rPr lang="zh-CN" altLang="en-US"/>
              <a:pPr/>
              <a:t>‹#›</a:t>
            </a:fld>
            <a:endParaRPr lang="en-US" altLang="zh-CN"/>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287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287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60198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457200"/>
            <a:ext cx="6019800" cy="60198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15"/>
          <p:cNvSpPr>
            <a:spLocks noChangeArrowheads="1"/>
          </p:cNvSpPr>
          <p:nvPr/>
        </p:nvSpPr>
        <p:spPr bwMode="auto">
          <a:xfrm>
            <a:off x="655638" y="360363"/>
            <a:ext cx="8497887" cy="719137"/>
          </a:xfrm>
          <a:prstGeom prst="rect">
            <a:avLst/>
          </a:prstGeom>
          <a:solidFill>
            <a:schemeClr val="fo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7411" name="Rectangle 3"/>
          <p:cNvSpPr>
            <a:spLocks noGrp="1" noChangeArrowheads="1"/>
          </p:cNvSpPr>
          <p:nvPr>
            <p:ph type="body" idx="1"/>
          </p:nvPr>
        </p:nvSpPr>
        <p:spPr bwMode="auto">
          <a:xfrm>
            <a:off x="457200" y="1228725"/>
            <a:ext cx="8229600" cy="524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6"/>
          <p:cNvSpPr>
            <a:spLocks noGrp="1" noChangeArrowheads="1"/>
          </p:cNvSpPr>
          <p:nvPr>
            <p:ph type="sldNum" sz="quarter" idx="4"/>
          </p:nvPr>
        </p:nvSpPr>
        <p:spPr bwMode="auto">
          <a:xfrm>
            <a:off x="2627313" y="6697663"/>
            <a:ext cx="2133600" cy="320675"/>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400">
                <a:ea typeface="楷体_GB2312" pitchFamily="49" charset="-122"/>
              </a:defRPr>
            </a:lvl1pPr>
          </a:lstStyle>
          <a:p>
            <a:fld id="{83C7F202-504E-4108-87EB-72955AA46613}" type="slidenum">
              <a:rPr lang="zh-CN" altLang="en-US"/>
              <a:pPr/>
              <a:t>‹#›</a:t>
            </a:fld>
            <a:endParaRPr lang="en-US" altLang="zh-CN"/>
          </a:p>
        </p:txBody>
      </p:sp>
      <p:sp>
        <p:nvSpPr>
          <p:cNvPr id="17413" name="Rectangle 2"/>
          <p:cNvSpPr>
            <a:spLocks noGrp="1" noChangeArrowheads="1"/>
          </p:cNvSpPr>
          <p:nvPr>
            <p:ph type="title"/>
          </p:nvPr>
        </p:nvSpPr>
        <p:spPr bwMode="auto">
          <a:xfrm>
            <a:off x="1143000" y="457200"/>
            <a:ext cx="7391400" cy="487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a:t>Click to edit Master title style</a:t>
            </a:r>
          </a:p>
        </p:txBody>
      </p:sp>
      <p:sp>
        <p:nvSpPr>
          <p:cNvPr id="1030" name="Rectangle 24"/>
          <p:cNvSpPr>
            <a:spLocks noChangeArrowheads="1"/>
          </p:cNvSpPr>
          <p:nvPr/>
        </p:nvSpPr>
        <p:spPr bwMode="auto">
          <a:xfrm>
            <a:off x="0" y="719138"/>
            <a:ext cx="328613" cy="361950"/>
          </a:xfrm>
          <a:prstGeom prst="rect">
            <a:avLst/>
          </a:prstGeom>
          <a:solidFill>
            <a:schemeClr val="hlink"/>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31" name="Rectangle 25"/>
          <p:cNvSpPr>
            <a:spLocks noChangeArrowheads="1"/>
          </p:cNvSpPr>
          <p:nvPr/>
        </p:nvSpPr>
        <p:spPr bwMode="auto">
          <a:xfrm>
            <a:off x="328613" y="357188"/>
            <a:ext cx="328612" cy="361950"/>
          </a:xfrm>
          <a:prstGeom prst="rect">
            <a:avLst/>
          </a:prstGeom>
          <a:solidFill>
            <a:schemeClr val="hlink"/>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32" name="Rectangle 26"/>
          <p:cNvSpPr>
            <a:spLocks noChangeArrowheads="1"/>
          </p:cNvSpPr>
          <p:nvPr/>
        </p:nvSpPr>
        <p:spPr bwMode="auto">
          <a:xfrm>
            <a:off x="657225" y="0"/>
            <a:ext cx="328613" cy="361950"/>
          </a:xfrm>
          <a:prstGeom prst="rect">
            <a:avLst/>
          </a:prstGeom>
          <a:solidFill>
            <a:schemeClr val="hlink"/>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33" name="Rectangle 28"/>
          <p:cNvSpPr>
            <a:spLocks noChangeArrowheads="1"/>
          </p:cNvSpPr>
          <p:nvPr/>
        </p:nvSpPr>
        <p:spPr bwMode="auto">
          <a:xfrm>
            <a:off x="657225" y="361950"/>
            <a:ext cx="328613" cy="361950"/>
          </a:xfrm>
          <a:prstGeom prst="rect">
            <a:avLst/>
          </a:prstGeom>
          <a:solidFill>
            <a:schemeClr val="accent2"/>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34" name="Rectangle 29"/>
          <p:cNvSpPr>
            <a:spLocks noChangeArrowheads="1"/>
          </p:cNvSpPr>
          <p:nvPr/>
        </p:nvSpPr>
        <p:spPr bwMode="auto">
          <a:xfrm>
            <a:off x="328613" y="719138"/>
            <a:ext cx="328612" cy="361950"/>
          </a:xfrm>
          <a:prstGeom prst="rect">
            <a:avLst/>
          </a:prstGeom>
          <a:solidFill>
            <a:schemeClr val="accent2"/>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anose="020B0604020202020204" pitchFamily="34" charset="0"/>
        </a:defRPr>
      </a:lvl2pPr>
      <a:lvl3pPr algn="l" rtl="0" eaLnBrk="0" fontAlgn="base" hangingPunct="0">
        <a:spcBef>
          <a:spcPct val="0"/>
        </a:spcBef>
        <a:spcAft>
          <a:spcPct val="0"/>
        </a:spcAft>
        <a:defRPr sz="2800" b="1">
          <a:solidFill>
            <a:schemeClr val="bg1"/>
          </a:solidFill>
          <a:latin typeface="Arial" panose="020B0604020202020204" pitchFamily="34" charset="0"/>
        </a:defRPr>
      </a:lvl3pPr>
      <a:lvl4pPr algn="l" rtl="0" eaLnBrk="0" fontAlgn="base" hangingPunct="0">
        <a:spcBef>
          <a:spcPct val="0"/>
        </a:spcBef>
        <a:spcAft>
          <a:spcPct val="0"/>
        </a:spcAft>
        <a:defRPr sz="2800" b="1">
          <a:solidFill>
            <a:schemeClr val="bg1"/>
          </a:solidFill>
          <a:latin typeface="Arial" panose="020B0604020202020204" pitchFamily="34" charset="0"/>
        </a:defRPr>
      </a:lvl4pPr>
      <a:lvl5pPr algn="l" rtl="0" eaLnBrk="0" fontAlgn="base" hangingPunct="0">
        <a:spcBef>
          <a:spcPct val="0"/>
        </a:spcBef>
        <a:spcAft>
          <a:spcPct val="0"/>
        </a:spcAft>
        <a:defRPr sz="2800" b="1">
          <a:solidFill>
            <a:schemeClr val="bg1"/>
          </a:solidFill>
          <a:latin typeface="Arial" panose="020B0604020202020204" pitchFamily="34" charset="0"/>
        </a:defRPr>
      </a:lvl5pPr>
      <a:lvl6pPr marL="457200" algn="l" rtl="0" eaLnBrk="0" fontAlgn="base" hangingPunct="0">
        <a:spcBef>
          <a:spcPct val="0"/>
        </a:spcBef>
        <a:spcAft>
          <a:spcPct val="0"/>
        </a:spcAft>
        <a:defRPr sz="2800" b="1">
          <a:solidFill>
            <a:schemeClr val="bg1"/>
          </a:solidFill>
          <a:latin typeface="Arial" panose="020B0604020202020204" pitchFamily="34" charset="0"/>
        </a:defRPr>
      </a:lvl6pPr>
      <a:lvl7pPr marL="914400" algn="l" rtl="0" eaLnBrk="0" fontAlgn="base" hangingPunct="0">
        <a:spcBef>
          <a:spcPct val="0"/>
        </a:spcBef>
        <a:spcAft>
          <a:spcPct val="0"/>
        </a:spcAft>
        <a:defRPr sz="2800" b="1">
          <a:solidFill>
            <a:schemeClr val="bg1"/>
          </a:solidFill>
          <a:latin typeface="Arial" panose="020B0604020202020204" pitchFamily="34" charset="0"/>
        </a:defRPr>
      </a:lvl7pPr>
      <a:lvl8pPr marL="1371600" algn="l" rtl="0" eaLnBrk="0" fontAlgn="base" hangingPunct="0">
        <a:spcBef>
          <a:spcPct val="0"/>
        </a:spcBef>
        <a:spcAft>
          <a:spcPct val="0"/>
        </a:spcAft>
        <a:defRPr sz="2800" b="1">
          <a:solidFill>
            <a:schemeClr val="bg1"/>
          </a:solidFill>
          <a:latin typeface="Arial" panose="020B0604020202020204" pitchFamily="34" charset="0"/>
        </a:defRPr>
      </a:lvl8pPr>
      <a:lvl9pPr marL="1828800" algn="l" rtl="0" eaLnBrk="0" fontAlgn="base" hangingPunct="0">
        <a:spcBef>
          <a:spcPct val="0"/>
        </a:spcBef>
        <a:spcAft>
          <a:spcPct val="0"/>
        </a:spcAft>
        <a:defRPr sz="28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mj-lt"/>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a:solidFill>
            <a:schemeClr val="tx1"/>
          </a:solidFill>
          <a:latin typeface="+mj-lt"/>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4pPr>
      <a:lvl5pPr marL="20574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5pPr>
      <a:lvl6pPr marL="25146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6pPr>
      <a:lvl7pPr marL="29718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7pPr>
      <a:lvl8pPr marL="34290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8pPr>
      <a:lvl9pPr marL="38862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18434" name="Group 29"/>
          <p:cNvGrpSpPr/>
          <p:nvPr/>
        </p:nvGrpSpPr>
        <p:grpSpPr bwMode="auto">
          <a:xfrm>
            <a:off x="1143000" y="628650"/>
            <a:ext cx="8012113" cy="2571750"/>
            <a:chOff x="0" y="0"/>
            <a:chExt cx="5047" cy="1620"/>
          </a:xfrm>
        </p:grpSpPr>
        <p:sp>
          <p:nvSpPr>
            <p:cNvPr id="2063" name="Rectangle 18"/>
            <p:cNvSpPr>
              <a:spLocks noChangeArrowheads="1"/>
            </p:cNvSpPr>
            <p:nvPr userDrawn="1"/>
          </p:nvSpPr>
          <p:spPr bwMode="auto">
            <a:xfrm>
              <a:off x="361" y="0"/>
              <a:ext cx="4686" cy="1596"/>
            </a:xfrm>
            <a:prstGeom prst="rect">
              <a:avLst/>
            </a:prstGeom>
            <a:solidFill>
              <a:schemeClr val="fo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64" name="Rectangle 28"/>
            <p:cNvSpPr>
              <a:spLocks noChangeArrowheads="1"/>
            </p:cNvSpPr>
            <p:nvPr userDrawn="1"/>
          </p:nvSpPr>
          <p:spPr bwMode="auto">
            <a:xfrm>
              <a:off x="0" y="1044"/>
              <a:ext cx="576" cy="576"/>
            </a:xfrm>
            <a:prstGeom prst="rect">
              <a:avLst/>
            </a:prstGeom>
            <a:solidFill>
              <a:schemeClr val="folHlink"/>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grpSp>
      <p:sp>
        <p:nvSpPr>
          <p:cNvPr id="2051" name="Rectangle 17"/>
          <p:cNvSpPr>
            <a:spLocks noChangeArrowheads="1"/>
          </p:cNvSpPr>
          <p:nvPr/>
        </p:nvSpPr>
        <p:spPr bwMode="auto">
          <a:xfrm>
            <a:off x="1130300" y="3141663"/>
            <a:ext cx="8013700" cy="574675"/>
          </a:xfrm>
          <a:prstGeom prst="rect">
            <a:avLst/>
          </a:prstGeom>
          <a:solidFill>
            <a:schemeClr val="tx2"/>
          </a:solidFill>
          <a:ln w="9525">
            <a:noFill/>
            <a:miter lim="800000"/>
          </a:ln>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2" name="Rectangle 19"/>
          <p:cNvSpPr>
            <a:spLocks noChangeArrowheads="1"/>
          </p:cNvSpPr>
          <p:nvPr/>
        </p:nvSpPr>
        <p:spPr bwMode="auto">
          <a:xfrm>
            <a:off x="573088" y="2520950"/>
            <a:ext cx="576262" cy="641350"/>
          </a:xfrm>
          <a:prstGeom prst="rect">
            <a:avLst/>
          </a:prstGeom>
          <a:solidFill>
            <a:schemeClr val="accent2"/>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3" name="Rectangle 20"/>
          <p:cNvSpPr>
            <a:spLocks noChangeArrowheads="1"/>
          </p:cNvSpPr>
          <p:nvPr/>
        </p:nvSpPr>
        <p:spPr bwMode="auto">
          <a:xfrm>
            <a:off x="1716088" y="628650"/>
            <a:ext cx="566737" cy="636588"/>
          </a:xfrm>
          <a:prstGeom prst="rect">
            <a:avLst/>
          </a:prstGeom>
          <a:solidFill>
            <a:schemeClr va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4" name="Rectangle 21"/>
          <p:cNvSpPr>
            <a:spLocks noChangeArrowheads="1"/>
          </p:cNvSpPr>
          <p:nvPr/>
        </p:nvSpPr>
        <p:spPr bwMode="auto">
          <a:xfrm>
            <a:off x="2278063" y="0"/>
            <a:ext cx="585787" cy="635000"/>
          </a:xfrm>
          <a:prstGeom prst="rect">
            <a:avLst/>
          </a:prstGeom>
          <a:solidFill>
            <a:schemeClr va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5" name="Rectangle 22"/>
          <p:cNvSpPr>
            <a:spLocks noChangeArrowheads="1"/>
          </p:cNvSpPr>
          <p:nvPr/>
        </p:nvSpPr>
        <p:spPr bwMode="auto">
          <a:xfrm>
            <a:off x="2281238" y="628650"/>
            <a:ext cx="585787" cy="631825"/>
          </a:xfrm>
          <a:prstGeom prst="rect">
            <a:avLst/>
          </a:prstGeom>
          <a:solidFill>
            <a:schemeClr val="accent2"/>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6" name="Rectangle 23"/>
          <p:cNvSpPr>
            <a:spLocks noChangeArrowheads="1"/>
          </p:cNvSpPr>
          <p:nvPr/>
        </p:nvSpPr>
        <p:spPr bwMode="auto">
          <a:xfrm>
            <a:off x="1141413" y="1262063"/>
            <a:ext cx="574675" cy="625475"/>
          </a:xfrm>
          <a:prstGeom prst="rect">
            <a:avLst/>
          </a:prstGeom>
          <a:solidFill>
            <a:schemeClr va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7" name="Rectangle 24"/>
          <p:cNvSpPr>
            <a:spLocks noChangeArrowheads="1"/>
          </p:cNvSpPr>
          <p:nvPr/>
        </p:nvSpPr>
        <p:spPr bwMode="auto">
          <a:xfrm>
            <a:off x="1716088" y="1263650"/>
            <a:ext cx="566737" cy="622300"/>
          </a:xfrm>
          <a:prstGeom prst="rect">
            <a:avLst/>
          </a:prstGeom>
          <a:solidFill>
            <a:schemeClr val="accent2"/>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8" name="Rectangle 25"/>
          <p:cNvSpPr>
            <a:spLocks noChangeArrowheads="1"/>
          </p:cNvSpPr>
          <p:nvPr/>
        </p:nvSpPr>
        <p:spPr bwMode="auto">
          <a:xfrm>
            <a:off x="573088" y="1885950"/>
            <a:ext cx="576262" cy="644525"/>
          </a:xfrm>
          <a:prstGeom prst="rect">
            <a:avLst/>
          </a:prstGeom>
          <a:solidFill>
            <a:schemeClr va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59" name="Rectangle 26"/>
          <p:cNvSpPr>
            <a:spLocks noChangeArrowheads="1"/>
          </p:cNvSpPr>
          <p:nvPr/>
        </p:nvSpPr>
        <p:spPr bwMode="auto">
          <a:xfrm>
            <a:off x="1141413" y="1885950"/>
            <a:ext cx="576262" cy="644525"/>
          </a:xfrm>
          <a:prstGeom prst="rect">
            <a:avLst/>
          </a:prstGeom>
          <a:solidFill>
            <a:schemeClr val="accent2"/>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060" name="Rectangle 27"/>
          <p:cNvSpPr>
            <a:spLocks noChangeArrowheads="1"/>
          </p:cNvSpPr>
          <p:nvPr/>
        </p:nvSpPr>
        <p:spPr bwMode="auto">
          <a:xfrm>
            <a:off x="0" y="2528888"/>
            <a:ext cx="574675" cy="633412"/>
          </a:xfrm>
          <a:prstGeom prst="rect">
            <a:avLst/>
          </a:prstGeom>
          <a:solidFill>
            <a:schemeClr val="hlink"/>
          </a:solidFill>
          <a:ln w="9525">
            <a:noFill/>
            <a:miter lim="800000"/>
          </a:ln>
        </p:spPr>
        <p:txBody>
          <a:bodyP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8445" name="Rectangle 3"/>
          <p:cNvSpPr>
            <a:spLocks noGrp="1" noChangeArrowheads="1"/>
          </p:cNvSpPr>
          <p:nvPr>
            <p:ph type="body" idx="1"/>
          </p:nvPr>
        </p:nvSpPr>
        <p:spPr bwMode="auto">
          <a:xfrm>
            <a:off x="457200" y="1228725"/>
            <a:ext cx="8229600" cy="524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8446" name="Rectangle 2"/>
          <p:cNvSpPr>
            <a:spLocks noGrp="1" noChangeArrowheads="1"/>
          </p:cNvSpPr>
          <p:nvPr>
            <p:ph type="title"/>
          </p:nvPr>
        </p:nvSpPr>
        <p:spPr bwMode="auto">
          <a:xfrm>
            <a:off x="1143000" y="457200"/>
            <a:ext cx="7391400" cy="487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a:t>Click to edit Master title style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anose="020B0604020202020204" pitchFamily="34" charset="0"/>
        </a:defRPr>
      </a:lvl2pPr>
      <a:lvl3pPr algn="l" rtl="0" eaLnBrk="0" fontAlgn="base" hangingPunct="0">
        <a:spcBef>
          <a:spcPct val="0"/>
        </a:spcBef>
        <a:spcAft>
          <a:spcPct val="0"/>
        </a:spcAft>
        <a:defRPr sz="2800" b="1">
          <a:solidFill>
            <a:schemeClr val="bg1"/>
          </a:solidFill>
          <a:latin typeface="Arial" panose="020B0604020202020204" pitchFamily="34" charset="0"/>
        </a:defRPr>
      </a:lvl3pPr>
      <a:lvl4pPr algn="l" rtl="0" eaLnBrk="0" fontAlgn="base" hangingPunct="0">
        <a:spcBef>
          <a:spcPct val="0"/>
        </a:spcBef>
        <a:spcAft>
          <a:spcPct val="0"/>
        </a:spcAft>
        <a:defRPr sz="2800" b="1">
          <a:solidFill>
            <a:schemeClr val="bg1"/>
          </a:solidFill>
          <a:latin typeface="Arial" panose="020B0604020202020204" pitchFamily="34" charset="0"/>
        </a:defRPr>
      </a:lvl4pPr>
      <a:lvl5pPr algn="l" rtl="0" eaLnBrk="0" fontAlgn="base" hangingPunct="0">
        <a:spcBef>
          <a:spcPct val="0"/>
        </a:spcBef>
        <a:spcAft>
          <a:spcPct val="0"/>
        </a:spcAft>
        <a:defRPr sz="2800" b="1">
          <a:solidFill>
            <a:schemeClr val="bg1"/>
          </a:solidFill>
          <a:latin typeface="Arial" panose="020B0604020202020204" pitchFamily="34" charset="0"/>
        </a:defRPr>
      </a:lvl5pPr>
      <a:lvl6pPr marL="457200" algn="l" rtl="0" eaLnBrk="0" fontAlgn="base" hangingPunct="0">
        <a:spcBef>
          <a:spcPct val="0"/>
        </a:spcBef>
        <a:spcAft>
          <a:spcPct val="0"/>
        </a:spcAft>
        <a:defRPr sz="2800" b="1">
          <a:solidFill>
            <a:schemeClr val="bg1"/>
          </a:solidFill>
          <a:latin typeface="Arial" panose="020B0604020202020204" pitchFamily="34" charset="0"/>
        </a:defRPr>
      </a:lvl6pPr>
      <a:lvl7pPr marL="914400" algn="l" rtl="0" eaLnBrk="0" fontAlgn="base" hangingPunct="0">
        <a:spcBef>
          <a:spcPct val="0"/>
        </a:spcBef>
        <a:spcAft>
          <a:spcPct val="0"/>
        </a:spcAft>
        <a:defRPr sz="2800" b="1">
          <a:solidFill>
            <a:schemeClr val="bg1"/>
          </a:solidFill>
          <a:latin typeface="Arial" panose="020B0604020202020204" pitchFamily="34" charset="0"/>
        </a:defRPr>
      </a:lvl7pPr>
      <a:lvl8pPr marL="1371600" algn="l" rtl="0" eaLnBrk="0" fontAlgn="base" hangingPunct="0">
        <a:spcBef>
          <a:spcPct val="0"/>
        </a:spcBef>
        <a:spcAft>
          <a:spcPct val="0"/>
        </a:spcAft>
        <a:defRPr sz="2800" b="1">
          <a:solidFill>
            <a:schemeClr val="bg1"/>
          </a:solidFill>
          <a:latin typeface="Arial" panose="020B0604020202020204" pitchFamily="34" charset="0"/>
        </a:defRPr>
      </a:lvl8pPr>
      <a:lvl9pPr marL="1828800" algn="l" rtl="0" eaLnBrk="0" fontAlgn="base" hangingPunct="0">
        <a:spcBef>
          <a:spcPct val="0"/>
        </a:spcBef>
        <a:spcAft>
          <a:spcPct val="0"/>
        </a:spcAft>
        <a:defRPr sz="28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a:solidFill>
            <a:schemeClr val="tx1"/>
          </a:solidFill>
          <a:latin typeface="+mj-lt"/>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a:solidFill>
            <a:schemeClr val="tx1"/>
          </a:solidFill>
          <a:latin typeface="+mj-lt"/>
        </a:defRPr>
      </a:lvl3pPr>
      <a:lvl4pPr marL="16002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4pPr>
      <a:lvl5pPr marL="20574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5pPr>
      <a:lvl6pPr marL="25146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6pPr>
      <a:lvl7pPr marL="29718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7pPr>
      <a:lvl8pPr marL="34290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8pPr>
      <a:lvl9pPr marL="3886200" indent="-228600" algn="l" rtl="0" eaLnBrk="0" fontAlgn="base" hangingPunct="0">
        <a:spcBef>
          <a:spcPct val="20000"/>
        </a:spcBef>
        <a:spcAft>
          <a:spcPct val="0"/>
        </a:spcAft>
        <a:buFont typeface="Wingdings" panose="05000000000000000000" pitchFamily="2" charset="2"/>
        <a:buChar char="»"/>
        <a:defRPr sz="2000">
          <a:solidFill>
            <a:schemeClr val="tx1"/>
          </a:solidFill>
          <a:latin typeface="+mj-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4.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notesSlide" Target="../notesSlides/notesSlide22.xml"/><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2.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9.png"/><Relationship Id="rId5" Type="http://schemas.openxmlformats.org/officeDocument/2006/relationships/oleObject" Target="../embeddings/oleObject1.bin"/><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3" descr="未标题-1 422副本.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8194" name="矩形 6"/>
          <p:cNvSpPr>
            <a:spLocks noChangeArrowheads="1"/>
          </p:cNvSpPr>
          <p:nvPr/>
        </p:nvSpPr>
        <p:spPr bwMode="auto">
          <a:xfrm>
            <a:off x="0" y="4762500"/>
            <a:ext cx="9144000" cy="638175"/>
          </a:xfrm>
          <a:prstGeom prst="rect">
            <a:avLst/>
          </a:prstGeom>
          <a:noFill/>
          <a:ln w="9525">
            <a:noFill/>
            <a:miter lim="800000"/>
            <a:headEnd/>
            <a:tailEnd/>
          </a:ln>
        </p:spPr>
        <p:txBody>
          <a:bodyPr>
            <a:spAutoFit/>
          </a:bodyPr>
          <a:lstStyle/>
          <a:p>
            <a:pPr algn="ctr">
              <a:lnSpc>
                <a:spcPct val="150000"/>
              </a:lnSpc>
            </a:pPr>
            <a:r>
              <a:rPr lang="zh-CN" altLang="en-US" sz="2800">
                <a:latin typeface="黑体" pitchFamily="49" charset="-122"/>
                <a:ea typeface="黑体" pitchFamily="49" charset="-122"/>
              </a:rPr>
              <a:t>扫码，免费看</a:t>
            </a:r>
            <a:r>
              <a:rPr lang="en-US" altLang="zh-CN" sz="2800">
                <a:latin typeface="黑体" pitchFamily="49" charset="-122"/>
                <a:ea typeface="黑体" pitchFamily="49" charset="-122"/>
              </a:rPr>
              <a:t>800</a:t>
            </a:r>
            <a:r>
              <a:rPr lang="zh-CN" altLang="en-US" sz="2800">
                <a:latin typeface="黑体" pitchFamily="49" charset="-122"/>
                <a:ea typeface="黑体" pitchFamily="49" charset="-122"/>
              </a:rPr>
              <a:t>分钟！</a:t>
            </a:r>
            <a:endParaRPr lang="en-US" altLang="zh-CN" sz="2800">
              <a:latin typeface="黑体" pitchFamily="49" charset="-122"/>
              <a:ea typeface="黑体" pitchFamily="49" charset="-122"/>
            </a:endParaRPr>
          </a:p>
        </p:txBody>
      </p:sp>
      <p:sp>
        <p:nvSpPr>
          <p:cNvPr id="8195" name="TextBox 3"/>
          <p:cNvSpPr txBox="1">
            <a:spLocks noChangeArrowheads="1"/>
          </p:cNvSpPr>
          <p:nvPr/>
        </p:nvSpPr>
        <p:spPr bwMode="auto">
          <a:xfrm>
            <a:off x="0" y="533400"/>
            <a:ext cx="9144000" cy="584200"/>
          </a:xfrm>
          <a:prstGeom prst="rect">
            <a:avLst/>
          </a:prstGeom>
          <a:noFill/>
          <a:ln w="9525">
            <a:noFill/>
            <a:miter lim="800000"/>
            <a:headEnd/>
            <a:tailEnd/>
          </a:ln>
        </p:spPr>
        <p:txBody>
          <a:bodyPr>
            <a:spAutoFit/>
          </a:bodyPr>
          <a:lstStyle/>
          <a:p>
            <a:pPr algn="ctr"/>
            <a:r>
              <a:rPr lang="zh-CN" altLang="en-US" sz="3200">
                <a:latin typeface="黑体" pitchFamily="49" charset="-122"/>
                <a:ea typeface="黑体" pitchFamily="49" charset="-122"/>
              </a:rPr>
              <a:t>课堂实录（视频）</a:t>
            </a:r>
            <a:endParaRPr lang="en-US" altLang="zh-CN" sz="3200">
              <a:latin typeface="黑体" pitchFamily="49" charset="-122"/>
              <a:ea typeface="黑体" pitchFamily="49" charset="-122"/>
            </a:endParaRPr>
          </a:p>
        </p:txBody>
      </p:sp>
      <p:sp>
        <p:nvSpPr>
          <p:cNvPr id="8196" name="矩形 8"/>
          <p:cNvSpPr>
            <a:spLocks noChangeArrowheads="1"/>
          </p:cNvSpPr>
          <p:nvPr/>
        </p:nvSpPr>
        <p:spPr bwMode="auto">
          <a:xfrm>
            <a:off x="0" y="6429375"/>
            <a:ext cx="9144000" cy="307975"/>
          </a:xfrm>
          <a:prstGeom prst="rect">
            <a:avLst/>
          </a:prstGeom>
          <a:noFill/>
          <a:ln w="9525">
            <a:noFill/>
            <a:miter lim="800000"/>
            <a:headEnd/>
            <a:tailEnd/>
          </a:ln>
        </p:spPr>
        <p:txBody>
          <a:bodyPr>
            <a:spAutoFit/>
          </a:bodyPr>
          <a:lstStyle/>
          <a:p>
            <a:pPr algn="r"/>
            <a:r>
              <a:rPr lang="zh-CN" altLang="en-US" sz="1400"/>
              <a:t>获取更多信息，请联系编辑：</a:t>
            </a:r>
            <a:r>
              <a:rPr lang="en-US" altLang="zh-CN" sz="1400"/>
              <a:t>13166715360</a:t>
            </a:r>
            <a:r>
              <a:rPr lang="zh-CN" altLang="en-US" sz="1400"/>
              <a:t>（杜编辑）</a:t>
            </a:r>
          </a:p>
        </p:txBody>
      </p:sp>
      <p:pic>
        <p:nvPicPr>
          <p:cNvPr id="8197" name="图片 9" descr="1fe0de1d6852c096e27215f80f572a8.png"/>
          <p:cNvPicPr>
            <a:picLocks noChangeAspect="1"/>
          </p:cNvPicPr>
          <p:nvPr/>
        </p:nvPicPr>
        <p:blipFill>
          <a:blip r:embed="rId2"/>
          <a:srcRect/>
          <a:stretch>
            <a:fillRect/>
          </a:stretch>
        </p:blipFill>
        <p:spPr bwMode="auto">
          <a:xfrm>
            <a:off x="3257550" y="1771650"/>
            <a:ext cx="25146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1331913" y="1800225"/>
            <a:ext cx="7812087" cy="1012825"/>
          </a:xfrm>
        </p:spPr>
        <p:txBody>
          <a:bodyPr/>
          <a:lstStyle/>
          <a:p>
            <a:pPr algn="ctr" eaLnBrk="1" hangingPunct="1"/>
            <a:r>
              <a:rPr lang="en-US" altLang="zh-CN" sz="4800">
                <a:latin typeface="方正姚体" panose="02010601030101010101" pitchFamily="2" charset="-122"/>
                <a:ea typeface="方正姚体" panose="02010601030101010101" pitchFamily="2" charset="-122"/>
              </a:rPr>
              <a:t>9.2.2 </a:t>
            </a:r>
            <a:r>
              <a:rPr lang="zh-CN" altLang="en-US" sz="4800">
                <a:latin typeface="方正姚体" panose="02010601030101010101" pitchFamily="2" charset="-122"/>
                <a:ea typeface="方正姚体" panose="02010601030101010101" pitchFamily="2" charset="-122"/>
              </a:rPr>
              <a:t>总体百分位数的估计</a:t>
            </a:r>
          </a:p>
        </p:txBody>
      </p:sp>
      <p:sp>
        <p:nvSpPr>
          <p:cNvPr id="4099" name="Rectangle 3"/>
          <p:cNvSpPr>
            <a:spLocks noGrp="1" noChangeArrowheads="1"/>
          </p:cNvSpPr>
          <p:nvPr>
            <p:ph type="subTitle" idx="4294967295"/>
          </p:nvPr>
        </p:nvSpPr>
        <p:spPr>
          <a:xfrm>
            <a:off x="1403350" y="4724400"/>
            <a:ext cx="7417122" cy="792163"/>
          </a:xfrm>
        </p:spPr>
        <p:txBody>
          <a:bodyPr/>
          <a:lstStyle/>
          <a:p>
            <a:pPr marL="0" indent="0" algn="ctr" eaLnBrk="1" hangingPunct="1">
              <a:buFont typeface="Wingdings" panose="05000000000000000000" pitchFamily="2" charset="2"/>
              <a:buNone/>
            </a:pPr>
            <a:r>
              <a:rPr lang="zh-CN" altLang="en-US" sz="4000" dirty="0">
                <a:latin typeface="华文行楷" panose="02010800040101010101" pitchFamily="2" charset="-122"/>
                <a:ea typeface="华文行楷" panose="02010800040101010101" pitchFamily="2" charset="-122"/>
              </a:rPr>
              <a:t>北京</a:t>
            </a:r>
            <a:r>
              <a:rPr lang="zh-CN" altLang="en-US" sz="4000" dirty="0" smtClean="0">
                <a:latin typeface="华文行楷" panose="02010800040101010101" pitchFamily="2" charset="-122"/>
                <a:ea typeface="华文行楷" panose="02010800040101010101" pitchFamily="2" charset="-122"/>
              </a:rPr>
              <a:t>市朝阳外国语学校  刘嘉</a:t>
            </a:r>
            <a:endParaRPr lang="zh-CN" altLang="en-US" sz="4000" dirty="0">
              <a:latin typeface="华文行楷" panose="02010800040101010101" pitchFamily="2" charset="-122"/>
              <a:ea typeface="华文行楷" panose="02010800040101010101" pitchFamily="2" charset="-122"/>
            </a:endParaRPr>
          </a:p>
        </p:txBody>
      </p:sp>
      <p:sp>
        <p:nvSpPr>
          <p:cNvPr id="4" name="TextBox 3"/>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ppt_x</p:attrName>
                                        </p:attrNameLst>
                                      </p:cBhvr>
                                      <p:tavLst>
                                        <p:tav tm="0">
                                          <p:val>
                                            <p:strVal val="#ppt_x-.2"/>
                                          </p:val>
                                        </p:tav>
                                        <p:tav tm="100000">
                                          <p:val>
                                            <p:strVal val="#ppt_x"/>
                                          </p:val>
                                        </p:tav>
                                      </p:tavLst>
                                    </p:anim>
                                    <p:anim calcmode="lin" valueType="num">
                                      <p:cBhvr>
                                        <p:cTn id="8" dur="1000" fill="hold"/>
                                        <p:tgtEl>
                                          <p:spTgt spid="40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8"/>
                                        </p:tgtEl>
                                      </p:cBhvr>
                                    </p:animEffect>
                                  </p:childTnLst>
                                </p:cTn>
                              </p:par>
                            </p:childTnLst>
                          </p:cTn>
                        </p:par>
                        <p:par>
                          <p:cTn id="10" fill="hold">
                            <p:stCondLst>
                              <p:cond delay="1000"/>
                            </p:stCondLst>
                            <p:childTnLst>
                              <p:par>
                                <p:cTn id="11" presetID="29" presetClass="entr" presetSubtype="0" fill="hold" grpId="0" nodeType="after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p:cTn id="13" dur="1000" fill="hold"/>
                                        <p:tgtEl>
                                          <p:spTgt spid="4099">
                                            <p:txEl>
                                              <p:pRg st="0" end="0"/>
                                            </p:txEl>
                                          </p:spTgt>
                                        </p:tgtEl>
                                        <p:attrNameLst>
                                          <p:attrName>ppt_x</p:attrName>
                                        </p:attrNameLst>
                                      </p:cBhvr>
                                      <p:tavLst>
                                        <p:tav tm="0">
                                          <p:val>
                                            <p:strVal val="#ppt_x-.2"/>
                                          </p:val>
                                        </p:tav>
                                        <p:tav tm="100000">
                                          <p:val>
                                            <p:strVal val="#ppt_x"/>
                                          </p:val>
                                        </p:tav>
                                      </p:tavLst>
                                    </p:anim>
                                    <p:anim calcmode="lin" valueType="num">
                                      <p:cBhvr>
                                        <p:cTn id="14" dur="1000" fill="hold"/>
                                        <p:tgtEl>
                                          <p:spTgt spid="409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p:cNvSpPr txBox="1">
            <a:spLocks noChangeArrowheads="1"/>
          </p:cNvSpPr>
          <p:nvPr/>
        </p:nvSpPr>
        <p:spPr bwMode="auto">
          <a:xfrm>
            <a:off x="1660525" y="7223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sz="1800">
              <a:ea typeface="楷体_GB2312" pitchFamily="49" charset="-122"/>
            </a:endParaRPr>
          </a:p>
        </p:txBody>
      </p:sp>
      <p:sp>
        <p:nvSpPr>
          <p:cNvPr id="20483" name="Line 46"/>
          <p:cNvSpPr>
            <a:spLocks noChangeShapeType="1"/>
          </p:cNvSpPr>
          <p:nvPr/>
        </p:nvSpPr>
        <p:spPr bwMode="auto">
          <a:xfrm>
            <a:off x="2279650" y="2214563"/>
            <a:ext cx="4800600" cy="0"/>
          </a:xfrm>
          <a:prstGeom prst="line">
            <a:avLst/>
          </a:prstGeom>
          <a:noFill/>
          <a:ln w="25400">
            <a:solidFill>
              <a:srgbClr val="5F5F5F"/>
            </a:solidFill>
            <a:prstDash val="sysDot"/>
            <a:round/>
            <a:tailEnd type="oval" w="med" len="med"/>
          </a:ln>
          <a:extLst>
            <a:ext uri="{909E8E84-426E-40DD-AFC4-6F175D3DCCD1}">
              <a14:hiddenFill xmlns:a14="http://schemas.microsoft.com/office/drawing/2010/main" xmlns="">
                <a:noFill/>
              </a14:hiddenFill>
            </a:ext>
          </a:extLst>
        </p:spPr>
        <p:txBody>
          <a:bodyPr wrap="none" anchor="ctr"/>
          <a:lstStyle/>
          <a:p>
            <a:endParaRPr lang="zh-CN" altLang="en-US"/>
          </a:p>
        </p:txBody>
      </p:sp>
      <p:grpSp>
        <p:nvGrpSpPr>
          <p:cNvPr id="20484" name="Group 47"/>
          <p:cNvGrpSpPr/>
          <p:nvPr/>
        </p:nvGrpSpPr>
        <p:grpSpPr bwMode="auto">
          <a:xfrm>
            <a:off x="2036763" y="2108200"/>
            <a:ext cx="182562" cy="182563"/>
            <a:chOff x="0" y="0"/>
            <a:chExt cx="115" cy="115"/>
          </a:xfrm>
        </p:grpSpPr>
        <p:sp>
          <p:nvSpPr>
            <p:cNvPr id="20506" name="AutoShape 48"/>
            <p:cNvSpPr>
              <a:spLocks noChangeArrowheads="1"/>
            </p:cNvSpPr>
            <p:nvPr/>
          </p:nvSpPr>
          <p:spPr bwMode="auto">
            <a:xfrm rot="2700000">
              <a:off x="0" y="0"/>
              <a:ext cx="115" cy="115"/>
            </a:xfrm>
            <a:prstGeom prst="rtTriangle">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0507" name="AutoShape 49"/>
            <p:cNvSpPr>
              <a:spLocks noChangeArrowheads="1"/>
            </p:cNvSpPr>
            <p:nvPr/>
          </p:nvSpPr>
          <p:spPr bwMode="auto">
            <a:xfrm rot="18900000" flipH="1">
              <a:off x="0" y="0"/>
              <a:ext cx="115" cy="115"/>
            </a:xfrm>
            <a:prstGeom prst="rtTriangle">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5127" name="Text Box 50"/>
          <p:cNvSpPr txBox="1">
            <a:spLocks noChangeArrowheads="1"/>
          </p:cNvSpPr>
          <p:nvPr/>
        </p:nvSpPr>
        <p:spPr bwMode="auto">
          <a:xfrm>
            <a:off x="2770188" y="1628775"/>
            <a:ext cx="3959225"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dirty="0">
                <a:solidFill>
                  <a:srgbClr val="000000"/>
                </a:solidFill>
                <a:ea typeface="楷体_GB2312" pitchFamily="49" charset="-122"/>
              </a:rPr>
              <a:t>一</a:t>
            </a:r>
            <a:r>
              <a:rPr lang="zh-CN" altLang="en-US" sz="2400" dirty="0">
                <a:solidFill>
                  <a:srgbClr val="000000"/>
                </a:solidFill>
                <a:ea typeface="楷体_GB2312" pitchFamily="49" charset="-122"/>
              </a:rPr>
              <a:t>、</a:t>
            </a:r>
            <a:r>
              <a:rPr lang="zh-CN" altLang="en-US" sz="3200" b="1" dirty="0">
                <a:ea typeface="楷体_GB2312" pitchFamily="49" charset="-122"/>
              </a:rPr>
              <a:t>教学背景的分析</a:t>
            </a:r>
          </a:p>
        </p:txBody>
      </p:sp>
      <p:sp>
        <p:nvSpPr>
          <p:cNvPr id="20486" name="Line 52"/>
          <p:cNvSpPr>
            <a:spLocks noChangeShapeType="1"/>
          </p:cNvSpPr>
          <p:nvPr/>
        </p:nvSpPr>
        <p:spPr bwMode="auto">
          <a:xfrm>
            <a:off x="2292350" y="3141663"/>
            <a:ext cx="4800600" cy="0"/>
          </a:xfrm>
          <a:prstGeom prst="line">
            <a:avLst/>
          </a:prstGeom>
          <a:noFill/>
          <a:ln w="25400">
            <a:solidFill>
              <a:srgbClr val="5F5F5F"/>
            </a:solidFill>
            <a:prstDash val="sysDot"/>
            <a:round/>
            <a:tailEnd type="oval" w="med" len="med"/>
          </a:ln>
          <a:extLst>
            <a:ext uri="{909E8E84-426E-40DD-AFC4-6F175D3DCCD1}">
              <a14:hiddenFill xmlns:a14="http://schemas.microsoft.com/office/drawing/2010/main" xmlns="">
                <a:noFill/>
              </a14:hiddenFill>
            </a:ext>
          </a:extLst>
        </p:spPr>
        <p:txBody>
          <a:bodyPr wrap="none" anchor="ctr"/>
          <a:lstStyle/>
          <a:p>
            <a:endParaRPr lang="zh-CN" altLang="en-US"/>
          </a:p>
        </p:txBody>
      </p:sp>
      <p:grpSp>
        <p:nvGrpSpPr>
          <p:cNvPr id="20487" name="Group 53"/>
          <p:cNvGrpSpPr/>
          <p:nvPr/>
        </p:nvGrpSpPr>
        <p:grpSpPr bwMode="auto">
          <a:xfrm>
            <a:off x="2049463" y="3035300"/>
            <a:ext cx="182562" cy="182563"/>
            <a:chOff x="0" y="0"/>
            <a:chExt cx="115" cy="115"/>
          </a:xfrm>
        </p:grpSpPr>
        <p:sp>
          <p:nvSpPr>
            <p:cNvPr id="20504" name="AutoShape 54"/>
            <p:cNvSpPr>
              <a:spLocks noChangeArrowheads="1"/>
            </p:cNvSpPr>
            <p:nvPr/>
          </p:nvSpPr>
          <p:spPr bwMode="auto">
            <a:xfrm rot="2700000">
              <a:off x="0" y="0"/>
              <a:ext cx="115" cy="115"/>
            </a:xfrm>
            <a:prstGeom prst="rtTriangle">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0505" name="AutoShape 55"/>
            <p:cNvSpPr>
              <a:spLocks noChangeArrowheads="1"/>
            </p:cNvSpPr>
            <p:nvPr/>
          </p:nvSpPr>
          <p:spPr bwMode="auto">
            <a:xfrm rot="18900000" flipH="1">
              <a:off x="0" y="0"/>
              <a:ext cx="115" cy="115"/>
            </a:xfrm>
            <a:prstGeom prst="rtTriangle">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5132" name="Text Box 56"/>
          <p:cNvSpPr txBox="1">
            <a:spLocks noChangeArrowheads="1"/>
          </p:cNvSpPr>
          <p:nvPr/>
        </p:nvSpPr>
        <p:spPr bwMode="auto">
          <a:xfrm>
            <a:off x="2792413" y="2563813"/>
            <a:ext cx="4154487"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a:solidFill>
                  <a:srgbClr val="000000"/>
                </a:solidFill>
                <a:ea typeface="楷体_GB2312" pitchFamily="49" charset="-122"/>
              </a:rPr>
              <a:t>二</a:t>
            </a:r>
            <a:r>
              <a:rPr lang="zh-CN" altLang="en-US" sz="2400">
                <a:solidFill>
                  <a:srgbClr val="000000"/>
                </a:solidFill>
                <a:ea typeface="楷体_GB2312" pitchFamily="49" charset="-122"/>
              </a:rPr>
              <a:t>、</a:t>
            </a:r>
            <a:r>
              <a:rPr lang="zh-CN" altLang="en-US" sz="3200" b="1">
                <a:ea typeface="楷体_GB2312" pitchFamily="49" charset="-122"/>
              </a:rPr>
              <a:t>教学目标的确定</a:t>
            </a:r>
          </a:p>
        </p:txBody>
      </p:sp>
      <p:sp>
        <p:nvSpPr>
          <p:cNvPr id="20489" name="Line 58"/>
          <p:cNvSpPr>
            <a:spLocks noChangeShapeType="1"/>
          </p:cNvSpPr>
          <p:nvPr/>
        </p:nvSpPr>
        <p:spPr bwMode="auto">
          <a:xfrm>
            <a:off x="2279650" y="4046538"/>
            <a:ext cx="4800600" cy="0"/>
          </a:xfrm>
          <a:prstGeom prst="line">
            <a:avLst/>
          </a:prstGeom>
          <a:noFill/>
          <a:ln w="25400">
            <a:solidFill>
              <a:srgbClr val="5F5F5F"/>
            </a:solidFill>
            <a:prstDash val="sysDot"/>
            <a:round/>
            <a:tailEnd type="oval" w="med" len="med"/>
          </a:ln>
          <a:extLst>
            <a:ext uri="{909E8E84-426E-40DD-AFC4-6F175D3DCCD1}">
              <a14:hiddenFill xmlns:a14="http://schemas.microsoft.com/office/drawing/2010/main" xmlns="">
                <a:noFill/>
              </a14:hiddenFill>
            </a:ext>
          </a:extLst>
        </p:spPr>
        <p:txBody>
          <a:bodyPr wrap="none" anchor="ctr"/>
          <a:lstStyle/>
          <a:p>
            <a:endParaRPr lang="zh-CN" altLang="en-US"/>
          </a:p>
        </p:txBody>
      </p:sp>
      <p:grpSp>
        <p:nvGrpSpPr>
          <p:cNvPr id="20490" name="Group 59"/>
          <p:cNvGrpSpPr/>
          <p:nvPr/>
        </p:nvGrpSpPr>
        <p:grpSpPr bwMode="auto">
          <a:xfrm>
            <a:off x="2036763" y="3940175"/>
            <a:ext cx="182562" cy="182563"/>
            <a:chOff x="0" y="0"/>
            <a:chExt cx="115" cy="115"/>
          </a:xfrm>
        </p:grpSpPr>
        <p:sp>
          <p:nvSpPr>
            <p:cNvPr id="20502" name="AutoShape 60"/>
            <p:cNvSpPr>
              <a:spLocks noChangeArrowheads="1"/>
            </p:cNvSpPr>
            <p:nvPr/>
          </p:nvSpPr>
          <p:spPr bwMode="auto">
            <a:xfrm rot="2700000">
              <a:off x="0" y="0"/>
              <a:ext cx="115" cy="115"/>
            </a:xfrm>
            <a:prstGeom prst="rtTriangle">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0503" name="AutoShape 61"/>
            <p:cNvSpPr>
              <a:spLocks noChangeArrowheads="1"/>
            </p:cNvSpPr>
            <p:nvPr/>
          </p:nvSpPr>
          <p:spPr bwMode="auto">
            <a:xfrm rot="18900000" flipH="1">
              <a:off x="0" y="0"/>
              <a:ext cx="115" cy="115"/>
            </a:xfrm>
            <a:prstGeom prst="rtTriangle">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5137" name="Text Box 62"/>
          <p:cNvSpPr txBox="1">
            <a:spLocks noChangeArrowheads="1"/>
          </p:cNvSpPr>
          <p:nvPr/>
        </p:nvSpPr>
        <p:spPr bwMode="auto">
          <a:xfrm>
            <a:off x="2792413" y="3468688"/>
            <a:ext cx="4225925"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a:solidFill>
                  <a:srgbClr val="000000"/>
                </a:solidFill>
                <a:ea typeface="楷体_GB2312" pitchFamily="49" charset="-122"/>
              </a:rPr>
              <a:t>三</a:t>
            </a:r>
            <a:r>
              <a:rPr lang="zh-CN" altLang="en-US" sz="2400">
                <a:solidFill>
                  <a:srgbClr val="000000"/>
                </a:solidFill>
                <a:ea typeface="楷体_GB2312" pitchFamily="49" charset="-122"/>
              </a:rPr>
              <a:t>、</a:t>
            </a:r>
            <a:r>
              <a:rPr lang="zh-CN" altLang="en-US" sz="3200" b="1">
                <a:ea typeface="楷体_GB2312" pitchFamily="49" charset="-122"/>
              </a:rPr>
              <a:t>教学策略的选择</a:t>
            </a:r>
          </a:p>
        </p:txBody>
      </p:sp>
      <p:sp>
        <p:nvSpPr>
          <p:cNvPr id="20492" name="Line 64"/>
          <p:cNvSpPr>
            <a:spLocks noChangeShapeType="1"/>
          </p:cNvSpPr>
          <p:nvPr/>
        </p:nvSpPr>
        <p:spPr bwMode="auto">
          <a:xfrm>
            <a:off x="2279650" y="4957763"/>
            <a:ext cx="4800600" cy="0"/>
          </a:xfrm>
          <a:prstGeom prst="line">
            <a:avLst/>
          </a:prstGeom>
          <a:noFill/>
          <a:ln w="25400">
            <a:solidFill>
              <a:srgbClr val="5F5F5F"/>
            </a:solidFill>
            <a:prstDash val="sysDot"/>
            <a:round/>
            <a:tailEnd type="oval" w="med" len="med"/>
          </a:ln>
          <a:extLst>
            <a:ext uri="{909E8E84-426E-40DD-AFC4-6F175D3DCCD1}">
              <a14:hiddenFill xmlns:a14="http://schemas.microsoft.com/office/drawing/2010/main" xmlns="">
                <a:noFill/>
              </a14:hiddenFill>
            </a:ext>
          </a:extLst>
        </p:spPr>
        <p:txBody>
          <a:bodyPr wrap="none" anchor="ctr"/>
          <a:lstStyle/>
          <a:p>
            <a:endParaRPr lang="zh-CN" altLang="en-US"/>
          </a:p>
        </p:txBody>
      </p:sp>
      <p:grpSp>
        <p:nvGrpSpPr>
          <p:cNvPr id="20493" name="Group 65"/>
          <p:cNvGrpSpPr/>
          <p:nvPr/>
        </p:nvGrpSpPr>
        <p:grpSpPr bwMode="auto">
          <a:xfrm>
            <a:off x="2036763" y="4851400"/>
            <a:ext cx="182562" cy="182563"/>
            <a:chOff x="0" y="0"/>
            <a:chExt cx="115" cy="115"/>
          </a:xfrm>
        </p:grpSpPr>
        <p:sp>
          <p:nvSpPr>
            <p:cNvPr id="20500" name="AutoShape 66"/>
            <p:cNvSpPr>
              <a:spLocks noChangeArrowheads="1"/>
            </p:cNvSpPr>
            <p:nvPr/>
          </p:nvSpPr>
          <p:spPr bwMode="auto">
            <a:xfrm rot="2700000">
              <a:off x="0" y="0"/>
              <a:ext cx="115" cy="115"/>
            </a:xfrm>
            <a:prstGeom prst="rtTriangle">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0501" name="AutoShape 67"/>
            <p:cNvSpPr>
              <a:spLocks noChangeArrowheads="1"/>
            </p:cNvSpPr>
            <p:nvPr/>
          </p:nvSpPr>
          <p:spPr bwMode="auto">
            <a:xfrm rot="18900000" flipH="1">
              <a:off x="0" y="0"/>
              <a:ext cx="115" cy="115"/>
            </a:xfrm>
            <a:prstGeom prst="rtTriangle">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5142" name="Text Box 68"/>
          <p:cNvSpPr txBox="1">
            <a:spLocks noChangeArrowheads="1"/>
          </p:cNvSpPr>
          <p:nvPr/>
        </p:nvSpPr>
        <p:spPr bwMode="auto">
          <a:xfrm>
            <a:off x="2792413" y="4379913"/>
            <a:ext cx="4081462"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a:solidFill>
                  <a:srgbClr val="000000"/>
                </a:solidFill>
                <a:ea typeface="楷体_GB2312" pitchFamily="49" charset="-122"/>
              </a:rPr>
              <a:t>四</a:t>
            </a:r>
            <a:r>
              <a:rPr lang="zh-CN" altLang="en-US" sz="2400">
                <a:solidFill>
                  <a:srgbClr val="000000"/>
                </a:solidFill>
                <a:ea typeface="楷体_GB2312" pitchFamily="49" charset="-122"/>
              </a:rPr>
              <a:t>、</a:t>
            </a:r>
            <a:r>
              <a:rPr lang="zh-CN" altLang="en-US" sz="3200" b="1">
                <a:ea typeface="楷体_GB2312" pitchFamily="49" charset="-122"/>
              </a:rPr>
              <a:t>教学过程的设计</a:t>
            </a:r>
          </a:p>
        </p:txBody>
      </p:sp>
      <p:sp>
        <p:nvSpPr>
          <p:cNvPr id="20495" name="Line 64"/>
          <p:cNvSpPr>
            <a:spLocks noChangeShapeType="1"/>
          </p:cNvSpPr>
          <p:nvPr/>
        </p:nvSpPr>
        <p:spPr bwMode="auto">
          <a:xfrm>
            <a:off x="2292350" y="5875338"/>
            <a:ext cx="4800600" cy="0"/>
          </a:xfrm>
          <a:prstGeom prst="line">
            <a:avLst/>
          </a:prstGeom>
          <a:noFill/>
          <a:ln w="25400">
            <a:solidFill>
              <a:srgbClr val="5F5F5F"/>
            </a:solidFill>
            <a:prstDash val="sysDot"/>
            <a:round/>
            <a:tailEnd type="oval" w="med" len="med"/>
          </a:ln>
          <a:extLst>
            <a:ext uri="{909E8E84-426E-40DD-AFC4-6F175D3DCCD1}">
              <a14:hiddenFill xmlns:a14="http://schemas.microsoft.com/office/drawing/2010/main" xmlns="">
                <a:noFill/>
              </a14:hiddenFill>
            </a:ext>
          </a:extLst>
        </p:spPr>
        <p:txBody>
          <a:bodyPr wrap="none" anchor="ctr"/>
          <a:lstStyle/>
          <a:p>
            <a:endParaRPr lang="zh-CN" altLang="en-US"/>
          </a:p>
        </p:txBody>
      </p:sp>
      <p:grpSp>
        <p:nvGrpSpPr>
          <p:cNvPr id="20496" name="Group 65"/>
          <p:cNvGrpSpPr/>
          <p:nvPr/>
        </p:nvGrpSpPr>
        <p:grpSpPr bwMode="auto">
          <a:xfrm>
            <a:off x="2049463" y="5765800"/>
            <a:ext cx="182562" cy="182563"/>
            <a:chOff x="0" y="0"/>
            <a:chExt cx="115" cy="115"/>
          </a:xfrm>
        </p:grpSpPr>
        <p:sp>
          <p:nvSpPr>
            <p:cNvPr id="20498" name="AutoShape 66"/>
            <p:cNvSpPr>
              <a:spLocks noChangeArrowheads="1"/>
            </p:cNvSpPr>
            <p:nvPr/>
          </p:nvSpPr>
          <p:spPr bwMode="auto">
            <a:xfrm rot="2700000">
              <a:off x="0" y="0"/>
              <a:ext cx="115" cy="115"/>
            </a:xfrm>
            <a:prstGeom prst="rtTriangle">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0499" name="AutoShape 67"/>
            <p:cNvSpPr>
              <a:spLocks noChangeArrowheads="1"/>
            </p:cNvSpPr>
            <p:nvPr/>
          </p:nvSpPr>
          <p:spPr bwMode="auto">
            <a:xfrm rot="18900000" flipH="1">
              <a:off x="0" y="0"/>
              <a:ext cx="115" cy="115"/>
            </a:xfrm>
            <a:prstGeom prst="rtTriangle">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5147" name="Text Box 68"/>
          <p:cNvSpPr txBox="1">
            <a:spLocks noChangeArrowheads="1"/>
          </p:cNvSpPr>
          <p:nvPr/>
        </p:nvSpPr>
        <p:spPr bwMode="auto">
          <a:xfrm>
            <a:off x="2805113" y="5297488"/>
            <a:ext cx="4081462"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a:solidFill>
                  <a:srgbClr val="000000"/>
                </a:solidFill>
                <a:ea typeface="楷体_GB2312" pitchFamily="49" charset="-122"/>
              </a:rPr>
              <a:t>五</a:t>
            </a:r>
            <a:r>
              <a:rPr lang="zh-CN" altLang="en-US" sz="2400">
                <a:solidFill>
                  <a:srgbClr val="000000"/>
                </a:solidFill>
                <a:ea typeface="楷体_GB2312" pitchFamily="49" charset="-122"/>
              </a:rPr>
              <a:t>、</a:t>
            </a:r>
            <a:r>
              <a:rPr lang="zh-CN" altLang="en-US" sz="3200" b="1">
                <a:ea typeface="楷体_GB2312" pitchFamily="49" charset="-122"/>
              </a:rPr>
              <a:t>教学特点及反思</a:t>
            </a:r>
          </a:p>
        </p:txBody>
      </p:sp>
      <p:sp>
        <p:nvSpPr>
          <p:cNvPr id="28" name="TextBox 2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2000"/>
                                  </p:stCondLst>
                                  <p:childTnLst>
                                    <p:set>
                                      <p:cBhvr>
                                        <p:cTn id="6" dur="1" fill="hold">
                                          <p:stCondLst>
                                            <p:cond delay="0"/>
                                          </p:stCondLst>
                                        </p:cTn>
                                        <p:tgtEl>
                                          <p:spTgt spid="5127"/>
                                        </p:tgtEl>
                                        <p:attrNameLst>
                                          <p:attrName>style.visibility</p:attrName>
                                        </p:attrNameLst>
                                      </p:cBhvr>
                                      <p:to>
                                        <p:strVal val="visible"/>
                                      </p:to>
                                    </p:set>
                                    <p:animEffect transition="in" filter="blinds(horizontal)">
                                      <p:cBhvr>
                                        <p:cTn id="7" dur="500"/>
                                        <p:tgtEl>
                                          <p:spTgt spid="5127"/>
                                        </p:tgtEl>
                                      </p:cBhvr>
                                    </p:animEffect>
                                  </p:childTnLst>
                                </p:cTn>
                              </p:par>
                            </p:childTnLst>
                          </p:cTn>
                        </p:par>
                        <p:par>
                          <p:cTn id="8" fill="hold">
                            <p:stCondLst>
                              <p:cond delay="2500"/>
                            </p:stCondLst>
                            <p:childTnLst>
                              <p:par>
                                <p:cTn id="9" presetID="3" presetClass="entr" presetSubtype="10" fill="hold" grpId="0" nodeType="afterEffect">
                                  <p:stCondLst>
                                    <p:cond delay="1000"/>
                                  </p:stCondLst>
                                  <p:childTnLst>
                                    <p:set>
                                      <p:cBhvr>
                                        <p:cTn id="10" dur="1" fill="hold">
                                          <p:stCondLst>
                                            <p:cond delay="0"/>
                                          </p:stCondLst>
                                        </p:cTn>
                                        <p:tgtEl>
                                          <p:spTgt spid="5132"/>
                                        </p:tgtEl>
                                        <p:attrNameLst>
                                          <p:attrName>style.visibility</p:attrName>
                                        </p:attrNameLst>
                                      </p:cBhvr>
                                      <p:to>
                                        <p:strVal val="visible"/>
                                      </p:to>
                                    </p:set>
                                    <p:animEffect transition="in" filter="blinds(horizontal)">
                                      <p:cBhvr>
                                        <p:cTn id="11" dur="500"/>
                                        <p:tgtEl>
                                          <p:spTgt spid="5132"/>
                                        </p:tgtEl>
                                      </p:cBhvr>
                                    </p:animEffect>
                                  </p:childTnLst>
                                </p:cTn>
                              </p:par>
                            </p:childTnLst>
                          </p:cTn>
                        </p:par>
                        <p:par>
                          <p:cTn id="12" fill="hold">
                            <p:stCondLst>
                              <p:cond delay="4000"/>
                            </p:stCondLst>
                            <p:childTnLst>
                              <p:par>
                                <p:cTn id="13" presetID="3" presetClass="entr" presetSubtype="10" fill="hold" grpId="0" nodeType="afterEffect">
                                  <p:stCondLst>
                                    <p:cond delay="1000"/>
                                  </p:stCondLst>
                                  <p:childTnLst>
                                    <p:set>
                                      <p:cBhvr>
                                        <p:cTn id="14" dur="1" fill="hold">
                                          <p:stCondLst>
                                            <p:cond delay="0"/>
                                          </p:stCondLst>
                                        </p:cTn>
                                        <p:tgtEl>
                                          <p:spTgt spid="5137"/>
                                        </p:tgtEl>
                                        <p:attrNameLst>
                                          <p:attrName>style.visibility</p:attrName>
                                        </p:attrNameLst>
                                      </p:cBhvr>
                                      <p:to>
                                        <p:strVal val="visible"/>
                                      </p:to>
                                    </p:set>
                                    <p:animEffect transition="in" filter="blinds(horizontal)">
                                      <p:cBhvr>
                                        <p:cTn id="15" dur="500"/>
                                        <p:tgtEl>
                                          <p:spTgt spid="5137"/>
                                        </p:tgtEl>
                                      </p:cBhvr>
                                    </p:animEffect>
                                  </p:childTnLst>
                                </p:cTn>
                              </p:par>
                            </p:childTnLst>
                          </p:cTn>
                        </p:par>
                        <p:par>
                          <p:cTn id="16" fill="hold">
                            <p:stCondLst>
                              <p:cond delay="5500"/>
                            </p:stCondLst>
                            <p:childTnLst>
                              <p:par>
                                <p:cTn id="17" presetID="3" presetClass="entr" presetSubtype="10" fill="hold" grpId="0" nodeType="afterEffect">
                                  <p:stCondLst>
                                    <p:cond delay="1000"/>
                                  </p:stCondLst>
                                  <p:childTnLst>
                                    <p:set>
                                      <p:cBhvr>
                                        <p:cTn id="18" dur="1" fill="hold">
                                          <p:stCondLst>
                                            <p:cond delay="0"/>
                                          </p:stCondLst>
                                        </p:cTn>
                                        <p:tgtEl>
                                          <p:spTgt spid="5142"/>
                                        </p:tgtEl>
                                        <p:attrNameLst>
                                          <p:attrName>style.visibility</p:attrName>
                                        </p:attrNameLst>
                                      </p:cBhvr>
                                      <p:to>
                                        <p:strVal val="visible"/>
                                      </p:to>
                                    </p:set>
                                    <p:animEffect transition="in" filter="blinds(horizontal)">
                                      <p:cBhvr>
                                        <p:cTn id="19" dur="500"/>
                                        <p:tgtEl>
                                          <p:spTgt spid="5142"/>
                                        </p:tgtEl>
                                      </p:cBhvr>
                                    </p:animEffect>
                                  </p:childTnLst>
                                </p:cTn>
                              </p:par>
                            </p:childTnLst>
                          </p:cTn>
                        </p:par>
                        <p:par>
                          <p:cTn id="20" fill="hold">
                            <p:stCondLst>
                              <p:cond delay="7000"/>
                            </p:stCondLst>
                            <p:childTnLst>
                              <p:par>
                                <p:cTn id="21" presetID="3" presetClass="entr" presetSubtype="10" fill="hold" grpId="0" nodeType="afterEffect">
                                  <p:stCondLst>
                                    <p:cond delay="1000"/>
                                  </p:stCondLst>
                                  <p:childTnLst>
                                    <p:set>
                                      <p:cBhvr>
                                        <p:cTn id="22" dur="1" fill="hold">
                                          <p:stCondLst>
                                            <p:cond delay="0"/>
                                          </p:stCondLst>
                                        </p:cTn>
                                        <p:tgtEl>
                                          <p:spTgt spid="5147"/>
                                        </p:tgtEl>
                                        <p:attrNameLst>
                                          <p:attrName>style.visibility</p:attrName>
                                        </p:attrNameLst>
                                      </p:cBhvr>
                                      <p:to>
                                        <p:strVal val="visible"/>
                                      </p:to>
                                    </p:set>
                                    <p:animEffect transition="in" filter="blinds(horizontal)">
                                      <p:cBhvr>
                                        <p:cTn id="23" dur="500"/>
                                        <p:tgtEl>
                                          <p:spTgt spid="5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autoUpdateAnimBg="0"/>
      <p:bldP spid="5132" grpId="0" autoUpdateAnimBg="0"/>
      <p:bldP spid="5137" grpId="0" autoUpdateAnimBg="0"/>
      <p:bldP spid="5142" grpId="0" autoUpdateAnimBg="0"/>
      <p:bldP spid="514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图示 40"/>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1511" name="Group 24"/>
          <p:cNvGrpSpPr/>
          <p:nvPr/>
        </p:nvGrpSpPr>
        <p:grpSpPr bwMode="auto">
          <a:xfrm>
            <a:off x="684213" y="1268413"/>
            <a:ext cx="3311525" cy="504825"/>
            <a:chOff x="0" y="0"/>
            <a:chExt cx="3674" cy="318"/>
          </a:xfrm>
        </p:grpSpPr>
        <p:sp>
          <p:nvSpPr>
            <p:cNvPr id="6168"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1529"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1530" name="Freeform 27"/>
            <p:cNvGrpSpPr/>
            <p:nvPr/>
          </p:nvGrpSpPr>
          <p:grpSpPr bwMode="auto">
            <a:xfrm>
              <a:off x="100" y="42"/>
              <a:ext cx="304" cy="134"/>
              <a:chOff x="0" y="0"/>
              <a:chExt cx="274320" cy="213360"/>
            </a:xfrm>
          </p:grpSpPr>
          <p:pic>
            <p:nvPicPr>
              <p:cNvPr id="21533" name="Freeform 2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34" name="Text Box 21"/>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9"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dirty="0">
                  <a:solidFill>
                    <a:srgbClr val="131B53"/>
                  </a:solidFill>
                  <a:effectLst>
                    <a:outerShdw blurRad="38100" dist="38100" dir="2700000" algn="tl">
                      <a:srgbClr val="C0C0C0"/>
                    </a:outerShdw>
                  </a:effectLst>
                  <a:ea typeface="楷体_GB2312" pitchFamily="49" charset="-122"/>
                </a:rPr>
                <a:t>教学内容解析</a:t>
              </a:r>
            </a:p>
          </p:txBody>
        </p:sp>
      </p:grpSp>
      <p:sp>
        <p:nvSpPr>
          <p:cNvPr id="58" name="Text Box 9"/>
          <p:cNvSpPr txBox="1">
            <a:spLocks noChangeArrowheads="1"/>
          </p:cNvSpPr>
          <p:nvPr/>
        </p:nvSpPr>
        <p:spPr bwMode="auto">
          <a:xfrm>
            <a:off x="3851920" y="4365104"/>
            <a:ext cx="141922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200" b="1" dirty="0" smtClean="0">
                <a:solidFill>
                  <a:schemeClr val="bg1"/>
                </a:solidFill>
                <a:ea typeface="楷体_GB2312" pitchFamily="49" charset="-122"/>
              </a:rPr>
              <a:t>关系</a:t>
            </a:r>
            <a:endParaRPr lang="zh-CN" altLang="en-US" sz="3200" b="1" dirty="0">
              <a:solidFill>
                <a:schemeClr val="bg1"/>
              </a:solidFill>
              <a:ea typeface="楷体_GB2312" pitchFamily="49" charset="-122"/>
            </a:endParaRPr>
          </a:p>
        </p:txBody>
      </p:sp>
      <p:pic>
        <p:nvPicPr>
          <p:cNvPr id="8" name="ECB019B1-382A-4266-B25C-5B523AA43C14-2" descr="C:/Users/ADMINI~1.201/AppData/Local/Temp/qt_temp.mv9264qt_temp"/>
          <p:cNvPicPr>
            <a:picLocks noChangeAspect="1"/>
          </p:cNvPicPr>
          <p:nvPr/>
        </p:nvPicPr>
        <p:blipFill>
          <a:blip r:embed="rId5"/>
          <a:stretch>
            <a:fillRect/>
          </a:stretch>
        </p:blipFill>
        <p:spPr>
          <a:xfrm>
            <a:off x="84455" y="1725930"/>
            <a:ext cx="9655175" cy="5090795"/>
          </a:xfrm>
          <a:prstGeom prst="rect">
            <a:avLst/>
          </a:prstGeom>
        </p:spPr>
      </p:pic>
      <p:sp>
        <p:nvSpPr>
          <p:cNvPr id="13" name="TextBox 12"/>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ext Box 9"/>
          <p:cNvSpPr txBox="1">
            <a:spLocks noChangeArrowheads="1"/>
          </p:cNvSpPr>
          <p:nvPr/>
        </p:nvSpPr>
        <p:spPr bwMode="auto">
          <a:xfrm>
            <a:off x="3800475" y="4508500"/>
            <a:ext cx="1419225"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200" b="1">
                <a:solidFill>
                  <a:schemeClr val="bg1"/>
                </a:solidFill>
                <a:ea typeface="楷体_GB2312" pitchFamily="49" charset="-122"/>
              </a:rPr>
              <a:t>导数</a:t>
            </a:r>
          </a:p>
          <a:p>
            <a:pPr algn="ctr" eaLnBrk="1" hangingPunct="1">
              <a:buFont typeface="Arial" panose="020B0604020202020204" pitchFamily="34" charset="0"/>
              <a:buNone/>
            </a:pPr>
            <a:r>
              <a:rPr lang="zh-CN" altLang="en-US" sz="3200" b="1">
                <a:solidFill>
                  <a:schemeClr val="bg1"/>
                </a:solidFill>
                <a:ea typeface="楷体_GB2312" pitchFamily="49" charset="-122"/>
              </a:rPr>
              <a:t>其应用</a:t>
            </a:r>
          </a:p>
        </p:txBody>
      </p:sp>
      <p:pic>
        <p:nvPicPr>
          <p:cNvPr id="21510" name="图示 40"/>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24"/>
          <p:cNvGrpSpPr/>
          <p:nvPr/>
        </p:nvGrpSpPr>
        <p:grpSpPr bwMode="auto">
          <a:xfrm>
            <a:off x="684213" y="1268413"/>
            <a:ext cx="3311525" cy="504825"/>
            <a:chOff x="0" y="0"/>
            <a:chExt cx="3674" cy="318"/>
          </a:xfrm>
        </p:grpSpPr>
        <p:sp>
          <p:nvSpPr>
            <p:cNvPr id="6168"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1529"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8" name="Freeform 27"/>
            <p:cNvGrpSpPr/>
            <p:nvPr/>
          </p:nvGrpSpPr>
          <p:grpSpPr bwMode="auto">
            <a:xfrm>
              <a:off x="100" y="42"/>
              <a:ext cx="304" cy="134"/>
              <a:chOff x="0" y="0"/>
              <a:chExt cx="274320" cy="213360"/>
            </a:xfrm>
          </p:grpSpPr>
          <p:pic>
            <p:nvPicPr>
              <p:cNvPr id="21533" name="Freeform 2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34" name="Text Box 21"/>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9"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a:solidFill>
                    <a:srgbClr val="131B53"/>
                  </a:solidFill>
                  <a:effectLst>
                    <a:outerShdw blurRad="38100" dist="38100" dir="2700000" algn="tl">
                      <a:srgbClr val="C0C0C0"/>
                    </a:outerShdw>
                  </a:effectLst>
                  <a:ea typeface="楷体_GB2312" pitchFamily="49" charset="-122"/>
                </a:rPr>
                <a:t>教学内容解析</a:t>
              </a:r>
            </a:p>
          </p:txBody>
        </p:sp>
      </p:grpSp>
      <p:pic>
        <p:nvPicPr>
          <p:cNvPr id="18" name="ECB019B1-382A-4266-B25C-5B523AA43C14-1" descr="C:/Users/ADMINI~1.201/AppData/Local/Temp/qt_temp.vd9616qt_temp"/>
          <p:cNvPicPr>
            <a:picLocks noChangeAspect="1"/>
          </p:cNvPicPr>
          <p:nvPr/>
        </p:nvPicPr>
        <p:blipFill>
          <a:blip r:embed="rId5"/>
          <a:stretch>
            <a:fillRect/>
          </a:stretch>
        </p:blipFill>
        <p:spPr>
          <a:xfrm>
            <a:off x="946150" y="1089660"/>
            <a:ext cx="9226550" cy="5840095"/>
          </a:xfrm>
          <a:prstGeom prst="rect">
            <a:avLst/>
          </a:prstGeom>
        </p:spPr>
      </p:pic>
      <p:sp>
        <p:nvSpPr>
          <p:cNvPr id="17" name="矩形 16"/>
          <p:cNvSpPr/>
          <p:nvPr/>
        </p:nvSpPr>
        <p:spPr>
          <a:xfrm>
            <a:off x="460375" y="2017395"/>
            <a:ext cx="1767840" cy="2061210"/>
          </a:xfrm>
          <a:prstGeom prst="rect">
            <a:avLst/>
          </a:prstGeom>
        </p:spPr>
        <p:txBody>
          <a:bodyPr wrap="square">
            <a:spAutoFit/>
          </a:bodyPr>
          <a:lstStyle/>
          <a:p>
            <a:r>
              <a:rPr lang="zh-CN" altLang="en-US" sz="3200" kern="100" dirty="0">
                <a:latin typeface="楷体" panose="02010609060101010101" pitchFamily="49" charset="-122"/>
                <a:ea typeface="楷体" panose="02010609060101010101" pitchFamily="49" charset="-122"/>
                <a:cs typeface="Times New Roman" panose="02020603050405020304" pitchFamily="18" charset="0"/>
              </a:rPr>
              <a:t>知识的</a:t>
            </a:r>
          </a:p>
          <a:p>
            <a:r>
              <a:rPr lang="zh-CN" altLang="en-US" sz="3200" kern="100" dirty="0">
                <a:latin typeface="楷体" panose="02010609060101010101" pitchFamily="49" charset="-122"/>
                <a:ea typeface="楷体" panose="02010609060101010101" pitchFamily="49" charset="-122"/>
                <a:cs typeface="Times New Roman" panose="02020603050405020304" pitchFamily="18" charset="0"/>
              </a:rPr>
              <a:t>上下位</a:t>
            </a:r>
          </a:p>
          <a:p>
            <a:r>
              <a:rPr lang="zh-CN" altLang="en-US" sz="3200" kern="100" dirty="0">
                <a:latin typeface="楷体" panose="02010609060101010101" pitchFamily="49" charset="-122"/>
                <a:ea typeface="楷体" panose="02010609060101010101" pitchFamily="49" charset="-122"/>
                <a:cs typeface="Times New Roman" panose="02020603050405020304" pitchFamily="18" charset="0"/>
              </a:rPr>
              <a:t>关系</a:t>
            </a:r>
            <a:endParaRPr lang="en-US" altLang="zh-CN" sz="3200" kern="100" dirty="0">
              <a:latin typeface="楷体" panose="02010609060101010101" pitchFamily="49" charset="-122"/>
              <a:ea typeface="楷体" panose="02010609060101010101" pitchFamily="49" charset="-122"/>
              <a:cs typeface="Times New Roman" panose="02020603050405020304" pitchFamily="18" charset="0"/>
            </a:endParaRPr>
          </a:p>
          <a:p>
            <a:endParaRPr lang="en-US" altLang="zh-CN" sz="3200"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19" name="椭圆 18"/>
          <p:cNvSpPr/>
          <p:nvPr/>
        </p:nvSpPr>
        <p:spPr>
          <a:xfrm>
            <a:off x="70485" y="1933575"/>
            <a:ext cx="2024380" cy="1687195"/>
          </a:xfrm>
          <a:prstGeom prst="ellipse">
            <a:avLst/>
          </a:prstGeom>
          <a:noFill/>
          <a:ln w="25400" cap="flat" cmpd="sng" algn="ctr">
            <a:solidFill>
              <a:schemeClr val="tx1"/>
            </a:solidFill>
            <a:prstDash val="solid"/>
          </a:ln>
          <a:effectLst>
            <a:softEdge rad="0"/>
          </a:effectLst>
          <a:extLst>
            <a:ext uri="{909E8E84-426E-40DD-AFC4-6F175D3DCCD1}">
              <a14:hiddenFill xmlns:a14="http://schemas.microsoft.com/office/drawing/2010/main" xmlns="">
                <a:gradFill flip="none" rotWithShape="1">
                  <a:gsLst>
                    <a:gs pos="29000">
                      <a:srgbClr val="FFFFFF"/>
                    </a:gs>
                    <a:gs pos="98000">
                      <a:srgbClr val="FFFFFF">
                        <a:lumMod val="75000"/>
                      </a:srgbClr>
                    </a:gs>
                  </a:gsLst>
                  <a:lin ang="2700000" scaled="1"/>
                  <a:tileRect/>
                </a:gradFill>
              </a14:hiddenFill>
            </a:ext>
          </a:extLst>
        </p:spPr>
        <p:txBody>
          <a:bodyPr anchor="ctr"/>
          <a:lstStyle/>
          <a:p>
            <a:pPr marL="0" marR="0" indent="0" algn="ctr" defTabSz="914400" eaLnBrk="1" fontAlgn="base" latinLnBrk="0" hangingPunct="1">
              <a:lnSpc>
                <a:spcPct val="100000"/>
              </a:lnSpc>
              <a:spcBef>
                <a:spcPct val="0"/>
              </a:spcBef>
              <a:spcAft>
                <a:spcPct val="0"/>
              </a:spcAft>
              <a:buClrTx/>
              <a:buSzTx/>
              <a:buFontTx/>
              <a:buNone/>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sp>
        <p:nvSpPr>
          <p:cNvPr id="15" name="TextBox 1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5" name="Group 24"/>
          <p:cNvGrpSpPr/>
          <p:nvPr/>
        </p:nvGrpSpPr>
        <p:grpSpPr bwMode="auto">
          <a:xfrm>
            <a:off x="684213" y="1268413"/>
            <a:ext cx="3311525" cy="504825"/>
            <a:chOff x="0" y="0"/>
            <a:chExt cx="3674" cy="318"/>
          </a:xfrm>
        </p:grpSpPr>
        <p:sp>
          <p:nvSpPr>
            <p:cNvPr id="7177"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2538"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2539" name="Freeform 27"/>
            <p:cNvGrpSpPr/>
            <p:nvPr/>
          </p:nvGrpSpPr>
          <p:grpSpPr bwMode="auto">
            <a:xfrm>
              <a:off x="100" y="42"/>
              <a:ext cx="304" cy="134"/>
              <a:chOff x="0" y="0"/>
              <a:chExt cx="274320" cy="213360"/>
            </a:xfrm>
          </p:grpSpPr>
          <p:pic>
            <p:nvPicPr>
              <p:cNvPr id="22542" name="Freeform 2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43" name="Text Box 32"/>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7201"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7202"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a:solidFill>
                    <a:srgbClr val="131B53"/>
                  </a:solidFill>
                  <a:effectLst>
                    <a:outerShdw blurRad="38100" dist="38100" dir="2700000" algn="tl">
                      <a:srgbClr val="C0C0C0"/>
                    </a:outerShdw>
                  </a:effectLst>
                  <a:ea typeface="楷体_GB2312" pitchFamily="49" charset="-122"/>
                </a:rPr>
                <a:t>教学内容解析</a:t>
              </a:r>
            </a:p>
          </p:txBody>
        </p:sp>
      </p:grpSp>
      <p:pic>
        <p:nvPicPr>
          <p:cNvPr id="22536" name="图示 3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ECB019B1-382A-4266-B25C-5B523AA43C14-3" descr="qt_temp"/>
          <p:cNvPicPr>
            <a:picLocks noChangeAspect="1"/>
          </p:cNvPicPr>
          <p:nvPr/>
        </p:nvPicPr>
        <p:blipFill>
          <a:blip r:embed="rId5"/>
          <a:stretch>
            <a:fillRect/>
          </a:stretch>
        </p:blipFill>
        <p:spPr>
          <a:xfrm>
            <a:off x="259715" y="1185545"/>
            <a:ext cx="8458835" cy="5593715"/>
          </a:xfrm>
          <a:prstGeom prst="rect">
            <a:avLst/>
          </a:prstGeom>
        </p:spPr>
      </p:pic>
      <p:sp>
        <p:nvSpPr>
          <p:cNvPr id="12" name="TextBox 11"/>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AutoShape 55"/>
          <p:cNvGrpSpPr/>
          <p:nvPr/>
        </p:nvGrpSpPr>
        <p:grpSpPr bwMode="auto">
          <a:xfrm>
            <a:off x="1130300" y="2851150"/>
            <a:ext cx="6773863" cy="1225550"/>
            <a:chOff x="-94" y="-16"/>
            <a:chExt cx="4267" cy="772"/>
          </a:xfrm>
        </p:grpSpPr>
        <p:pic>
          <p:nvPicPr>
            <p:cNvPr id="25651" name="AutoShape 5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 y="-16"/>
              <a:ext cx="4267" cy="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52" name="Text Box 4"/>
            <p:cNvSpPr txBox="1">
              <a:spLocks noChangeArrowheads="1"/>
            </p:cNvSpPr>
            <p:nvPr/>
          </p:nvSpPr>
          <p:spPr bwMode="auto">
            <a:xfrm>
              <a:off x="-94" y="63"/>
              <a:ext cx="4107" cy="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b="1">
                  <a:solidFill>
                    <a:schemeClr val="bg1"/>
                  </a:solidFill>
                  <a:latin typeface="楷体_GB2312" pitchFamily="49" charset="-122"/>
                  <a:ea typeface="楷体_GB2312" pitchFamily="49" charset="-122"/>
                </a:rPr>
                <a:t>     </a:t>
              </a:r>
              <a:r>
                <a:rPr lang="zh-CN" altLang="en-US" sz="2400" b="1">
                  <a:solidFill>
                    <a:schemeClr val="bg1"/>
                  </a:solidFill>
                  <a:latin typeface="楷体_GB2312" pitchFamily="49" charset="-122"/>
                  <a:ea typeface="楷体_GB2312" pitchFamily="49" charset="-122"/>
                </a:rPr>
                <a:t>利用样本百分位数估计总体百分位数</a:t>
              </a:r>
            </a:p>
          </p:txBody>
        </p:sp>
      </p:grpSp>
      <p:grpSp>
        <p:nvGrpSpPr>
          <p:cNvPr id="25603" name="Group 19"/>
          <p:cNvGrpSpPr/>
          <p:nvPr/>
        </p:nvGrpSpPr>
        <p:grpSpPr bwMode="auto">
          <a:xfrm rot="-5400000">
            <a:off x="1549401" y="1614487"/>
            <a:ext cx="1223962" cy="2519363"/>
            <a:chOff x="0" y="0"/>
            <a:chExt cx="1107" cy="2200"/>
          </a:xfrm>
        </p:grpSpPr>
        <p:grpSp>
          <p:nvGrpSpPr>
            <p:cNvPr id="25634" name="Group 20"/>
            <p:cNvGrpSpPr/>
            <p:nvPr/>
          </p:nvGrpSpPr>
          <p:grpSpPr bwMode="auto">
            <a:xfrm rot="3877067">
              <a:off x="129" y="1284"/>
              <a:ext cx="1456" cy="373"/>
              <a:chOff x="0" y="0"/>
              <a:chExt cx="1832" cy="408"/>
            </a:xfrm>
          </p:grpSpPr>
          <p:sp>
            <p:nvSpPr>
              <p:cNvPr id="25649" name="Freeform 21"/>
              <p:cNvSpPr/>
              <p:nvPr/>
            </p:nvSpPr>
            <p:spPr bwMode="auto">
              <a:xfrm>
                <a:off x="0" y="0"/>
                <a:ext cx="1832" cy="408"/>
              </a:xfrm>
              <a:custGeom>
                <a:avLst/>
                <a:gdLst>
                  <a:gd name="T0" fmla="*/ 1832 w 1832"/>
                  <a:gd name="T1" fmla="*/ 32 h 408"/>
                  <a:gd name="T2" fmla="*/ 1830 w 1832"/>
                  <a:gd name="T3" fmla="*/ 66 h 408"/>
                  <a:gd name="T4" fmla="*/ 1814 w 1832"/>
                  <a:gd name="T5" fmla="*/ 128 h 408"/>
                  <a:gd name="T6" fmla="*/ 1788 w 1832"/>
                  <a:gd name="T7" fmla="*/ 188 h 408"/>
                  <a:gd name="T8" fmla="*/ 1754 w 1832"/>
                  <a:gd name="T9" fmla="*/ 240 h 408"/>
                  <a:gd name="T10" fmla="*/ 1712 w 1832"/>
                  <a:gd name="T11" fmla="*/ 288 h 408"/>
                  <a:gd name="T12" fmla="*/ 1664 w 1832"/>
                  <a:gd name="T13" fmla="*/ 330 h 408"/>
                  <a:gd name="T14" fmla="*/ 1610 w 1832"/>
                  <a:gd name="T15" fmla="*/ 362 h 408"/>
                  <a:gd name="T16" fmla="*/ 1550 w 1832"/>
                  <a:gd name="T17" fmla="*/ 388 h 408"/>
                  <a:gd name="T18" fmla="*/ 1486 w 1832"/>
                  <a:gd name="T19" fmla="*/ 402 h 408"/>
                  <a:gd name="T20" fmla="*/ 1418 w 1832"/>
                  <a:gd name="T21" fmla="*/ 408 h 408"/>
                  <a:gd name="T22" fmla="*/ 0 w 1832"/>
                  <a:gd name="T23" fmla="*/ 408 h 408"/>
                  <a:gd name="T24" fmla="*/ 0 w 1832"/>
                  <a:gd name="T25" fmla="*/ 0 h 408"/>
                  <a:gd name="T26" fmla="*/ 1832 w 1832"/>
                  <a:gd name="T27" fmla="*/ 0 h 408"/>
                  <a:gd name="T28" fmla="*/ 1832 w 1832"/>
                  <a:gd name="T29" fmla="*/ 32 h 4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2"/>
                  <a:gd name="T46" fmla="*/ 0 h 408"/>
                  <a:gd name="T47" fmla="*/ 1832 w 1832"/>
                  <a:gd name="T48" fmla="*/ 408 h 4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2" h="408">
                    <a:moveTo>
                      <a:pt x="1832" y="32"/>
                    </a:moveTo>
                    <a:lnTo>
                      <a:pt x="1830" y="66"/>
                    </a:lnTo>
                    <a:lnTo>
                      <a:pt x="1814" y="128"/>
                    </a:lnTo>
                    <a:lnTo>
                      <a:pt x="1788" y="188"/>
                    </a:lnTo>
                    <a:lnTo>
                      <a:pt x="1754" y="240"/>
                    </a:lnTo>
                    <a:lnTo>
                      <a:pt x="1712" y="288"/>
                    </a:lnTo>
                    <a:lnTo>
                      <a:pt x="1664" y="330"/>
                    </a:lnTo>
                    <a:lnTo>
                      <a:pt x="1610" y="362"/>
                    </a:lnTo>
                    <a:lnTo>
                      <a:pt x="1550" y="388"/>
                    </a:lnTo>
                    <a:lnTo>
                      <a:pt x="1486" y="402"/>
                    </a:lnTo>
                    <a:lnTo>
                      <a:pt x="1418" y="408"/>
                    </a:lnTo>
                    <a:lnTo>
                      <a:pt x="0" y="408"/>
                    </a:lnTo>
                    <a:lnTo>
                      <a:pt x="0" y="0"/>
                    </a:lnTo>
                    <a:lnTo>
                      <a:pt x="1832" y="0"/>
                    </a:lnTo>
                    <a:lnTo>
                      <a:pt x="1832" y="32"/>
                    </a:lnTo>
                    <a:close/>
                  </a:path>
                </a:pathLst>
              </a:custGeom>
              <a:solidFill>
                <a:srgbClr val="0066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650" name="Freeform 22"/>
              <p:cNvSpPr/>
              <p:nvPr/>
            </p:nvSpPr>
            <p:spPr bwMode="auto">
              <a:xfrm>
                <a:off x="1520" y="28"/>
                <a:ext cx="288" cy="334"/>
              </a:xfrm>
              <a:custGeom>
                <a:avLst/>
                <a:gdLst>
                  <a:gd name="T0" fmla="*/ 288 w 288"/>
                  <a:gd name="T1" fmla="*/ 0 h 334"/>
                  <a:gd name="T2" fmla="*/ 284 w 288"/>
                  <a:gd name="T3" fmla="*/ 52 h 334"/>
                  <a:gd name="T4" fmla="*/ 272 w 288"/>
                  <a:gd name="T5" fmla="*/ 98 h 334"/>
                  <a:gd name="T6" fmla="*/ 254 w 288"/>
                  <a:gd name="T7" fmla="*/ 140 h 334"/>
                  <a:gd name="T8" fmla="*/ 230 w 288"/>
                  <a:gd name="T9" fmla="*/ 176 h 334"/>
                  <a:gd name="T10" fmla="*/ 204 w 288"/>
                  <a:gd name="T11" fmla="*/ 208 h 334"/>
                  <a:gd name="T12" fmla="*/ 174 w 288"/>
                  <a:gd name="T13" fmla="*/ 238 h 334"/>
                  <a:gd name="T14" fmla="*/ 144 w 288"/>
                  <a:gd name="T15" fmla="*/ 262 h 334"/>
                  <a:gd name="T16" fmla="*/ 112 w 288"/>
                  <a:gd name="T17" fmla="*/ 282 h 334"/>
                  <a:gd name="T18" fmla="*/ 84 w 288"/>
                  <a:gd name="T19" fmla="*/ 298 h 334"/>
                  <a:gd name="T20" fmla="*/ 56 w 288"/>
                  <a:gd name="T21" fmla="*/ 312 h 334"/>
                  <a:gd name="T22" fmla="*/ 34 w 288"/>
                  <a:gd name="T23" fmla="*/ 322 h 334"/>
                  <a:gd name="T24" fmla="*/ 16 w 288"/>
                  <a:gd name="T25" fmla="*/ 328 h 334"/>
                  <a:gd name="T26" fmla="*/ 4 w 288"/>
                  <a:gd name="T27" fmla="*/ 332 h 334"/>
                  <a:gd name="T28" fmla="*/ 0 w 288"/>
                  <a:gd name="T29" fmla="*/ 334 h 334"/>
                  <a:gd name="T30" fmla="*/ 4 w 288"/>
                  <a:gd name="T31" fmla="*/ 332 h 334"/>
                  <a:gd name="T32" fmla="*/ 16 w 288"/>
                  <a:gd name="T33" fmla="*/ 326 h 334"/>
                  <a:gd name="T34" fmla="*/ 34 w 288"/>
                  <a:gd name="T35" fmla="*/ 318 h 334"/>
                  <a:gd name="T36" fmla="*/ 56 w 288"/>
                  <a:gd name="T37" fmla="*/ 304 h 334"/>
                  <a:gd name="T38" fmla="*/ 84 w 288"/>
                  <a:gd name="T39" fmla="*/ 288 h 334"/>
                  <a:gd name="T40" fmla="*/ 112 w 288"/>
                  <a:gd name="T41" fmla="*/ 266 h 334"/>
                  <a:gd name="T42" fmla="*/ 142 w 288"/>
                  <a:gd name="T43" fmla="*/ 242 h 334"/>
                  <a:gd name="T44" fmla="*/ 170 w 288"/>
                  <a:gd name="T45" fmla="*/ 212 h 334"/>
                  <a:gd name="T46" fmla="*/ 196 w 288"/>
                  <a:gd name="T47" fmla="*/ 180 h 334"/>
                  <a:gd name="T48" fmla="*/ 220 w 288"/>
                  <a:gd name="T49" fmla="*/ 142 h 334"/>
                  <a:gd name="T50" fmla="*/ 238 w 288"/>
                  <a:gd name="T51" fmla="*/ 100 h 334"/>
                  <a:gd name="T52" fmla="*/ 250 w 288"/>
                  <a:gd name="T53" fmla="*/ 54 h 334"/>
                  <a:gd name="T54" fmla="*/ 254 w 288"/>
                  <a:gd name="T55" fmla="*/ 2 h 334"/>
                  <a:gd name="T56" fmla="*/ 288 w 288"/>
                  <a:gd name="T57" fmla="*/ 0 h 3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8"/>
                  <a:gd name="T88" fmla="*/ 0 h 334"/>
                  <a:gd name="T89" fmla="*/ 288 w 288"/>
                  <a:gd name="T90" fmla="*/ 334 h 3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8" h="334">
                    <a:moveTo>
                      <a:pt x="288" y="0"/>
                    </a:moveTo>
                    <a:lnTo>
                      <a:pt x="284" y="52"/>
                    </a:lnTo>
                    <a:lnTo>
                      <a:pt x="272" y="98"/>
                    </a:lnTo>
                    <a:lnTo>
                      <a:pt x="254" y="140"/>
                    </a:lnTo>
                    <a:lnTo>
                      <a:pt x="230" y="176"/>
                    </a:lnTo>
                    <a:lnTo>
                      <a:pt x="204" y="208"/>
                    </a:lnTo>
                    <a:lnTo>
                      <a:pt x="174" y="238"/>
                    </a:lnTo>
                    <a:lnTo>
                      <a:pt x="144" y="262"/>
                    </a:lnTo>
                    <a:lnTo>
                      <a:pt x="112" y="282"/>
                    </a:lnTo>
                    <a:lnTo>
                      <a:pt x="84" y="298"/>
                    </a:lnTo>
                    <a:lnTo>
                      <a:pt x="56" y="312"/>
                    </a:lnTo>
                    <a:lnTo>
                      <a:pt x="34" y="322"/>
                    </a:lnTo>
                    <a:lnTo>
                      <a:pt x="16" y="328"/>
                    </a:lnTo>
                    <a:lnTo>
                      <a:pt x="4" y="332"/>
                    </a:lnTo>
                    <a:lnTo>
                      <a:pt x="0" y="334"/>
                    </a:lnTo>
                    <a:lnTo>
                      <a:pt x="4" y="332"/>
                    </a:lnTo>
                    <a:lnTo>
                      <a:pt x="16" y="326"/>
                    </a:lnTo>
                    <a:lnTo>
                      <a:pt x="34" y="318"/>
                    </a:lnTo>
                    <a:lnTo>
                      <a:pt x="56" y="304"/>
                    </a:lnTo>
                    <a:lnTo>
                      <a:pt x="84" y="288"/>
                    </a:lnTo>
                    <a:lnTo>
                      <a:pt x="112" y="266"/>
                    </a:lnTo>
                    <a:lnTo>
                      <a:pt x="142" y="242"/>
                    </a:lnTo>
                    <a:lnTo>
                      <a:pt x="170" y="212"/>
                    </a:lnTo>
                    <a:lnTo>
                      <a:pt x="196" y="180"/>
                    </a:lnTo>
                    <a:lnTo>
                      <a:pt x="220" y="142"/>
                    </a:lnTo>
                    <a:lnTo>
                      <a:pt x="238" y="100"/>
                    </a:lnTo>
                    <a:lnTo>
                      <a:pt x="250" y="54"/>
                    </a:lnTo>
                    <a:lnTo>
                      <a:pt x="254" y="2"/>
                    </a:lnTo>
                    <a:lnTo>
                      <a:pt x="288" y="0"/>
                    </a:lnTo>
                    <a:close/>
                  </a:path>
                </a:pathLst>
              </a:custGeom>
              <a:solidFill>
                <a:srgbClr val="FFFFFF">
                  <a:alpha val="49019"/>
                </a:srgbClr>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grpSp>
          <p:nvGrpSpPr>
            <p:cNvPr id="25635" name="Group 23"/>
            <p:cNvGrpSpPr/>
            <p:nvPr/>
          </p:nvGrpSpPr>
          <p:grpSpPr bwMode="auto">
            <a:xfrm rot="3877067" flipV="1">
              <a:off x="430" y="1153"/>
              <a:ext cx="1181" cy="145"/>
              <a:chOff x="0" y="0"/>
              <a:chExt cx="1832" cy="408"/>
            </a:xfrm>
          </p:grpSpPr>
          <p:sp>
            <p:nvSpPr>
              <p:cNvPr id="25647" name="Freeform 24"/>
              <p:cNvSpPr/>
              <p:nvPr/>
            </p:nvSpPr>
            <p:spPr bwMode="auto">
              <a:xfrm>
                <a:off x="0" y="0"/>
                <a:ext cx="1832" cy="408"/>
              </a:xfrm>
              <a:custGeom>
                <a:avLst/>
                <a:gdLst>
                  <a:gd name="T0" fmla="*/ 1832 w 1832"/>
                  <a:gd name="T1" fmla="*/ 32 h 408"/>
                  <a:gd name="T2" fmla="*/ 1830 w 1832"/>
                  <a:gd name="T3" fmla="*/ 66 h 408"/>
                  <a:gd name="T4" fmla="*/ 1814 w 1832"/>
                  <a:gd name="T5" fmla="*/ 128 h 408"/>
                  <a:gd name="T6" fmla="*/ 1788 w 1832"/>
                  <a:gd name="T7" fmla="*/ 188 h 408"/>
                  <a:gd name="T8" fmla="*/ 1754 w 1832"/>
                  <a:gd name="T9" fmla="*/ 240 h 408"/>
                  <a:gd name="T10" fmla="*/ 1712 w 1832"/>
                  <a:gd name="T11" fmla="*/ 288 h 408"/>
                  <a:gd name="T12" fmla="*/ 1664 w 1832"/>
                  <a:gd name="T13" fmla="*/ 330 h 408"/>
                  <a:gd name="T14" fmla="*/ 1610 w 1832"/>
                  <a:gd name="T15" fmla="*/ 362 h 408"/>
                  <a:gd name="T16" fmla="*/ 1550 w 1832"/>
                  <a:gd name="T17" fmla="*/ 388 h 408"/>
                  <a:gd name="T18" fmla="*/ 1486 w 1832"/>
                  <a:gd name="T19" fmla="*/ 402 h 408"/>
                  <a:gd name="T20" fmla="*/ 1418 w 1832"/>
                  <a:gd name="T21" fmla="*/ 408 h 408"/>
                  <a:gd name="T22" fmla="*/ 0 w 1832"/>
                  <a:gd name="T23" fmla="*/ 408 h 408"/>
                  <a:gd name="T24" fmla="*/ 0 w 1832"/>
                  <a:gd name="T25" fmla="*/ 0 h 408"/>
                  <a:gd name="T26" fmla="*/ 1832 w 1832"/>
                  <a:gd name="T27" fmla="*/ 0 h 408"/>
                  <a:gd name="T28" fmla="*/ 1832 w 1832"/>
                  <a:gd name="T29" fmla="*/ 32 h 4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2"/>
                  <a:gd name="T46" fmla="*/ 0 h 408"/>
                  <a:gd name="T47" fmla="*/ 1832 w 1832"/>
                  <a:gd name="T48" fmla="*/ 408 h 4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2" h="408">
                    <a:moveTo>
                      <a:pt x="1832" y="32"/>
                    </a:moveTo>
                    <a:lnTo>
                      <a:pt x="1830" y="66"/>
                    </a:lnTo>
                    <a:lnTo>
                      <a:pt x="1814" y="128"/>
                    </a:lnTo>
                    <a:lnTo>
                      <a:pt x="1788" y="188"/>
                    </a:lnTo>
                    <a:lnTo>
                      <a:pt x="1754" y="240"/>
                    </a:lnTo>
                    <a:lnTo>
                      <a:pt x="1712" y="288"/>
                    </a:lnTo>
                    <a:lnTo>
                      <a:pt x="1664" y="330"/>
                    </a:lnTo>
                    <a:lnTo>
                      <a:pt x="1610" y="362"/>
                    </a:lnTo>
                    <a:lnTo>
                      <a:pt x="1550" y="388"/>
                    </a:lnTo>
                    <a:lnTo>
                      <a:pt x="1486" y="402"/>
                    </a:lnTo>
                    <a:lnTo>
                      <a:pt x="1418" y="408"/>
                    </a:lnTo>
                    <a:lnTo>
                      <a:pt x="0" y="408"/>
                    </a:lnTo>
                    <a:lnTo>
                      <a:pt x="0" y="0"/>
                    </a:lnTo>
                    <a:lnTo>
                      <a:pt x="1832" y="0"/>
                    </a:lnTo>
                    <a:lnTo>
                      <a:pt x="1832" y="32"/>
                    </a:lnTo>
                    <a:close/>
                  </a:path>
                </a:pathLst>
              </a:custGeom>
              <a:solidFill>
                <a:srgbClr val="6699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648" name="Freeform 25"/>
              <p:cNvSpPr/>
              <p:nvPr/>
            </p:nvSpPr>
            <p:spPr bwMode="auto">
              <a:xfrm>
                <a:off x="1520" y="28"/>
                <a:ext cx="288" cy="334"/>
              </a:xfrm>
              <a:custGeom>
                <a:avLst/>
                <a:gdLst>
                  <a:gd name="T0" fmla="*/ 288 w 288"/>
                  <a:gd name="T1" fmla="*/ 0 h 334"/>
                  <a:gd name="T2" fmla="*/ 284 w 288"/>
                  <a:gd name="T3" fmla="*/ 52 h 334"/>
                  <a:gd name="T4" fmla="*/ 272 w 288"/>
                  <a:gd name="T5" fmla="*/ 98 h 334"/>
                  <a:gd name="T6" fmla="*/ 254 w 288"/>
                  <a:gd name="T7" fmla="*/ 140 h 334"/>
                  <a:gd name="T8" fmla="*/ 230 w 288"/>
                  <a:gd name="T9" fmla="*/ 176 h 334"/>
                  <a:gd name="T10" fmla="*/ 204 w 288"/>
                  <a:gd name="T11" fmla="*/ 208 h 334"/>
                  <a:gd name="T12" fmla="*/ 174 w 288"/>
                  <a:gd name="T13" fmla="*/ 238 h 334"/>
                  <a:gd name="T14" fmla="*/ 144 w 288"/>
                  <a:gd name="T15" fmla="*/ 262 h 334"/>
                  <a:gd name="T16" fmla="*/ 112 w 288"/>
                  <a:gd name="T17" fmla="*/ 282 h 334"/>
                  <a:gd name="T18" fmla="*/ 84 w 288"/>
                  <a:gd name="T19" fmla="*/ 298 h 334"/>
                  <a:gd name="T20" fmla="*/ 56 w 288"/>
                  <a:gd name="T21" fmla="*/ 312 h 334"/>
                  <a:gd name="T22" fmla="*/ 34 w 288"/>
                  <a:gd name="T23" fmla="*/ 322 h 334"/>
                  <a:gd name="T24" fmla="*/ 16 w 288"/>
                  <a:gd name="T25" fmla="*/ 328 h 334"/>
                  <a:gd name="T26" fmla="*/ 4 w 288"/>
                  <a:gd name="T27" fmla="*/ 332 h 334"/>
                  <a:gd name="T28" fmla="*/ 0 w 288"/>
                  <a:gd name="T29" fmla="*/ 334 h 334"/>
                  <a:gd name="T30" fmla="*/ 4 w 288"/>
                  <a:gd name="T31" fmla="*/ 332 h 334"/>
                  <a:gd name="T32" fmla="*/ 16 w 288"/>
                  <a:gd name="T33" fmla="*/ 326 h 334"/>
                  <a:gd name="T34" fmla="*/ 34 w 288"/>
                  <a:gd name="T35" fmla="*/ 318 h 334"/>
                  <a:gd name="T36" fmla="*/ 56 w 288"/>
                  <a:gd name="T37" fmla="*/ 304 h 334"/>
                  <a:gd name="T38" fmla="*/ 84 w 288"/>
                  <a:gd name="T39" fmla="*/ 288 h 334"/>
                  <a:gd name="T40" fmla="*/ 112 w 288"/>
                  <a:gd name="T41" fmla="*/ 266 h 334"/>
                  <a:gd name="T42" fmla="*/ 142 w 288"/>
                  <a:gd name="T43" fmla="*/ 242 h 334"/>
                  <a:gd name="T44" fmla="*/ 170 w 288"/>
                  <a:gd name="T45" fmla="*/ 212 h 334"/>
                  <a:gd name="T46" fmla="*/ 196 w 288"/>
                  <a:gd name="T47" fmla="*/ 180 h 334"/>
                  <a:gd name="T48" fmla="*/ 220 w 288"/>
                  <a:gd name="T49" fmla="*/ 142 h 334"/>
                  <a:gd name="T50" fmla="*/ 238 w 288"/>
                  <a:gd name="T51" fmla="*/ 100 h 334"/>
                  <a:gd name="T52" fmla="*/ 250 w 288"/>
                  <a:gd name="T53" fmla="*/ 54 h 334"/>
                  <a:gd name="T54" fmla="*/ 254 w 288"/>
                  <a:gd name="T55" fmla="*/ 2 h 334"/>
                  <a:gd name="T56" fmla="*/ 288 w 288"/>
                  <a:gd name="T57" fmla="*/ 0 h 3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8"/>
                  <a:gd name="T88" fmla="*/ 0 h 334"/>
                  <a:gd name="T89" fmla="*/ 288 w 288"/>
                  <a:gd name="T90" fmla="*/ 334 h 3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8" h="334">
                    <a:moveTo>
                      <a:pt x="288" y="0"/>
                    </a:moveTo>
                    <a:lnTo>
                      <a:pt x="284" y="52"/>
                    </a:lnTo>
                    <a:lnTo>
                      <a:pt x="272" y="98"/>
                    </a:lnTo>
                    <a:lnTo>
                      <a:pt x="254" y="140"/>
                    </a:lnTo>
                    <a:lnTo>
                      <a:pt x="230" y="176"/>
                    </a:lnTo>
                    <a:lnTo>
                      <a:pt x="204" y="208"/>
                    </a:lnTo>
                    <a:lnTo>
                      <a:pt x="174" y="238"/>
                    </a:lnTo>
                    <a:lnTo>
                      <a:pt x="144" y="262"/>
                    </a:lnTo>
                    <a:lnTo>
                      <a:pt x="112" y="282"/>
                    </a:lnTo>
                    <a:lnTo>
                      <a:pt x="84" y="298"/>
                    </a:lnTo>
                    <a:lnTo>
                      <a:pt x="56" y="312"/>
                    </a:lnTo>
                    <a:lnTo>
                      <a:pt x="34" y="322"/>
                    </a:lnTo>
                    <a:lnTo>
                      <a:pt x="16" y="328"/>
                    </a:lnTo>
                    <a:lnTo>
                      <a:pt x="4" y="332"/>
                    </a:lnTo>
                    <a:lnTo>
                      <a:pt x="0" y="334"/>
                    </a:lnTo>
                    <a:lnTo>
                      <a:pt x="4" y="332"/>
                    </a:lnTo>
                    <a:lnTo>
                      <a:pt x="16" y="326"/>
                    </a:lnTo>
                    <a:lnTo>
                      <a:pt x="34" y="318"/>
                    </a:lnTo>
                    <a:lnTo>
                      <a:pt x="56" y="304"/>
                    </a:lnTo>
                    <a:lnTo>
                      <a:pt x="84" y="288"/>
                    </a:lnTo>
                    <a:lnTo>
                      <a:pt x="112" y="266"/>
                    </a:lnTo>
                    <a:lnTo>
                      <a:pt x="142" y="242"/>
                    </a:lnTo>
                    <a:lnTo>
                      <a:pt x="170" y="212"/>
                    </a:lnTo>
                    <a:lnTo>
                      <a:pt x="196" y="180"/>
                    </a:lnTo>
                    <a:lnTo>
                      <a:pt x="220" y="142"/>
                    </a:lnTo>
                    <a:lnTo>
                      <a:pt x="238" y="100"/>
                    </a:lnTo>
                    <a:lnTo>
                      <a:pt x="250" y="54"/>
                    </a:lnTo>
                    <a:lnTo>
                      <a:pt x="254" y="2"/>
                    </a:lnTo>
                    <a:lnTo>
                      <a:pt x="288" y="0"/>
                    </a:lnTo>
                    <a:close/>
                  </a:path>
                </a:pathLst>
              </a:custGeom>
              <a:solidFill>
                <a:srgbClr val="FFFFFF">
                  <a:alpha val="49019"/>
                </a:srgbClr>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sp>
          <p:nvSpPr>
            <p:cNvPr id="25636" name="Oval 26"/>
            <p:cNvSpPr>
              <a:spLocks noChangeArrowheads="1"/>
            </p:cNvSpPr>
            <p:nvPr/>
          </p:nvSpPr>
          <p:spPr bwMode="auto">
            <a:xfrm>
              <a:off x="0" y="0"/>
              <a:ext cx="960" cy="988"/>
            </a:xfrm>
            <a:prstGeom prst="ellipse">
              <a:avLst/>
            </a:prstGeom>
            <a:gradFill rotWithShape="1">
              <a:gsLst>
                <a:gs pos="0">
                  <a:srgbClr val="3399FF"/>
                </a:gs>
                <a:gs pos="50000">
                  <a:srgbClr val="FFFFFF"/>
                </a:gs>
                <a:gs pos="100000">
                  <a:srgbClr val="3399FF"/>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37" name="Oval 27"/>
            <p:cNvSpPr>
              <a:spLocks noChangeArrowheads="1"/>
            </p:cNvSpPr>
            <p:nvPr/>
          </p:nvSpPr>
          <p:spPr bwMode="auto">
            <a:xfrm>
              <a:off x="0" y="0"/>
              <a:ext cx="960" cy="988"/>
            </a:xfrm>
            <a:prstGeom prst="ellipse">
              <a:avLst/>
            </a:prstGeom>
            <a:gradFill rotWithShape="1">
              <a:gsLst>
                <a:gs pos="0">
                  <a:srgbClr val="3399FF">
                    <a:alpha val="31998"/>
                  </a:srgbClr>
                </a:gs>
                <a:gs pos="100000">
                  <a:srgbClr val="000000">
                    <a:alpha val="89998"/>
                  </a:srgbClr>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38" name="Oval 28"/>
            <p:cNvSpPr>
              <a:spLocks noChangeArrowheads="1"/>
            </p:cNvSpPr>
            <p:nvPr/>
          </p:nvSpPr>
          <p:spPr bwMode="auto">
            <a:xfrm>
              <a:off x="64" y="65"/>
              <a:ext cx="834" cy="858"/>
            </a:xfrm>
            <a:prstGeom prst="ellipse">
              <a:avLst/>
            </a:prstGeom>
            <a:gradFill rotWithShape="1">
              <a:gsLst>
                <a:gs pos="0">
                  <a:srgbClr val="3399FF"/>
                </a:gs>
                <a:gs pos="50000">
                  <a:srgbClr val="1C538A"/>
                </a:gs>
                <a:gs pos="100000">
                  <a:srgbClr val="3399F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39" name="Oval 29"/>
            <p:cNvSpPr>
              <a:spLocks noChangeArrowheads="1"/>
            </p:cNvSpPr>
            <p:nvPr/>
          </p:nvSpPr>
          <p:spPr bwMode="auto">
            <a:xfrm>
              <a:off x="65" y="67"/>
              <a:ext cx="834" cy="858"/>
            </a:xfrm>
            <a:prstGeom prst="ellipse">
              <a:avLst/>
            </a:prstGeom>
            <a:gradFill rotWithShape="1">
              <a:gsLst>
                <a:gs pos="0">
                  <a:srgbClr val="2061A2"/>
                </a:gs>
                <a:gs pos="100000">
                  <a:srgbClr val="3399FF">
                    <a:alpha val="0"/>
                  </a:srgbClr>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40" name="Oval 30"/>
            <p:cNvSpPr>
              <a:spLocks noChangeArrowheads="1"/>
            </p:cNvSpPr>
            <p:nvPr/>
          </p:nvSpPr>
          <p:spPr bwMode="auto">
            <a:xfrm>
              <a:off x="105" y="108"/>
              <a:ext cx="751" cy="772"/>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5641" name="Group 31"/>
            <p:cNvGrpSpPr/>
            <p:nvPr/>
          </p:nvGrpSpPr>
          <p:grpSpPr bwMode="auto">
            <a:xfrm>
              <a:off x="117" y="120"/>
              <a:ext cx="728" cy="749"/>
              <a:chOff x="0" y="0"/>
              <a:chExt cx="1252" cy="1252"/>
            </a:xfrm>
          </p:grpSpPr>
          <p:sp>
            <p:nvSpPr>
              <p:cNvPr id="25643" name="Oval 32"/>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44" name="Oval 33"/>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45" name="Oval 34"/>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46" name="Oval 35"/>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25642" name="Text Box 36"/>
            <p:cNvSpPr txBox="1">
              <a:spLocks noChangeArrowheads="1"/>
            </p:cNvSpPr>
            <p:nvPr/>
          </p:nvSpPr>
          <p:spPr bwMode="auto">
            <a:xfrm rot="3925970">
              <a:off x="400" y="1201"/>
              <a:ext cx="939" cy="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b="1">
                  <a:solidFill>
                    <a:srgbClr val="FFFF00"/>
                  </a:solidFill>
                  <a:latin typeface="黑体" panose="02010609060101010101" pitchFamily="49" charset="-122"/>
                  <a:ea typeface="黑体" panose="02010609060101010101" pitchFamily="49" charset="-122"/>
                </a:rPr>
                <a:t>重点</a:t>
              </a:r>
            </a:p>
          </p:txBody>
        </p:sp>
      </p:grpSp>
      <p:pic>
        <p:nvPicPr>
          <p:cNvPr id="25607" name="图示 46"/>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 name="Group 24"/>
          <p:cNvGrpSpPr/>
          <p:nvPr/>
        </p:nvGrpSpPr>
        <p:grpSpPr bwMode="auto">
          <a:xfrm>
            <a:off x="684213" y="1268413"/>
            <a:ext cx="3311525" cy="504825"/>
            <a:chOff x="0" y="0"/>
            <a:chExt cx="3674" cy="318"/>
          </a:xfrm>
        </p:grpSpPr>
        <p:sp>
          <p:nvSpPr>
            <p:cNvPr id="6168"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1529"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8" name="Freeform 27"/>
            <p:cNvGrpSpPr/>
            <p:nvPr/>
          </p:nvGrpSpPr>
          <p:grpSpPr bwMode="auto">
            <a:xfrm>
              <a:off x="100" y="42"/>
              <a:ext cx="304" cy="134"/>
              <a:chOff x="0" y="0"/>
              <a:chExt cx="274320" cy="213360"/>
            </a:xfrm>
          </p:grpSpPr>
          <p:pic>
            <p:nvPicPr>
              <p:cNvPr id="21533" name="Freeform 27"/>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34" name="Text Box 21"/>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9"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a:solidFill>
                    <a:srgbClr val="131B53"/>
                  </a:solidFill>
                  <a:effectLst>
                    <a:outerShdw blurRad="38100" dist="38100" dir="2700000" algn="tl">
                      <a:srgbClr val="C0C0C0"/>
                    </a:outerShdw>
                  </a:effectLst>
                  <a:ea typeface="楷体_GB2312" pitchFamily="49" charset="-122"/>
                </a:rPr>
                <a:t>教学内容解析</a:t>
              </a:r>
            </a:p>
          </p:txBody>
        </p:sp>
      </p:grpSp>
      <p:sp>
        <p:nvSpPr>
          <p:cNvPr id="32" name="TextBox 31"/>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35500" y="1989455"/>
            <a:ext cx="3960495" cy="244792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alt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 name="矩形 3"/>
          <p:cNvSpPr/>
          <p:nvPr/>
        </p:nvSpPr>
        <p:spPr>
          <a:xfrm>
            <a:off x="539750" y="1988820"/>
            <a:ext cx="3960495" cy="244792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alt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23556" name="Group 24"/>
          <p:cNvGrpSpPr/>
          <p:nvPr/>
        </p:nvGrpSpPr>
        <p:grpSpPr bwMode="auto">
          <a:xfrm>
            <a:off x="684213" y="1268413"/>
            <a:ext cx="3311525" cy="504825"/>
            <a:chOff x="0" y="0"/>
            <a:chExt cx="3674" cy="318"/>
          </a:xfrm>
        </p:grpSpPr>
        <p:sp>
          <p:nvSpPr>
            <p:cNvPr id="8230"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3591"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3592" name="Freeform 27"/>
            <p:cNvGrpSpPr/>
            <p:nvPr/>
          </p:nvGrpSpPr>
          <p:grpSpPr bwMode="auto">
            <a:xfrm>
              <a:off x="100" y="42"/>
              <a:ext cx="304" cy="134"/>
              <a:chOff x="0" y="0"/>
              <a:chExt cx="274320" cy="213360"/>
            </a:xfrm>
          </p:grpSpPr>
          <p:pic>
            <p:nvPicPr>
              <p:cNvPr id="23595" name="Freeform 2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96" name="Text Box 19"/>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6"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2</a:t>
              </a:r>
            </a:p>
          </p:txBody>
        </p:sp>
        <p:sp>
          <p:nvSpPr>
            <p:cNvPr id="8213"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a:solidFill>
                    <a:srgbClr val="131B53"/>
                  </a:solidFill>
                  <a:effectLst>
                    <a:outerShdw blurRad="38100" dist="38100" dir="2700000" algn="tl">
                      <a:srgbClr val="C0C0C0"/>
                    </a:outerShdw>
                  </a:effectLst>
                  <a:ea typeface="楷体_GB2312" pitchFamily="49" charset="-122"/>
                </a:rPr>
                <a:t>学生学情分析</a:t>
              </a:r>
            </a:p>
          </p:txBody>
        </p:sp>
      </p:grpSp>
      <p:pic>
        <p:nvPicPr>
          <p:cNvPr id="23559" name="图示 52"/>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图片 121"/>
          <p:cNvPicPr>
            <a:picLocks noChangeAspect="1"/>
          </p:cNvPicPr>
          <p:nvPr/>
        </p:nvPicPr>
        <p:blipFill>
          <a:blip r:embed="rId5"/>
          <a:stretch>
            <a:fillRect/>
          </a:stretch>
        </p:blipFill>
        <p:spPr>
          <a:xfrm>
            <a:off x="684530" y="2112010"/>
            <a:ext cx="3725545" cy="2202180"/>
          </a:xfrm>
          <a:prstGeom prst="rect">
            <a:avLst/>
          </a:prstGeom>
          <a:noFill/>
          <a:ln>
            <a:noFill/>
          </a:ln>
        </p:spPr>
      </p:pic>
      <p:pic>
        <p:nvPicPr>
          <p:cNvPr id="10" name="图片 120"/>
          <p:cNvPicPr>
            <a:picLocks noChangeAspect="1"/>
          </p:cNvPicPr>
          <p:nvPr/>
        </p:nvPicPr>
        <p:blipFill>
          <a:blip r:embed="rId6"/>
          <a:stretch>
            <a:fillRect/>
          </a:stretch>
        </p:blipFill>
        <p:spPr>
          <a:xfrm>
            <a:off x="4737100" y="2143760"/>
            <a:ext cx="3677920" cy="2137410"/>
          </a:xfrm>
          <a:prstGeom prst="rect">
            <a:avLst/>
          </a:prstGeom>
          <a:noFill/>
          <a:ln>
            <a:noFill/>
          </a:ln>
        </p:spPr>
      </p:pic>
      <p:sp>
        <p:nvSpPr>
          <p:cNvPr id="15" name="TextBox 1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CB019B1-382A-4266-B25C-5B523AA43C14-4" descr="qt_temp"/>
          <p:cNvPicPr>
            <a:picLocks noChangeAspect="1"/>
          </p:cNvPicPr>
          <p:nvPr/>
        </p:nvPicPr>
        <p:blipFill>
          <a:blip r:embed="rId2"/>
          <a:stretch>
            <a:fillRect/>
          </a:stretch>
        </p:blipFill>
        <p:spPr>
          <a:xfrm>
            <a:off x="174625" y="899160"/>
            <a:ext cx="6695440" cy="6045200"/>
          </a:xfrm>
          <a:prstGeom prst="rect">
            <a:avLst/>
          </a:prstGeom>
        </p:spPr>
      </p:pic>
      <p:pic>
        <p:nvPicPr>
          <p:cNvPr id="23559" name="图示 52"/>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9" name="图示 52"/>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ECB019B1-382A-4266-B25C-5B523AA43C14-5" descr="C:/Users/ADMINI~1.201/AppData/Local/Temp/qt_temp.vS7708qt_temp"/>
          <p:cNvPicPr>
            <a:picLocks noChangeAspect="1"/>
          </p:cNvPicPr>
          <p:nvPr/>
        </p:nvPicPr>
        <p:blipFill>
          <a:blip r:embed="rId3"/>
          <a:stretch>
            <a:fillRect/>
          </a:stretch>
        </p:blipFill>
        <p:spPr>
          <a:xfrm>
            <a:off x="986790" y="754380"/>
            <a:ext cx="7288530" cy="6144260"/>
          </a:xfrm>
          <a:prstGeom prst="rect">
            <a:avLst/>
          </a:prstGeom>
        </p:spPr>
      </p:pic>
      <p:sp>
        <p:nvSpPr>
          <p:cNvPr id="4" name="TextBox 3"/>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4" name="AutoShape 56"/>
          <p:cNvGrpSpPr/>
          <p:nvPr/>
        </p:nvGrpSpPr>
        <p:grpSpPr bwMode="auto">
          <a:xfrm>
            <a:off x="1339215" y="3712210"/>
            <a:ext cx="6773863" cy="1285875"/>
            <a:chOff x="0" y="0"/>
            <a:chExt cx="4267" cy="810"/>
          </a:xfrm>
        </p:grpSpPr>
        <p:pic>
          <p:nvPicPr>
            <p:cNvPr id="25632" name="AutoShape 5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4267" cy="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33" name="Text Box 25"/>
            <p:cNvSpPr txBox="1">
              <a:spLocks noChangeArrowheads="1"/>
            </p:cNvSpPr>
            <p:nvPr/>
          </p:nvSpPr>
          <p:spPr bwMode="auto">
            <a:xfrm>
              <a:off x="66" y="102"/>
              <a:ext cx="4106" cy="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b="1">
                  <a:solidFill>
                    <a:schemeClr val="bg1"/>
                  </a:solidFill>
                  <a:latin typeface="楷体_GB2312" pitchFamily="49" charset="-122"/>
                  <a:ea typeface="楷体_GB2312" pitchFamily="49" charset="-122"/>
                </a:rPr>
                <a:t>    </a:t>
              </a:r>
              <a:r>
                <a:rPr lang="zh-CN" altLang="en-US" sz="2800" b="1">
                  <a:solidFill>
                    <a:schemeClr val="bg1"/>
                  </a:solidFill>
                  <a:latin typeface="楷体_GB2312" pitchFamily="49" charset="-122"/>
                  <a:ea typeface="楷体_GB2312" pitchFamily="49" charset="-122"/>
                </a:rPr>
                <a:t>百分位数概念建构及计算程序提炼</a:t>
              </a:r>
            </a:p>
          </p:txBody>
        </p:sp>
      </p:grpSp>
      <p:grpSp>
        <p:nvGrpSpPr>
          <p:cNvPr id="25605" name="Group 37"/>
          <p:cNvGrpSpPr/>
          <p:nvPr/>
        </p:nvGrpSpPr>
        <p:grpSpPr bwMode="auto">
          <a:xfrm rot="-5400000">
            <a:off x="1651953" y="2553335"/>
            <a:ext cx="1209675" cy="2447925"/>
            <a:chOff x="0" y="0"/>
            <a:chExt cx="1094" cy="2200"/>
          </a:xfrm>
        </p:grpSpPr>
        <p:grpSp>
          <p:nvGrpSpPr>
            <p:cNvPr id="25615" name="Group 38"/>
            <p:cNvGrpSpPr/>
            <p:nvPr/>
          </p:nvGrpSpPr>
          <p:grpSpPr bwMode="auto">
            <a:xfrm rot="3877067">
              <a:off x="129" y="1284"/>
              <a:ext cx="1456" cy="373"/>
              <a:chOff x="0" y="0"/>
              <a:chExt cx="1832" cy="408"/>
            </a:xfrm>
          </p:grpSpPr>
          <p:sp>
            <p:nvSpPr>
              <p:cNvPr id="25630" name="Freeform 39"/>
              <p:cNvSpPr/>
              <p:nvPr/>
            </p:nvSpPr>
            <p:spPr bwMode="auto">
              <a:xfrm>
                <a:off x="0" y="0"/>
                <a:ext cx="1832" cy="408"/>
              </a:xfrm>
              <a:custGeom>
                <a:avLst/>
                <a:gdLst>
                  <a:gd name="T0" fmla="*/ 1832 w 1832"/>
                  <a:gd name="T1" fmla="*/ 32 h 408"/>
                  <a:gd name="T2" fmla="*/ 1830 w 1832"/>
                  <a:gd name="T3" fmla="*/ 66 h 408"/>
                  <a:gd name="T4" fmla="*/ 1814 w 1832"/>
                  <a:gd name="T5" fmla="*/ 128 h 408"/>
                  <a:gd name="T6" fmla="*/ 1788 w 1832"/>
                  <a:gd name="T7" fmla="*/ 188 h 408"/>
                  <a:gd name="T8" fmla="*/ 1754 w 1832"/>
                  <a:gd name="T9" fmla="*/ 240 h 408"/>
                  <a:gd name="T10" fmla="*/ 1712 w 1832"/>
                  <a:gd name="T11" fmla="*/ 288 h 408"/>
                  <a:gd name="T12" fmla="*/ 1664 w 1832"/>
                  <a:gd name="T13" fmla="*/ 330 h 408"/>
                  <a:gd name="T14" fmla="*/ 1610 w 1832"/>
                  <a:gd name="T15" fmla="*/ 362 h 408"/>
                  <a:gd name="T16" fmla="*/ 1550 w 1832"/>
                  <a:gd name="T17" fmla="*/ 388 h 408"/>
                  <a:gd name="T18" fmla="*/ 1486 w 1832"/>
                  <a:gd name="T19" fmla="*/ 402 h 408"/>
                  <a:gd name="T20" fmla="*/ 1418 w 1832"/>
                  <a:gd name="T21" fmla="*/ 408 h 408"/>
                  <a:gd name="T22" fmla="*/ 0 w 1832"/>
                  <a:gd name="T23" fmla="*/ 408 h 408"/>
                  <a:gd name="T24" fmla="*/ 0 w 1832"/>
                  <a:gd name="T25" fmla="*/ 0 h 408"/>
                  <a:gd name="T26" fmla="*/ 1832 w 1832"/>
                  <a:gd name="T27" fmla="*/ 0 h 408"/>
                  <a:gd name="T28" fmla="*/ 1832 w 1832"/>
                  <a:gd name="T29" fmla="*/ 32 h 4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2"/>
                  <a:gd name="T46" fmla="*/ 0 h 408"/>
                  <a:gd name="T47" fmla="*/ 1832 w 1832"/>
                  <a:gd name="T48" fmla="*/ 408 h 4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2" h="408">
                    <a:moveTo>
                      <a:pt x="1832" y="32"/>
                    </a:moveTo>
                    <a:lnTo>
                      <a:pt x="1830" y="66"/>
                    </a:lnTo>
                    <a:lnTo>
                      <a:pt x="1814" y="128"/>
                    </a:lnTo>
                    <a:lnTo>
                      <a:pt x="1788" y="188"/>
                    </a:lnTo>
                    <a:lnTo>
                      <a:pt x="1754" y="240"/>
                    </a:lnTo>
                    <a:lnTo>
                      <a:pt x="1712" y="288"/>
                    </a:lnTo>
                    <a:lnTo>
                      <a:pt x="1664" y="330"/>
                    </a:lnTo>
                    <a:lnTo>
                      <a:pt x="1610" y="362"/>
                    </a:lnTo>
                    <a:lnTo>
                      <a:pt x="1550" y="388"/>
                    </a:lnTo>
                    <a:lnTo>
                      <a:pt x="1486" y="402"/>
                    </a:lnTo>
                    <a:lnTo>
                      <a:pt x="1418" y="408"/>
                    </a:lnTo>
                    <a:lnTo>
                      <a:pt x="0" y="408"/>
                    </a:lnTo>
                    <a:lnTo>
                      <a:pt x="0" y="0"/>
                    </a:lnTo>
                    <a:lnTo>
                      <a:pt x="1832" y="0"/>
                    </a:lnTo>
                    <a:lnTo>
                      <a:pt x="1832" y="32"/>
                    </a:lnTo>
                    <a:close/>
                  </a:path>
                </a:pathLst>
              </a:custGeom>
              <a:solidFill>
                <a:srgbClr val="0066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631" name="Freeform 40"/>
              <p:cNvSpPr/>
              <p:nvPr/>
            </p:nvSpPr>
            <p:spPr bwMode="auto">
              <a:xfrm>
                <a:off x="1520" y="28"/>
                <a:ext cx="288" cy="334"/>
              </a:xfrm>
              <a:custGeom>
                <a:avLst/>
                <a:gdLst>
                  <a:gd name="T0" fmla="*/ 288 w 288"/>
                  <a:gd name="T1" fmla="*/ 0 h 334"/>
                  <a:gd name="T2" fmla="*/ 284 w 288"/>
                  <a:gd name="T3" fmla="*/ 52 h 334"/>
                  <a:gd name="T4" fmla="*/ 272 w 288"/>
                  <a:gd name="T5" fmla="*/ 98 h 334"/>
                  <a:gd name="T6" fmla="*/ 254 w 288"/>
                  <a:gd name="T7" fmla="*/ 140 h 334"/>
                  <a:gd name="T8" fmla="*/ 230 w 288"/>
                  <a:gd name="T9" fmla="*/ 176 h 334"/>
                  <a:gd name="T10" fmla="*/ 204 w 288"/>
                  <a:gd name="T11" fmla="*/ 208 h 334"/>
                  <a:gd name="T12" fmla="*/ 174 w 288"/>
                  <a:gd name="T13" fmla="*/ 238 h 334"/>
                  <a:gd name="T14" fmla="*/ 144 w 288"/>
                  <a:gd name="T15" fmla="*/ 262 h 334"/>
                  <a:gd name="T16" fmla="*/ 112 w 288"/>
                  <a:gd name="T17" fmla="*/ 282 h 334"/>
                  <a:gd name="T18" fmla="*/ 84 w 288"/>
                  <a:gd name="T19" fmla="*/ 298 h 334"/>
                  <a:gd name="T20" fmla="*/ 56 w 288"/>
                  <a:gd name="T21" fmla="*/ 312 h 334"/>
                  <a:gd name="T22" fmla="*/ 34 w 288"/>
                  <a:gd name="T23" fmla="*/ 322 h 334"/>
                  <a:gd name="T24" fmla="*/ 16 w 288"/>
                  <a:gd name="T25" fmla="*/ 328 h 334"/>
                  <a:gd name="T26" fmla="*/ 4 w 288"/>
                  <a:gd name="T27" fmla="*/ 332 h 334"/>
                  <a:gd name="T28" fmla="*/ 0 w 288"/>
                  <a:gd name="T29" fmla="*/ 334 h 334"/>
                  <a:gd name="T30" fmla="*/ 4 w 288"/>
                  <a:gd name="T31" fmla="*/ 332 h 334"/>
                  <a:gd name="T32" fmla="*/ 16 w 288"/>
                  <a:gd name="T33" fmla="*/ 326 h 334"/>
                  <a:gd name="T34" fmla="*/ 34 w 288"/>
                  <a:gd name="T35" fmla="*/ 318 h 334"/>
                  <a:gd name="T36" fmla="*/ 56 w 288"/>
                  <a:gd name="T37" fmla="*/ 304 h 334"/>
                  <a:gd name="T38" fmla="*/ 84 w 288"/>
                  <a:gd name="T39" fmla="*/ 288 h 334"/>
                  <a:gd name="T40" fmla="*/ 112 w 288"/>
                  <a:gd name="T41" fmla="*/ 266 h 334"/>
                  <a:gd name="T42" fmla="*/ 142 w 288"/>
                  <a:gd name="T43" fmla="*/ 242 h 334"/>
                  <a:gd name="T44" fmla="*/ 170 w 288"/>
                  <a:gd name="T45" fmla="*/ 212 h 334"/>
                  <a:gd name="T46" fmla="*/ 196 w 288"/>
                  <a:gd name="T47" fmla="*/ 180 h 334"/>
                  <a:gd name="T48" fmla="*/ 220 w 288"/>
                  <a:gd name="T49" fmla="*/ 142 h 334"/>
                  <a:gd name="T50" fmla="*/ 238 w 288"/>
                  <a:gd name="T51" fmla="*/ 100 h 334"/>
                  <a:gd name="T52" fmla="*/ 250 w 288"/>
                  <a:gd name="T53" fmla="*/ 54 h 334"/>
                  <a:gd name="T54" fmla="*/ 254 w 288"/>
                  <a:gd name="T55" fmla="*/ 2 h 334"/>
                  <a:gd name="T56" fmla="*/ 288 w 288"/>
                  <a:gd name="T57" fmla="*/ 0 h 3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8"/>
                  <a:gd name="T88" fmla="*/ 0 h 334"/>
                  <a:gd name="T89" fmla="*/ 288 w 288"/>
                  <a:gd name="T90" fmla="*/ 334 h 3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8" h="334">
                    <a:moveTo>
                      <a:pt x="288" y="0"/>
                    </a:moveTo>
                    <a:lnTo>
                      <a:pt x="284" y="52"/>
                    </a:lnTo>
                    <a:lnTo>
                      <a:pt x="272" y="98"/>
                    </a:lnTo>
                    <a:lnTo>
                      <a:pt x="254" y="140"/>
                    </a:lnTo>
                    <a:lnTo>
                      <a:pt x="230" y="176"/>
                    </a:lnTo>
                    <a:lnTo>
                      <a:pt x="204" y="208"/>
                    </a:lnTo>
                    <a:lnTo>
                      <a:pt x="174" y="238"/>
                    </a:lnTo>
                    <a:lnTo>
                      <a:pt x="144" y="262"/>
                    </a:lnTo>
                    <a:lnTo>
                      <a:pt x="112" y="282"/>
                    </a:lnTo>
                    <a:lnTo>
                      <a:pt x="84" y="298"/>
                    </a:lnTo>
                    <a:lnTo>
                      <a:pt x="56" y="312"/>
                    </a:lnTo>
                    <a:lnTo>
                      <a:pt x="34" y="322"/>
                    </a:lnTo>
                    <a:lnTo>
                      <a:pt x="16" y="328"/>
                    </a:lnTo>
                    <a:lnTo>
                      <a:pt x="4" y="332"/>
                    </a:lnTo>
                    <a:lnTo>
                      <a:pt x="0" y="334"/>
                    </a:lnTo>
                    <a:lnTo>
                      <a:pt x="4" y="332"/>
                    </a:lnTo>
                    <a:lnTo>
                      <a:pt x="16" y="326"/>
                    </a:lnTo>
                    <a:lnTo>
                      <a:pt x="34" y="318"/>
                    </a:lnTo>
                    <a:lnTo>
                      <a:pt x="56" y="304"/>
                    </a:lnTo>
                    <a:lnTo>
                      <a:pt x="84" y="288"/>
                    </a:lnTo>
                    <a:lnTo>
                      <a:pt x="112" y="266"/>
                    </a:lnTo>
                    <a:lnTo>
                      <a:pt x="142" y="242"/>
                    </a:lnTo>
                    <a:lnTo>
                      <a:pt x="170" y="212"/>
                    </a:lnTo>
                    <a:lnTo>
                      <a:pt x="196" y="180"/>
                    </a:lnTo>
                    <a:lnTo>
                      <a:pt x="220" y="142"/>
                    </a:lnTo>
                    <a:lnTo>
                      <a:pt x="238" y="100"/>
                    </a:lnTo>
                    <a:lnTo>
                      <a:pt x="250" y="54"/>
                    </a:lnTo>
                    <a:lnTo>
                      <a:pt x="254" y="2"/>
                    </a:lnTo>
                    <a:lnTo>
                      <a:pt x="288" y="0"/>
                    </a:lnTo>
                    <a:close/>
                  </a:path>
                </a:pathLst>
              </a:custGeom>
              <a:solidFill>
                <a:srgbClr val="FFFFFF">
                  <a:alpha val="49019"/>
                </a:srgbClr>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grpSp>
          <p:nvGrpSpPr>
            <p:cNvPr id="25616" name="Group 41"/>
            <p:cNvGrpSpPr/>
            <p:nvPr/>
          </p:nvGrpSpPr>
          <p:grpSpPr bwMode="auto">
            <a:xfrm rot="3877067" flipV="1">
              <a:off x="430" y="1153"/>
              <a:ext cx="1181" cy="145"/>
              <a:chOff x="0" y="0"/>
              <a:chExt cx="1832" cy="408"/>
            </a:xfrm>
          </p:grpSpPr>
          <p:sp>
            <p:nvSpPr>
              <p:cNvPr id="25628" name="Freeform 42"/>
              <p:cNvSpPr/>
              <p:nvPr/>
            </p:nvSpPr>
            <p:spPr bwMode="auto">
              <a:xfrm>
                <a:off x="0" y="0"/>
                <a:ext cx="1832" cy="408"/>
              </a:xfrm>
              <a:custGeom>
                <a:avLst/>
                <a:gdLst>
                  <a:gd name="T0" fmla="*/ 1832 w 1832"/>
                  <a:gd name="T1" fmla="*/ 32 h 408"/>
                  <a:gd name="T2" fmla="*/ 1830 w 1832"/>
                  <a:gd name="T3" fmla="*/ 66 h 408"/>
                  <a:gd name="T4" fmla="*/ 1814 w 1832"/>
                  <a:gd name="T5" fmla="*/ 128 h 408"/>
                  <a:gd name="T6" fmla="*/ 1788 w 1832"/>
                  <a:gd name="T7" fmla="*/ 188 h 408"/>
                  <a:gd name="T8" fmla="*/ 1754 w 1832"/>
                  <a:gd name="T9" fmla="*/ 240 h 408"/>
                  <a:gd name="T10" fmla="*/ 1712 w 1832"/>
                  <a:gd name="T11" fmla="*/ 288 h 408"/>
                  <a:gd name="T12" fmla="*/ 1664 w 1832"/>
                  <a:gd name="T13" fmla="*/ 330 h 408"/>
                  <a:gd name="T14" fmla="*/ 1610 w 1832"/>
                  <a:gd name="T15" fmla="*/ 362 h 408"/>
                  <a:gd name="T16" fmla="*/ 1550 w 1832"/>
                  <a:gd name="T17" fmla="*/ 388 h 408"/>
                  <a:gd name="T18" fmla="*/ 1486 w 1832"/>
                  <a:gd name="T19" fmla="*/ 402 h 408"/>
                  <a:gd name="T20" fmla="*/ 1418 w 1832"/>
                  <a:gd name="T21" fmla="*/ 408 h 408"/>
                  <a:gd name="T22" fmla="*/ 0 w 1832"/>
                  <a:gd name="T23" fmla="*/ 408 h 408"/>
                  <a:gd name="T24" fmla="*/ 0 w 1832"/>
                  <a:gd name="T25" fmla="*/ 0 h 408"/>
                  <a:gd name="T26" fmla="*/ 1832 w 1832"/>
                  <a:gd name="T27" fmla="*/ 0 h 408"/>
                  <a:gd name="T28" fmla="*/ 1832 w 1832"/>
                  <a:gd name="T29" fmla="*/ 32 h 4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32"/>
                  <a:gd name="T46" fmla="*/ 0 h 408"/>
                  <a:gd name="T47" fmla="*/ 1832 w 1832"/>
                  <a:gd name="T48" fmla="*/ 408 h 4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32" h="408">
                    <a:moveTo>
                      <a:pt x="1832" y="32"/>
                    </a:moveTo>
                    <a:lnTo>
                      <a:pt x="1830" y="66"/>
                    </a:lnTo>
                    <a:lnTo>
                      <a:pt x="1814" y="128"/>
                    </a:lnTo>
                    <a:lnTo>
                      <a:pt x="1788" y="188"/>
                    </a:lnTo>
                    <a:lnTo>
                      <a:pt x="1754" y="240"/>
                    </a:lnTo>
                    <a:lnTo>
                      <a:pt x="1712" y="288"/>
                    </a:lnTo>
                    <a:lnTo>
                      <a:pt x="1664" y="330"/>
                    </a:lnTo>
                    <a:lnTo>
                      <a:pt x="1610" y="362"/>
                    </a:lnTo>
                    <a:lnTo>
                      <a:pt x="1550" y="388"/>
                    </a:lnTo>
                    <a:lnTo>
                      <a:pt x="1486" y="402"/>
                    </a:lnTo>
                    <a:lnTo>
                      <a:pt x="1418" y="408"/>
                    </a:lnTo>
                    <a:lnTo>
                      <a:pt x="0" y="408"/>
                    </a:lnTo>
                    <a:lnTo>
                      <a:pt x="0" y="0"/>
                    </a:lnTo>
                    <a:lnTo>
                      <a:pt x="1832" y="0"/>
                    </a:lnTo>
                    <a:lnTo>
                      <a:pt x="1832" y="32"/>
                    </a:lnTo>
                    <a:close/>
                  </a:path>
                </a:pathLst>
              </a:custGeom>
              <a:solidFill>
                <a:srgbClr val="6699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25629" name="Freeform 43"/>
              <p:cNvSpPr/>
              <p:nvPr/>
            </p:nvSpPr>
            <p:spPr bwMode="auto">
              <a:xfrm>
                <a:off x="1520" y="28"/>
                <a:ext cx="288" cy="334"/>
              </a:xfrm>
              <a:custGeom>
                <a:avLst/>
                <a:gdLst>
                  <a:gd name="T0" fmla="*/ 288 w 288"/>
                  <a:gd name="T1" fmla="*/ 0 h 334"/>
                  <a:gd name="T2" fmla="*/ 284 w 288"/>
                  <a:gd name="T3" fmla="*/ 52 h 334"/>
                  <a:gd name="T4" fmla="*/ 272 w 288"/>
                  <a:gd name="T5" fmla="*/ 98 h 334"/>
                  <a:gd name="T6" fmla="*/ 254 w 288"/>
                  <a:gd name="T7" fmla="*/ 140 h 334"/>
                  <a:gd name="T8" fmla="*/ 230 w 288"/>
                  <a:gd name="T9" fmla="*/ 176 h 334"/>
                  <a:gd name="T10" fmla="*/ 204 w 288"/>
                  <a:gd name="T11" fmla="*/ 208 h 334"/>
                  <a:gd name="T12" fmla="*/ 174 w 288"/>
                  <a:gd name="T13" fmla="*/ 238 h 334"/>
                  <a:gd name="T14" fmla="*/ 144 w 288"/>
                  <a:gd name="T15" fmla="*/ 262 h 334"/>
                  <a:gd name="T16" fmla="*/ 112 w 288"/>
                  <a:gd name="T17" fmla="*/ 282 h 334"/>
                  <a:gd name="T18" fmla="*/ 84 w 288"/>
                  <a:gd name="T19" fmla="*/ 298 h 334"/>
                  <a:gd name="T20" fmla="*/ 56 w 288"/>
                  <a:gd name="T21" fmla="*/ 312 h 334"/>
                  <a:gd name="T22" fmla="*/ 34 w 288"/>
                  <a:gd name="T23" fmla="*/ 322 h 334"/>
                  <a:gd name="T24" fmla="*/ 16 w 288"/>
                  <a:gd name="T25" fmla="*/ 328 h 334"/>
                  <a:gd name="T26" fmla="*/ 4 w 288"/>
                  <a:gd name="T27" fmla="*/ 332 h 334"/>
                  <a:gd name="T28" fmla="*/ 0 w 288"/>
                  <a:gd name="T29" fmla="*/ 334 h 334"/>
                  <a:gd name="T30" fmla="*/ 4 w 288"/>
                  <a:gd name="T31" fmla="*/ 332 h 334"/>
                  <a:gd name="T32" fmla="*/ 16 w 288"/>
                  <a:gd name="T33" fmla="*/ 326 h 334"/>
                  <a:gd name="T34" fmla="*/ 34 w 288"/>
                  <a:gd name="T35" fmla="*/ 318 h 334"/>
                  <a:gd name="T36" fmla="*/ 56 w 288"/>
                  <a:gd name="T37" fmla="*/ 304 h 334"/>
                  <a:gd name="T38" fmla="*/ 84 w 288"/>
                  <a:gd name="T39" fmla="*/ 288 h 334"/>
                  <a:gd name="T40" fmla="*/ 112 w 288"/>
                  <a:gd name="T41" fmla="*/ 266 h 334"/>
                  <a:gd name="T42" fmla="*/ 142 w 288"/>
                  <a:gd name="T43" fmla="*/ 242 h 334"/>
                  <a:gd name="T44" fmla="*/ 170 w 288"/>
                  <a:gd name="T45" fmla="*/ 212 h 334"/>
                  <a:gd name="T46" fmla="*/ 196 w 288"/>
                  <a:gd name="T47" fmla="*/ 180 h 334"/>
                  <a:gd name="T48" fmla="*/ 220 w 288"/>
                  <a:gd name="T49" fmla="*/ 142 h 334"/>
                  <a:gd name="T50" fmla="*/ 238 w 288"/>
                  <a:gd name="T51" fmla="*/ 100 h 334"/>
                  <a:gd name="T52" fmla="*/ 250 w 288"/>
                  <a:gd name="T53" fmla="*/ 54 h 334"/>
                  <a:gd name="T54" fmla="*/ 254 w 288"/>
                  <a:gd name="T55" fmla="*/ 2 h 334"/>
                  <a:gd name="T56" fmla="*/ 288 w 288"/>
                  <a:gd name="T57" fmla="*/ 0 h 3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8"/>
                  <a:gd name="T88" fmla="*/ 0 h 334"/>
                  <a:gd name="T89" fmla="*/ 288 w 288"/>
                  <a:gd name="T90" fmla="*/ 334 h 3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8" h="334">
                    <a:moveTo>
                      <a:pt x="288" y="0"/>
                    </a:moveTo>
                    <a:lnTo>
                      <a:pt x="284" y="52"/>
                    </a:lnTo>
                    <a:lnTo>
                      <a:pt x="272" y="98"/>
                    </a:lnTo>
                    <a:lnTo>
                      <a:pt x="254" y="140"/>
                    </a:lnTo>
                    <a:lnTo>
                      <a:pt x="230" y="176"/>
                    </a:lnTo>
                    <a:lnTo>
                      <a:pt x="204" y="208"/>
                    </a:lnTo>
                    <a:lnTo>
                      <a:pt x="174" y="238"/>
                    </a:lnTo>
                    <a:lnTo>
                      <a:pt x="144" y="262"/>
                    </a:lnTo>
                    <a:lnTo>
                      <a:pt x="112" y="282"/>
                    </a:lnTo>
                    <a:lnTo>
                      <a:pt x="84" y="298"/>
                    </a:lnTo>
                    <a:lnTo>
                      <a:pt x="56" y="312"/>
                    </a:lnTo>
                    <a:lnTo>
                      <a:pt x="34" y="322"/>
                    </a:lnTo>
                    <a:lnTo>
                      <a:pt x="16" y="328"/>
                    </a:lnTo>
                    <a:lnTo>
                      <a:pt x="4" y="332"/>
                    </a:lnTo>
                    <a:lnTo>
                      <a:pt x="0" y="334"/>
                    </a:lnTo>
                    <a:lnTo>
                      <a:pt x="4" y="332"/>
                    </a:lnTo>
                    <a:lnTo>
                      <a:pt x="16" y="326"/>
                    </a:lnTo>
                    <a:lnTo>
                      <a:pt x="34" y="318"/>
                    </a:lnTo>
                    <a:lnTo>
                      <a:pt x="56" y="304"/>
                    </a:lnTo>
                    <a:lnTo>
                      <a:pt x="84" y="288"/>
                    </a:lnTo>
                    <a:lnTo>
                      <a:pt x="112" y="266"/>
                    </a:lnTo>
                    <a:lnTo>
                      <a:pt x="142" y="242"/>
                    </a:lnTo>
                    <a:lnTo>
                      <a:pt x="170" y="212"/>
                    </a:lnTo>
                    <a:lnTo>
                      <a:pt x="196" y="180"/>
                    </a:lnTo>
                    <a:lnTo>
                      <a:pt x="220" y="142"/>
                    </a:lnTo>
                    <a:lnTo>
                      <a:pt x="238" y="100"/>
                    </a:lnTo>
                    <a:lnTo>
                      <a:pt x="250" y="54"/>
                    </a:lnTo>
                    <a:lnTo>
                      <a:pt x="254" y="2"/>
                    </a:lnTo>
                    <a:lnTo>
                      <a:pt x="288" y="0"/>
                    </a:lnTo>
                    <a:close/>
                  </a:path>
                </a:pathLst>
              </a:custGeom>
              <a:solidFill>
                <a:srgbClr val="FFFFFF">
                  <a:alpha val="49019"/>
                </a:srgbClr>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sp>
          <p:nvSpPr>
            <p:cNvPr id="25617" name="Oval 44"/>
            <p:cNvSpPr>
              <a:spLocks noChangeArrowheads="1"/>
            </p:cNvSpPr>
            <p:nvPr/>
          </p:nvSpPr>
          <p:spPr bwMode="auto">
            <a:xfrm>
              <a:off x="0" y="0"/>
              <a:ext cx="960" cy="988"/>
            </a:xfrm>
            <a:prstGeom prst="ellipse">
              <a:avLst/>
            </a:prstGeom>
            <a:gradFill rotWithShape="1">
              <a:gsLst>
                <a:gs pos="0">
                  <a:srgbClr val="3399FF"/>
                </a:gs>
                <a:gs pos="50000">
                  <a:srgbClr val="FFFFFF"/>
                </a:gs>
                <a:gs pos="100000">
                  <a:srgbClr val="3399FF"/>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18" name="Oval 45"/>
            <p:cNvSpPr>
              <a:spLocks noChangeArrowheads="1"/>
            </p:cNvSpPr>
            <p:nvPr/>
          </p:nvSpPr>
          <p:spPr bwMode="auto">
            <a:xfrm>
              <a:off x="0" y="0"/>
              <a:ext cx="960" cy="988"/>
            </a:xfrm>
            <a:prstGeom prst="ellipse">
              <a:avLst/>
            </a:prstGeom>
            <a:gradFill rotWithShape="1">
              <a:gsLst>
                <a:gs pos="0">
                  <a:srgbClr val="3399FF">
                    <a:alpha val="31998"/>
                  </a:srgbClr>
                </a:gs>
                <a:gs pos="100000">
                  <a:srgbClr val="000000">
                    <a:alpha val="89998"/>
                  </a:srgbClr>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19" name="Oval 46"/>
            <p:cNvSpPr>
              <a:spLocks noChangeArrowheads="1"/>
            </p:cNvSpPr>
            <p:nvPr/>
          </p:nvSpPr>
          <p:spPr bwMode="auto">
            <a:xfrm>
              <a:off x="64" y="65"/>
              <a:ext cx="834" cy="858"/>
            </a:xfrm>
            <a:prstGeom prst="ellipse">
              <a:avLst/>
            </a:prstGeom>
            <a:gradFill rotWithShape="1">
              <a:gsLst>
                <a:gs pos="0">
                  <a:srgbClr val="3399FF"/>
                </a:gs>
                <a:gs pos="50000">
                  <a:srgbClr val="1C538A"/>
                </a:gs>
                <a:gs pos="100000">
                  <a:srgbClr val="3399FF"/>
                </a:gs>
              </a:gsLst>
              <a:lin ang="2700000" scaled="1"/>
            </a:gra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20" name="Oval 47"/>
            <p:cNvSpPr>
              <a:spLocks noChangeArrowheads="1"/>
            </p:cNvSpPr>
            <p:nvPr/>
          </p:nvSpPr>
          <p:spPr bwMode="auto">
            <a:xfrm>
              <a:off x="65" y="67"/>
              <a:ext cx="834" cy="858"/>
            </a:xfrm>
            <a:prstGeom prst="ellipse">
              <a:avLst/>
            </a:prstGeom>
            <a:gradFill rotWithShape="1">
              <a:gsLst>
                <a:gs pos="0">
                  <a:srgbClr val="2061A2"/>
                </a:gs>
                <a:gs pos="100000">
                  <a:srgbClr val="3399FF">
                    <a:alpha val="0"/>
                  </a:srgbClr>
                </a:gs>
              </a:gsLst>
              <a:lin ang="18900000" scaled="1"/>
            </a:gra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21" name="Oval 48"/>
            <p:cNvSpPr>
              <a:spLocks noChangeArrowheads="1"/>
            </p:cNvSpPr>
            <p:nvPr/>
          </p:nvSpPr>
          <p:spPr bwMode="auto">
            <a:xfrm>
              <a:off x="105" y="108"/>
              <a:ext cx="751" cy="772"/>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5622" name="Group 49"/>
            <p:cNvGrpSpPr/>
            <p:nvPr/>
          </p:nvGrpSpPr>
          <p:grpSpPr bwMode="auto">
            <a:xfrm>
              <a:off x="117" y="120"/>
              <a:ext cx="728" cy="749"/>
              <a:chOff x="0" y="0"/>
              <a:chExt cx="1252" cy="1252"/>
            </a:xfrm>
          </p:grpSpPr>
          <p:sp>
            <p:nvSpPr>
              <p:cNvPr id="25624" name="Oval 50"/>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25" name="Oval 51"/>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26" name="Oval 52"/>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5627" name="Oval 53"/>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25623" name="Text Box 54"/>
            <p:cNvSpPr txBox="1">
              <a:spLocks noChangeArrowheads="1"/>
            </p:cNvSpPr>
            <p:nvPr/>
          </p:nvSpPr>
          <p:spPr bwMode="auto">
            <a:xfrm rot="3925970">
              <a:off x="411" y="1093"/>
              <a:ext cx="814" cy="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b="1">
                  <a:solidFill>
                    <a:srgbClr val="FFFF00"/>
                  </a:solidFill>
                  <a:latin typeface="黑体" panose="02010609060101010101" pitchFamily="49" charset="-122"/>
                  <a:ea typeface="黑体" panose="02010609060101010101" pitchFamily="49" charset="-122"/>
                </a:rPr>
                <a:t>难点</a:t>
              </a:r>
            </a:p>
          </p:txBody>
        </p:sp>
      </p:grpSp>
      <p:grpSp>
        <p:nvGrpSpPr>
          <p:cNvPr id="25606" name="Group 24"/>
          <p:cNvGrpSpPr/>
          <p:nvPr/>
        </p:nvGrpSpPr>
        <p:grpSpPr bwMode="auto">
          <a:xfrm>
            <a:off x="684213" y="1268413"/>
            <a:ext cx="3311525" cy="504825"/>
            <a:chOff x="0" y="0"/>
            <a:chExt cx="3674" cy="318"/>
          </a:xfrm>
        </p:grpSpPr>
        <p:sp>
          <p:nvSpPr>
            <p:cNvPr id="10248" name="AutoShape 25"/>
            <p:cNvSpPr>
              <a:spLocks noChangeArrowheads="1"/>
            </p:cNvSpPr>
            <p:nvPr/>
          </p:nvSpPr>
          <p:spPr bwMode="auto">
            <a:xfrm>
              <a:off x="0" y="0"/>
              <a:ext cx="3538"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25609" name="AutoShape 2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25610" name="Freeform 27"/>
            <p:cNvGrpSpPr/>
            <p:nvPr/>
          </p:nvGrpSpPr>
          <p:grpSpPr bwMode="auto">
            <a:xfrm>
              <a:off x="100" y="42"/>
              <a:ext cx="304" cy="134"/>
              <a:chOff x="0" y="0"/>
              <a:chExt cx="274320" cy="213360"/>
            </a:xfrm>
          </p:grpSpPr>
          <p:pic>
            <p:nvPicPr>
              <p:cNvPr id="25613" name="Freeform 2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274320"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14" name="Text Box 49"/>
              <p:cNvSpPr txBox="1">
                <a:spLocks noChangeArrowheads="1"/>
              </p:cNvSpPr>
              <p:nvPr/>
            </p:nvSpPr>
            <p:spPr bwMode="auto">
              <a:xfrm>
                <a:off x="3760" y="6414"/>
                <a:ext cx="264093"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0290" name="Text Box 2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3</a:t>
              </a:r>
            </a:p>
          </p:txBody>
        </p:sp>
        <p:sp>
          <p:nvSpPr>
            <p:cNvPr id="10291" name="Rectangle 29"/>
            <p:cNvSpPr>
              <a:spLocks noChangeArrowheads="1"/>
            </p:cNvSpPr>
            <p:nvPr/>
          </p:nvSpPr>
          <p:spPr bwMode="auto">
            <a:xfrm>
              <a:off x="453" y="0"/>
              <a:ext cx="3221" cy="288"/>
            </a:xfrm>
            <a:prstGeom prst="rect">
              <a:avLst/>
            </a:prstGeom>
            <a:noFill/>
            <a:ln w="9525">
              <a:noFill/>
              <a:miter lim="800000"/>
            </a:ln>
          </p:spPr>
          <p:txBody>
            <a:bodyPr>
              <a:spAutoFit/>
            </a:bodyPr>
            <a:lstStyle/>
            <a:p>
              <a:pPr eaLnBrk="1" hangingPunct="1">
                <a:buFont typeface="Arial" panose="020B0604020202020204" pitchFamily="34" charset="0"/>
                <a:buNone/>
                <a:defRPr/>
              </a:pPr>
              <a:r>
                <a:rPr lang="zh-CN" altLang="en-US" sz="2400" b="1">
                  <a:solidFill>
                    <a:srgbClr val="131B53"/>
                  </a:solidFill>
                  <a:effectLst>
                    <a:outerShdw blurRad="38100" dist="38100" dir="2700000" algn="tl">
                      <a:srgbClr val="C0C0C0"/>
                    </a:outerShdw>
                  </a:effectLst>
                  <a:ea typeface="楷体_GB2312" pitchFamily="49" charset="-122"/>
                </a:rPr>
                <a:t>教学重点和难点</a:t>
              </a:r>
            </a:p>
          </p:txBody>
        </p:sp>
      </p:grpSp>
      <p:pic>
        <p:nvPicPr>
          <p:cNvPr id="25607" name="图示 46"/>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TextBox 31"/>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2"/>
          <p:cNvGrpSpPr/>
          <p:nvPr/>
        </p:nvGrpSpPr>
        <p:grpSpPr bwMode="auto">
          <a:xfrm>
            <a:off x="107950" y="1700213"/>
            <a:ext cx="2735263" cy="4681537"/>
            <a:chOff x="0" y="0"/>
            <a:chExt cx="1392" cy="2903"/>
          </a:xfrm>
          <a:solidFill>
            <a:srgbClr val="0070C0"/>
          </a:solidFill>
        </p:grpSpPr>
        <p:sp>
          <p:nvSpPr>
            <p:cNvPr id="14339" name="AutoShape 19"/>
            <p:cNvSpPr>
              <a:spLocks noChangeArrowheads="1"/>
            </p:cNvSpPr>
            <p:nvPr/>
          </p:nvSpPr>
          <p:spPr bwMode="auto">
            <a:xfrm>
              <a:off x="0" y="0"/>
              <a:ext cx="1392" cy="2903"/>
            </a:xfrm>
            <a:prstGeom prst="roundRect">
              <a:avLst>
                <a:gd name="adj" fmla="val 17509"/>
              </a:avLst>
            </a:prstGeom>
            <a:grpFill/>
            <a:ln w="9525">
              <a:noFill/>
              <a:round/>
            </a:ln>
            <a:effectLst>
              <a:prstShdw prst="shdw12">
                <a:srgbClr val="000000">
                  <a:alpha val="50000"/>
                </a:srgbClr>
              </a:prstShdw>
            </a:effectLst>
          </p:spPr>
          <p:txBody>
            <a:bodyPr wrap="none" anchor="ctr"/>
            <a:lstStyle/>
            <a:p>
              <a:pPr algn="ctr" eaLnBrk="1" hangingPunct="1">
                <a:buFont typeface="Arial" panose="020B0604020202020204" pitchFamily="34" charset="0"/>
                <a:buNone/>
                <a:defRPr/>
              </a:pPr>
              <a:endParaRPr lang="zh-CN" altLang="en-US"/>
            </a:p>
          </p:txBody>
        </p:sp>
        <p:sp>
          <p:nvSpPr>
            <p:cNvPr id="14340" name="AutoShape 20"/>
            <p:cNvSpPr>
              <a:spLocks noChangeArrowheads="1"/>
            </p:cNvSpPr>
            <p:nvPr/>
          </p:nvSpPr>
          <p:spPr bwMode="auto">
            <a:xfrm>
              <a:off x="21" y="8"/>
              <a:ext cx="1351" cy="2848"/>
            </a:xfrm>
            <a:prstGeom prst="roundRect">
              <a:avLst>
                <a:gd name="adj" fmla="val 16667"/>
              </a:avLst>
            </a:prstGeom>
            <a:grpFill/>
            <a:ln w="9525">
              <a:noFill/>
              <a:round/>
            </a:ln>
          </p:spPr>
          <p:txBody>
            <a:bodyPr wrap="none" anchor="ctr"/>
            <a:lstStyle/>
            <a:p>
              <a:pPr algn="ctr" eaLnBrk="1" hangingPunct="1">
                <a:buFont typeface="Arial" panose="020B0604020202020204" pitchFamily="34" charset="0"/>
                <a:buNone/>
                <a:defRPr/>
              </a:pPr>
              <a:endParaRPr lang="zh-CN" altLang="en-US"/>
            </a:p>
          </p:txBody>
        </p:sp>
        <p:sp>
          <p:nvSpPr>
            <p:cNvPr id="14341" name="AutoShape 21"/>
            <p:cNvSpPr>
              <a:spLocks noChangeArrowheads="1"/>
            </p:cNvSpPr>
            <p:nvPr/>
          </p:nvSpPr>
          <p:spPr bwMode="auto">
            <a:xfrm>
              <a:off x="33" y="2105"/>
              <a:ext cx="1331" cy="721"/>
            </a:xfrm>
            <a:prstGeom prst="roundRect">
              <a:avLst>
                <a:gd name="adj" fmla="val 50000"/>
              </a:avLst>
            </a:prstGeom>
            <a:grpFill/>
            <a:ln w="9525">
              <a:noFill/>
              <a:round/>
            </a:ln>
          </p:spPr>
          <p:txBody>
            <a:bodyPr wrap="none" anchor="ctr"/>
            <a:lstStyle/>
            <a:p>
              <a:pPr algn="ctr" eaLnBrk="1" hangingPunct="1">
                <a:buFont typeface="Arial" panose="020B0604020202020204" pitchFamily="34" charset="0"/>
                <a:buNone/>
                <a:defRPr/>
              </a:pPr>
              <a:endParaRPr lang="zh-CN" altLang="en-US"/>
            </a:p>
          </p:txBody>
        </p:sp>
        <p:sp>
          <p:nvSpPr>
            <p:cNvPr id="14342" name="AutoShape 22"/>
            <p:cNvSpPr>
              <a:spLocks noChangeArrowheads="1"/>
            </p:cNvSpPr>
            <p:nvPr/>
          </p:nvSpPr>
          <p:spPr bwMode="auto">
            <a:xfrm>
              <a:off x="33" y="31"/>
              <a:ext cx="1331" cy="719"/>
            </a:xfrm>
            <a:prstGeom prst="roundRect">
              <a:avLst>
                <a:gd name="adj" fmla="val 50000"/>
              </a:avLst>
            </a:prstGeom>
            <a:grpFill/>
            <a:ln w="9525">
              <a:noFill/>
              <a:round/>
            </a:ln>
          </p:spPr>
          <p:txBody>
            <a:bodyPr wrap="none" anchor="ctr"/>
            <a:lstStyle/>
            <a:p>
              <a:pPr algn="ctr" eaLnBrk="1" hangingPunct="1">
                <a:buFont typeface="Arial" panose="020B0604020202020204" pitchFamily="34" charset="0"/>
                <a:buNone/>
                <a:defRPr/>
              </a:pPr>
              <a:endParaRPr lang="zh-CN" altLang="en-US"/>
            </a:p>
          </p:txBody>
        </p:sp>
      </p:grpSp>
      <p:grpSp>
        <p:nvGrpSpPr>
          <p:cNvPr id="3" name="Group 61"/>
          <p:cNvGrpSpPr/>
          <p:nvPr/>
        </p:nvGrpSpPr>
        <p:grpSpPr bwMode="auto">
          <a:xfrm>
            <a:off x="1187450" y="1270000"/>
            <a:ext cx="657225" cy="574675"/>
            <a:chOff x="0" y="0"/>
            <a:chExt cx="414" cy="653"/>
          </a:xfrm>
        </p:grpSpPr>
        <p:grpSp>
          <p:nvGrpSpPr>
            <p:cNvPr id="29721" name="Group 23"/>
            <p:cNvGrpSpPr/>
            <p:nvPr/>
          </p:nvGrpSpPr>
          <p:grpSpPr bwMode="auto">
            <a:xfrm>
              <a:off x="0" y="0"/>
              <a:ext cx="414" cy="653"/>
              <a:chOff x="0" y="0"/>
              <a:chExt cx="668" cy="668"/>
            </a:xfrm>
          </p:grpSpPr>
          <p:sp>
            <p:nvSpPr>
              <p:cNvPr id="29723" name="Oval 24"/>
              <p:cNvSpPr>
                <a:spLocks noChangeArrowheads="1"/>
              </p:cNvSpPr>
              <p:nvPr/>
            </p:nvSpPr>
            <p:spPr bwMode="auto">
              <a:xfrm>
                <a:off x="0" y="0"/>
                <a:ext cx="668" cy="668"/>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24" name="Oval 25"/>
              <p:cNvSpPr>
                <a:spLocks noChangeArrowheads="1"/>
              </p:cNvSpPr>
              <p:nvPr/>
            </p:nvSpPr>
            <p:spPr bwMode="auto">
              <a:xfrm>
                <a:off x="7" y="5"/>
                <a:ext cx="646" cy="647"/>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25" name="Oval 26"/>
              <p:cNvSpPr>
                <a:spLocks noChangeArrowheads="1"/>
              </p:cNvSpPr>
              <p:nvPr/>
            </p:nvSpPr>
            <p:spPr bwMode="auto">
              <a:xfrm>
                <a:off x="15" y="9"/>
                <a:ext cx="631" cy="63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26" name="Oval 27"/>
              <p:cNvSpPr>
                <a:spLocks noChangeArrowheads="1"/>
              </p:cNvSpPr>
              <p:nvPr/>
            </p:nvSpPr>
            <p:spPr bwMode="auto">
              <a:xfrm>
                <a:off x="22" y="15"/>
                <a:ext cx="600" cy="589"/>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27" name="Oval 28"/>
              <p:cNvSpPr>
                <a:spLocks noChangeArrowheads="1"/>
              </p:cNvSpPr>
              <p:nvPr/>
            </p:nvSpPr>
            <p:spPr bwMode="auto">
              <a:xfrm>
                <a:off x="57" y="31"/>
                <a:ext cx="533" cy="479"/>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29722" name="Text Box 29"/>
            <p:cNvSpPr txBox="1">
              <a:spLocks noChangeArrowheads="1"/>
            </p:cNvSpPr>
            <p:nvPr/>
          </p:nvSpPr>
          <p:spPr bwMode="auto">
            <a:xfrm>
              <a:off x="91" y="94"/>
              <a:ext cx="223" cy="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400">
                  <a:solidFill>
                    <a:srgbClr val="000000"/>
                  </a:solidFill>
                  <a:ea typeface="楷体_GB2312" pitchFamily="49" charset="-122"/>
                </a:rPr>
                <a:t>1</a:t>
              </a:r>
            </a:p>
          </p:txBody>
        </p:sp>
      </p:grpSp>
      <p:pic>
        <p:nvPicPr>
          <p:cNvPr id="14351" name="Group 6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55875" y="1762125"/>
            <a:ext cx="6542088" cy="4619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 name="Group 63"/>
          <p:cNvGrpSpPr/>
          <p:nvPr/>
        </p:nvGrpSpPr>
        <p:grpSpPr bwMode="auto">
          <a:xfrm>
            <a:off x="7164388" y="1268413"/>
            <a:ext cx="657225" cy="647700"/>
            <a:chOff x="0" y="0"/>
            <a:chExt cx="414" cy="653"/>
          </a:xfrm>
        </p:grpSpPr>
        <p:grpSp>
          <p:nvGrpSpPr>
            <p:cNvPr id="29714" name="Group 50"/>
            <p:cNvGrpSpPr/>
            <p:nvPr/>
          </p:nvGrpSpPr>
          <p:grpSpPr bwMode="auto">
            <a:xfrm>
              <a:off x="0" y="0"/>
              <a:ext cx="414" cy="653"/>
              <a:chOff x="0" y="0"/>
              <a:chExt cx="668" cy="668"/>
            </a:xfrm>
          </p:grpSpPr>
          <p:sp>
            <p:nvSpPr>
              <p:cNvPr id="29716" name="Oval 51"/>
              <p:cNvSpPr>
                <a:spLocks noChangeArrowheads="1"/>
              </p:cNvSpPr>
              <p:nvPr/>
            </p:nvSpPr>
            <p:spPr bwMode="auto">
              <a:xfrm>
                <a:off x="0" y="0"/>
                <a:ext cx="668" cy="668"/>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7" name="Oval 52"/>
              <p:cNvSpPr>
                <a:spLocks noChangeArrowheads="1"/>
              </p:cNvSpPr>
              <p:nvPr/>
            </p:nvSpPr>
            <p:spPr bwMode="auto">
              <a:xfrm>
                <a:off x="7" y="5"/>
                <a:ext cx="646" cy="647"/>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8" name="Oval 53"/>
              <p:cNvSpPr>
                <a:spLocks noChangeArrowheads="1"/>
              </p:cNvSpPr>
              <p:nvPr/>
            </p:nvSpPr>
            <p:spPr bwMode="auto">
              <a:xfrm>
                <a:off x="15" y="9"/>
                <a:ext cx="631" cy="63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9" name="Oval 54"/>
              <p:cNvSpPr>
                <a:spLocks noChangeArrowheads="1"/>
              </p:cNvSpPr>
              <p:nvPr/>
            </p:nvSpPr>
            <p:spPr bwMode="auto">
              <a:xfrm>
                <a:off x="22" y="15"/>
                <a:ext cx="600" cy="589"/>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20" name="Oval 55"/>
              <p:cNvSpPr>
                <a:spLocks noChangeArrowheads="1"/>
              </p:cNvSpPr>
              <p:nvPr/>
            </p:nvSpPr>
            <p:spPr bwMode="auto">
              <a:xfrm>
                <a:off x="57" y="31"/>
                <a:ext cx="533" cy="479"/>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29715" name="Text Box 56"/>
            <p:cNvSpPr txBox="1">
              <a:spLocks noChangeArrowheads="1"/>
            </p:cNvSpPr>
            <p:nvPr/>
          </p:nvSpPr>
          <p:spPr bwMode="auto">
            <a:xfrm>
              <a:off x="91" y="94"/>
              <a:ext cx="223" cy="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400">
                  <a:solidFill>
                    <a:srgbClr val="000000"/>
                  </a:solidFill>
                  <a:ea typeface="楷体_GB2312" pitchFamily="49" charset="-122"/>
                </a:rPr>
                <a:t>3</a:t>
              </a:r>
            </a:p>
          </p:txBody>
        </p:sp>
      </p:grpSp>
      <p:sp>
        <p:nvSpPr>
          <p:cNvPr id="14360" name="Text Box 57"/>
          <p:cNvSpPr txBox="1">
            <a:spLocks noChangeArrowheads="1"/>
          </p:cNvSpPr>
          <p:nvPr/>
        </p:nvSpPr>
        <p:spPr bwMode="auto">
          <a:xfrm>
            <a:off x="6505575" y="2244090"/>
            <a:ext cx="2479675" cy="3046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sz="2400" b="1">
                <a:solidFill>
                  <a:schemeClr val="bg1"/>
                </a:solidFill>
                <a:latin typeface="楷体_GB2312" pitchFamily="49" charset="-122"/>
                <a:ea typeface="楷体_GB2312" pitchFamily="49" charset="-122"/>
              </a:rPr>
              <a:t>通过具体事例，感悟在实际生活中进行科学决策的必要性，体会统计思维与确定性思维的差异、归纳推断与演绎证明的差异据。</a:t>
            </a:r>
          </a:p>
        </p:txBody>
      </p:sp>
      <p:pic>
        <p:nvPicPr>
          <p:cNvPr id="14361" name="Group 60"/>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27375" y="1768475"/>
            <a:ext cx="2889250" cy="4619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 name="Group 37"/>
          <p:cNvGrpSpPr/>
          <p:nvPr/>
        </p:nvGrpSpPr>
        <p:grpSpPr bwMode="auto">
          <a:xfrm>
            <a:off x="4140200" y="1268413"/>
            <a:ext cx="685800" cy="647700"/>
            <a:chOff x="0" y="0"/>
            <a:chExt cx="698" cy="653"/>
          </a:xfrm>
        </p:grpSpPr>
        <p:sp>
          <p:nvSpPr>
            <p:cNvPr id="29708" name="Oval 38"/>
            <p:cNvSpPr>
              <a:spLocks noChangeArrowheads="1"/>
            </p:cNvSpPr>
            <p:nvPr/>
          </p:nvSpPr>
          <p:spPr bwMode="auto">
            <a:xfrm>
              <a:off x="0" y="0"/>
              <a:ext cx="698" cy="65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14:hiddenLine>
              </a:ext>
            </a:extLst>
          </p:spPr>
          <p:txBody>
            <a:bodyPr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09" name="Oval 39"/>
            <p:cNvSpPr>
              <a:spLocks noChangeArrowheads="1"/>
            </p:cNvSpPr>
            <p:nvPr/>
          </p:nvSpPr>
          <p:spPr bwMode="auto">
            <a:xfrm>
              <a:off x="7" y="5"/>
              <a:ext cx="676" cy="63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0" name="Oval 40"/>
            <p:cNvSpPr>
              <a:spLocks noChangeArrowheads="1"/>
            </p:cNvSpPr>
            <p:nvPr/>
          </p:nvSpPr>
          <p:spPr bwMode="auto">
            <a:xfrm>
              <a:off x="15" y="8"/>
              <a:ext cx="661" cy="61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1" name="Oval 41"/>
            <p:cNvSpPr>
              <a:spLocks noChangeArrowheads="1"/>
            </p:cNvSpPr>
            <p:nvPr/>
          </p:nvSpPr>
          <p:spPr bwMode="auto">
            <a:xfrm>
              <a:off x="22" y="15"/>
              <a:ext cx="628" cy="575"/>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2" name="Oval 42"/>
            <p:cNvSpPr>
              <a:spLocks noChangeArrowheads="1"/>
            </p:cNvSpPr>
            <p:nvPr/>
          </p:nvSpPr>
          <p:spPr bwMode="auto">
            <a:xfrm>
              <a:off x="60" y="31"/>
              <a:ext cx="556" cy="467"/>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29713" name="Text Box 43"/>
            <p:cNvSpPr txBox="1">
              <a:spLocks noChangeArrowheads="1"/>
            </p:cNvSpPr>
            <p:nvPr/>
          </p:nvSpPr>
          <p:spPr bwMode="auto">
            <a:xfrm>
              <a:off x="158" y="94"/>
              <a:ext cx="361" cy="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400">
                  <a:solidFill>
                    <a:srgbClr val="000000"/>
                  </a:solidFill>
                  <a:ea typeface="楷体_GB2312" pitchFamily="49" charset="-122"/>
                </a:rPr>
                <a:t>2</a:t>
              </a:r>
            </a:p>
          </p:txBody>
        </p:sp>
      </p:grpSp>
      <p:sp>
        <p:nvSpPr>
          <p:cNvPr id="14369" name="Text Box 44"/>
          <p:cNvSpPr txBox="1">
            <a:spLocks noChangeArrowheads="1"/>
          </p:cNvSpPr>
          <p:nvPr/>
        </p:nvSpPr>
        <p:spPr bwMode="auto">
          <a:xfrm>
            <a:off x="3393440" y="2244090"/>
            <a:ext cx="2357755" cy="1198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400" b="1">
                <a:solidFill>
                  <a:schemeClr val="bg1"/>
                </a:solidFill>
                <a:latin typeface="楷体_GB2312" pitchFamily="49" charset="-122"/>
                <a:ea typeface="楷体_GB2312" pitchFamily="49" charset="-122"/>
              </a:rPr>
              <a:t>掌握计算</a:t>
            </a:r>
            <a:r>
              <a:rPr lang="en-US" altLang="zh-CN" sz="2400" b="1">
                <a:solidFill>
                  <a:schemeClr val="bg1"/>
                </a:solidFill>
                <a:latin typeface="楷体_GB2312" pitchFamily="49" charset="-122"/>
                <a:ea typeface="楷体_GB2312" pitchFamily="49" charset="-122"/>
              </a:rPr>
              <a:t>n</a:t>
            </a:r>
            <a:r>
              <a:rPr lang="zh-CN" altLang="en-US" sz="2400" b="1">
                <a:solidFill>
                  <a:schemeClr val="bg1"/>
                </a:solidFill>
                <a:latin typeface="楷体_GB2312" pitchFamily="49" charset="-122"/>
                <a:ea typeface="楷体_GB2312" pitchFamily="49" charset="-122"/>
              </a:rPr>
              <a:t>个数的第</a:t>
            </a:r>
            <a:r>
              <a:rPr lang="en-US" altLang="zh-CN" sz="2400" b="1">
                <a:solidFill>
                  <a:schemeClr val="bg1"/>
                </a:solidFill>
                <a:latin typeface="楷体_GB2312" pitchFamily="49" charset="-122"/>
                <a:ea typeface="楷体_GB2312" pitchFamily="49" charset="-122"/>
              </a:rPr>
              <a:t>p</a:t>
            </a:r>
            <a:r>
              <a:rPr lang="zh-CN" altLang="en-US" sz="2400" b="1">
                <a:solidFill>
                  <a:schemeClr val="bg1"/>
                </a:solidFill>
                <a:latin typeface="楷体_GB2312" pitchFamily="49" charset="-122"/>
                <a:ea typeface="楷体_GB2312" pitchFamily="49" charset="-122"/>
              </a:rPr>
              <a:t>百分位数的方法；</a:t>
            </a:r>
          </a:p>
        </p:txBody>
      </p:sp>
      <p:sp>
        <p:nvSpPr>
          <p:cNvPr id="14370" name="Text Box 30"/>
          <p:cNvSpPr txBox="1">
            <a:spLocks noChangeArrowheads="1"/>
          </p:cNvSpPr>
          <p:nvPr/>
        </p:nvSpPr>
        <p:spPr bwMode="auto">
          <a:xfrm>
            <a:off x="376555" y="2133600"/>
            <a:ext cx="2179320" cy="1420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90000"/>
              <a:buFont typeface="Arial" panose="020B0604020202020204" pitchFamily="34" charset="0"/>
              <a:buNone/>
            </a:pPr>
            <a:r>
              <a:rPr sz="2400" b="1">
                <a:solidFill>
                  <a:schemeClr val="bg1"/>
                </a:solidFill>
                <a:latin typeface="楷体_GB2312" pitchFamily="49" charset="-122"/>
                <a:ea typeface="楷体_GB2312" pitchFamily="49" charset="-122"/>
              </a:rPr>
              <a:t>理解一组数据的第</a:t>
            </a:r>
            <a:r>
              <a:rPr lang="en-US" sz="2400" b="1">
                <a:solidFill>
                  <a:schemeClr val="bg1"/>
                </a:solidFill>
                <a:latin typeface="楷体_GB2312" pitchFamily="49" charset="-122"/>
                <a:ea typeface="楷体_GB2312" pitchFamily="49" charset="-122"/>
              </a:rPr>
              <a:t>p</a:t>
            </a:r>
            <a:r>
              <a:rPr sz="2400" b="1">
                <a:solidFill>
                  <a:schemeClr val="bg1"/>
                </a:solidFill>
                <a:latin typeface="楷体_GB2312" pitchFamily="49" charset="-122"/>
                <a:ea typeface="楷体_GB2312" pitchFamily="49" charset="-122"/>
              </a:rPr>
              <a:t>百分位数的概念；</a:t>
            </a:r>
          </a:p>
        </p:txBody>
      </p:sp>
      <p:pic>
        <p:nvPicPr>
          <p:cNvPr id="29707" name="图示 43"/>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4370"/>
                                        </p:tgtEl>
                                        <p:attrNameLst>
                                          <p:attrName>style.visibility</p:attrName>
                                        </p:attrNameLst>
                                      </p:cBhvr>
                                      <p:to>
                                        <p:strVal val="visible"/>
                                      </p:to>
                                    </p:set>
                                    <p:animEffect transition="in" filter="checkerboard(across)">
                                      <p:cBhvr>
                                        <p:cTn id="13" dur="500"/>
                                        <p:tgtEl>
                                          <p:spTgt spid="14370"/>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4361"/>
                                        </p:tgtEl>
                                        <p:attrNameLst>
                                          <p:attrName>style.visibility</p:attrName>
                                        </p:attrNameLst>
                                      </p:cBhvr>
                                      <p:to>
                                        <p:strVal val="visible"/>
                                      </p:to>
                                    </p:set>
                                    <p:animEffect transition="in" filter="checkerboard(across)">
                                      <p:cBhvr>
                                        <p:cTn id="18" dur="500"/>
                                        <p:tgtEl>
                                          <p:spTgt spid="14361"/>
                                        </p:tgtEl>
                                      </p:cBhvr>
                                    </p:animEffect>
                                  </p:childTnLst>
                                </p:cTn>
                              </p:par>
                              <p:par>
                                <p:cTn id="19" presetID="5"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heckerboard(across)">
                                      <p:cBhvr>
                                        <p:cTn id="21" dur="500"/>
                                        <p:tgtEl>
                                          <p:spTgt spid="9"/>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4369"/>
                                        </p:tgtEl>
                                        <p:attrNameLst>
                                          <p:attrName>style.visibility</p:attrName>
                                        </p:attrNameLst>
                                      </p:cBhvr>
                                      <p:to>
                                        <p:strVal val="visible"/>
                                      </p:to>
                                    </p:set>
                                    <p:animEffect transition="in" filter="checkerboard(across)">
                                      <p:cBhvr>
                                        <p:cTn id="24" dur="500"/>
                                        <p:tgtEl>
                                          <p:spTgt spid="14369"/>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14351"/>
                                        </p:tgtEl>
                                        <p:attrNameLst>
                                          <p:attrName>style.visibility</p:attrName>
                                        </p:attrNameLst>
                                      </p:cBhvr>
                                      <p:to>
                                        <p:strVal val="visible"/>
                                      </p:to>
                                    </p:set>
                                    <p:animEffect transition="in" filter="checkerboard(across)">
                                      <p:cBhvr>
                                        <p:cTn id="29" dur="500"/>
                                        <p:tgtEl>
                                          <p:spTgt spid="14351"/>
                                        </p:tgtEl>
                                      </p:cBhvr>
                                    </p:animEffect>
                                  </p:childTnLst>
                                </p:cTn>
                              </p:par>
                              <p:par>
                                <p:cTn id="30" presetID="5" presetClass="entr" presetSubtype="1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heckerboard(across)">
                                      <p:cBhvr>
                                        <p:cTn id="32" dur="500"/>
                                        <p:tgtEl>
                                          <p:spTgt spid="5"/>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4360"/>
                                        </p:tgtEl>
                                        <p:attrNameLst>
                                          <p:attrName>style.visibility</p:attrName>
                                        </p:attrNameLst>
                                      </p:cBhvr>
                                      <p:to>
                                        <p:strVal val="visible"/>
                                      </p:to>
                                    </p:set>
                                    <p:animEffect transition="in" filter="checkerboard(across)">
                                      <p:cBhvr>
                                        <p:cTn id="35" dur="500"/>
                                        <p:tgtEl>
                                          <p:spTgt spid="14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0" grpId="0" autoUpdateAnimBg="0"/>
      <p:bldP spid="14369" grpId="0" autoUpdateAnimBg="0"/>
      <p:bldP spid="1437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0" name="Text Box 57"/>
          <p:cNvSpPr txBox="1">
            <a:spLocks noChangeArrowheads="1"/>
          </p:cNvSpPr>
          <p:nvPr/>
        </p:nvSpPr>
        <p:spPr bwMode="auto">
          <a:xfrm>
            <a:off x="6505575" y="2244090"/>
            <a:ext cx="2479675" cy="3046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sz="2400" b="1">
                <a:solidFill>
                  <a:schemeClr val="bg1"/>
                </a:solidFill>
                <a:latin typeface="楷体_GB2312" pitchFamily="49" charset="-122"/>
                <a:ea typeface="楷体_GB2312" pitchFamily="49" charset="-122"/>
              </a:rPr>
              <a:t>通过具体事例，感悟在实际生活中进行科学决策的必要性，体会统计思维与确定性思维的差异、归纳推断与演绎证明的差异据。</a:t>
            </a:r>
          </a:p>
        </p:txBody>
      </p:sp>
      <p:pic>
        <p:nvPicPr>
          <p:cNvPr id="29707" name="图示 4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矩形 3"/>
          <p:cNvSpPr/>
          <p:nvPr/>
        </p:nvSpPr>
        <p:spPr>
          <a:xfrm>
            <a:off x="283164" y="1168896"/>
            <a:ext cx="10008961" cy="583565"/>
          </a:xfrm>
          <a:prstGeom prst="rect">
            <a:avLst/>
          </a:prstGeom>
        </p:spPr>
        <p:txBody>
          <a:bodyPr wrap="square">
            <a:spAutoFit/>
          </a:bodyPr>
          <a:lstStyle/>
          <a:p>
            <a:r>
              <a:rPr lang="zh-CN" altLang="en-US" sz="3200" kern="100" dirty="0">
                <a:latin typeface="楷体" panose="02010609060101010101" pitchFamily="49" charset="-122"/>
                <a:ea typeface="楷体" panose="02010609060101010101" pitchFamily="49" charset="-122"/>
                <a:cs typeface="Times New Roman" panose="02020603050405020304" pitchFamily="18" charset="0"/>
              </a:rPr>
              <a:t>达成以上目标的标志是：</a:t>
            </a:r>
          </a:p>
        </p:txBody>
      </p:sp>
      <p:sp>
        <p:nvSpPr>
          <p:cNvPr id="10" name="矩形 9"/>
          <p:cNvSpPr/>
          <p:nvPr/>
        </p:nvSpPr>
        <p:spPr>
          <a:xfrm>
            <a:off x="283164" y="1851521"/>
            <a:ext cx="10008961" cy="1076325"/>
          </a:xfrm>
          <a:prstGeom prst="rect">
            <a:avLst/>
          </a:prstGeom>
        </p:spPr>
        <p:txBody>
          <a:bodyPr wrap="square">
            <a:spAutoFit/>
          </a:bodyPr>
          <a:lstStyle/>
          <a:p>
            <a:r>
              <a:rPr lang="en-US" sz="3200" kern="100" dirty="0">
                <a:latin typeface="楷体" panose="02010609060101010101" pitchFamily="49" charset="-122"/>
                <a:ea typeface="楷体" panose="02010609060101010101" pitchFamily="49" charset="-122"/>
                <a:cs typeface="Times New Roman" panose="02020603050405020304" pitchFamily="18" charset="0"/>
              </a:rPr>
              <a:t>1.能够从具体的一组数据的某些特殊的百分位</a:t>
            </a:r>
          </a:p>
          <a:p>
            <a:r>
              <a:rPr lang="en-US" sz="3200" kern="100" dirty="0">
                <a:latin typeface="楷体" panose="02010609060101010101" pitchFamily="49" charset="-122"/>
                <a:ea typeface="楷体" panose="02010609060101010101" pitchFamily="49" charset="-122"/>
                <a:cs typeface="Times New Roman" panose="02020603050405020304" pitchFamily="18" charset="0"/>
              </a:rPr>
              <a:t>数入手，说出第p百分位数的概念；</a:t>
            </a:r>
          </a:p>
        </p:txBody>
      </p:sp>
      <p:sp>
        <p:nvSpPr>
          <p:cNvPr id="15" name="矩形 14"/>
          <p:cNvSpPr/>
          <p:nvPr/>
        </p:nvSpPr>
        <p:spPr>
          <a:xfrm>
            <a:off x="283164" y="3066276"/>
            <a:ext cx="10008961" cy="2061210"/>
          </a:xfrm>
          <a:prstGeom prst="rect">
            <a:avLst/>
          </a:prstGeom>
        </p:spPr>
        <p:txBody>
          <a:bodyPr wrap="square">
            <a:spAutoFit/>
          </a:bodyPr>
          <a:lstStyle/>
          <a:p>
            <a:r>
              <a:rPr lang="en-US" sz="3200" kern="100" dirty="0">
                <a:latin typeface="楷体" panose="02010609060101010101" pitchFamily="49" charset="-122"/>
                <a:ea typeface="楷体" panose="02010609060101010101" pitchFamily="49" charset="-122"/>
                <a:cs typeface="Times New Roman" panose="02020603050405020304" pitchFamily="18" charset="0"/>
              </a:rPr>
              <a:t>2.能够提炼出计算n个数据的第p百分位数的方</a:t>
            </a:r>
          </a:p>
          <a:p>
            <a:r>
              <a:rPr lang="en-US" sz="3200" kern="100" dirty="0">
                <a:latin typeface="楷体" panose="02010609060101010101" pitchFamily="49" charset="-122"/>
                <a:ea typeface="楷体" panose="02010609060101010101" pitchFamily="49" charset="-122"/>
                <a:cs typeface="Times New Roman" panose="02020603050405020304" pitchFamily="18" charset="0"/>
              </a:rPr>
              <a:t>法，画出大致的流程图。能够对实际生活中通</a:t>
            </a:r>
          </a:p>
          <a:p>
            <a:r>
              <a:rPr lang="en-US" sz="3200" kern="100" dirty="0">
                <a:latin typeface="楷体" panose="02010609060101010101" pitchFamily="49" charset="-122"/>
                <a:ea typeface="楷体" panose="02010609060101010101" pitchFamily="49" charset="-122"/>
                <a:cs typeface="Times New Roman" panose="02020603050405020304" pitchFamily="18" charset="0"/>
              </a:rPr>
              <a:t>过抽样调查得到的数据，用这种方法具体的计</a:t>
            </a:r>
          </a:p>
          <a:p>
            <a:r>
              <a:rPr lang="en-US" sz="3200" kern="100" dirty="0">
                <a:latin typeface="楷体" panose="02010609060101010101" pitchFamily="49" charset="-122"/>
                <a:ea typeface="楷体" panose="02010609060101010101" pitchFamily="49" charset="-122"/>
                <a:cs typeface="Times New Roman" panose="02020603050405020304" pitchFamily="18" charset="0"/>
              </a:rPr>
              <a:t>算该组数据的某个百分位数；</a:t>
            </a:r>
          </a:p>
        </p:txBody>
      </p:sp>
      <p:sp>
        <p:nvSpPr>
          <p:cNvPr id="16" name="矩形 15"/>
          <p:cNvSpPr/>
          <p:nvPr/>
        </p:nvSpPr>
        <p:spPr>
          <a:xfrm>
            <a:off x="283164" y="5290046"/>
            <a:ext cx="10008961" cy="1076325"/>
          </a:xfrm>
          <a:prstGeom prst="rect">
            <a:avLst/>
          </a:prstGeom>
        </p:spPr>
        <p:txBody>
          <a:bodyPr wrap="square">
            <a:spAutoFit/>
          </a:bodyPr>
          <a:lstStyle/>
          <a:p>
            <a:r>
              <a:rPr lang="en-US" sz="3200" kern="100" dirty="0">
                <a:latin typeface="楷体" panose="02010609060101010101" pitchFamily="49" charset="-122"/>
                <a:ea typeface="楷体" panose="02010609060101010101" pitchFamily="49" charset="-122"/>
                <a:cs typeface="Times New Roman" panose="02020603050405020304" pitchFamily="18" charset="0"/>
              </a:rPr>
              <a:t>3.能够用样本的百分位数据对总体的百分位数</a:t>
            </a:r>
          </a:p>
          <a:p>
            <a:r>
              <a:rPr lang="en-US" sz="3200" kern="100" dirty="0">
                <a:latin typeface="楷体" panose="02010609060101010101" pitchFamily="49" charset="-122"/>
                <a:ea typeface="楷体" panose="02010609060101010101" pitchFamily="49" charset="-122"/>
                <a:cs typeface="Times New Roman" panose="02020603050405020304" pitchFamily="18" charset="0"/>
              </a:rPr>
              <a:t>据进行估计，合理作出科学的决策</a:t>
            </a:r>
            <a:r>
              <a:rPr lang="zh-CN" altLang="en-US" sz="3200" kern="100" dirty="0">
                <a:latin typeface="楷体" panose="02010609060101010101" pitchFamily="49" charset="-122"/>
                <a:ea typeface="楷体" panose="02010609060101010101" pitchFamily="49" charset="-122"/>
                <a:cs typeface="Times New Roman" panose="02020603050405020304" pitchFamily="18" charset="0"/>
              </a:rPr>
              <a:t>。</a:t>
            </a:r>
          </a:p>
        </p:txBody>
      </p:sp>
      <p:sp>
        <p:nvSpPr>
          <p:cNvPr id="8" name="TextBox 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4360"/>
                                        </p:tgtEl>
                                        <p:attrNameLst>
                                          <p:attrName>style.visibility</p:attrName>
                                        </p:attrNameLst>
                                      </p:cBhvr>
                                      <p:to>
                                        <p:strVal val="visible"/>
                                      </p:to>
                                    </p:set>
                                    <p:animEffect transition="in" filter="checkerboard(across)">
                                      <p:cBhvr>
                                        <p:cTn id="7" dur="500"/>
                                        <p:tgtEl>
                                          <p:spTgt spid="14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bwMode="auto">
          <a:xfrm>
            <a:off x="2843213" y="2262188"/>
            <a:ext cx="3527425" cy="3529012"/>
            <a:chOff x="0" y="0"/>
            <a:chExt cx="3528392" cy="3528392"/>
          </a:xfrm>
        </p:grpSpPr>
        <p:sp>
          <p:nvSpPr>
            <p:cNvPr id="30733" name="椭圆​​ 3"/>
            <p:cNvSpPr>
              <a:spLocks noChangeArrowheads="1"/>
            </p:cNvSpPr>
            <p:nvPr/>
          </p:nvSpPr>
          <p:spPr bwMode="auto">
            <a:xfrm>
              <a:off x="0" y="0"/>
              <a:ext cx="3528392" cy="3528392"/>
            </a:xfrm>
            <a:prstGeom prst="ellipse">
              <a:avLst/>
            </a:prstGeom>
            <a:solidFill>
              <a:srgbClr val="33CCCC"/>
            </a:solidFill>
            <a:ln>
              <a:noFill/>
            </a:ln>
            <a:extLst>
              <a:ext uri="{91240B29-F687-4F45-9708-019B960494DF}">
                <a14:hiddenLine xmlns:a14="http://schemas.microsoft.com/office/drawing/2010/main" xmlns="" w="9525">
                  <a:solidFill>
                    <a:srgbClr val="000000"/>
                  </a:solidFill>
                  <a:round/>
                </a14:hiddenLine>
              </a:ext>
            </a:extLst>
          </p:spPr>
          <p:txBody>
            <a:bodyPr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grpSp>
          <p:nvGrpSpPr>
            <p:cNvPr id="30734" name="椭圆​​ 4"/>
            <p:cNvGrpSpPr/>
            <p:nvPr/>
          </p:nvGrpSpPr>
          <p:grpSpPr bwMode="auto">
            <a:xfrm>
              <a:off x="430457" y="419978"/>
              <a:ext cx="2689073" cy="2687864"/>
              <a:chOff x="0" y="0"/>
              <a:chExt cx="2688336" cy="2688336"/>
            </a:xfrm>
          </p:grpSpPr>
          <p:pic>
            <p:nvPicPr>
              <p:cNvPr id="30735" name="椭圆​​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2688336" cy="2688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36" name="Text Box 6"/>
              <p:cNvSpPr txBox="1">
                <a:spLocks noChangeArrowheads="1"/>
              </p:cNvSpPr>
              <p:nvPr/>
            </p:nvSpPr>
            <p:spPr bwMode="auto">
              <a:xfrm>
                <a:off x="400526" y="397838"/>
                <a:ext cx="1892380" cy="1893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latin typeface="Calibri" panose="020F0502020204030204" pitchFamily="34" charset="0"/>
                </a:endParaRPr>
              </a:p>
            </p:txBody>
          </p:sp>
        </p:grpSp>
      </p:grpSp>
      <p:sp>
        <p:nvSpPr>
          <p:cNvPr id="15367" name="椭圆​​ 6"/>
          <p:cNvSpPr>
            <a:spLocks noChangeArrowheads="1"/>
          </p:cNvSpPr>
          <p:nvPr/>
        </p:nvSpPr>
        <p:spPr bwMode="auto">
          <a:xfrm>
            <a:off x="2387600" y="3284538"/>
            <a:ext cx="1536700" cy="1536700"/>
          </a:xfrm>
          <a:prstGeom prst="ellipse">
            <a:avLst/>
          </a:prstGeom>
          <a:solidFill>
            <a:srgbClr val="6600CC"/>
          </a:solidFill>
          <a:ln w="76200">
            <a:solidFill>
              <a:schemeClr val="bg1"/>
            </a:solidFill>
            <a:round/>
          </a:ln>
          <a:effectLst>
            <a:outerShdw dist="38100" dir="2700000" algn="ctr" rotWithShape="0">
              <a:srgbClr val="000000">
                <a:alpha val="39000"/>
              </a:srgbClr>
            </a:outerShdw>
          </a:effectLst>
        </p:spPr>
        <p:txBody>
          <a:bodyPr anchor="ctr"/>
          <a:lstStyle/>
          <a:p>
            <a:pPr algn="ctr" eaLnBrk="1" hangingPunct="1">
              <a:buFont typeface="Arial" panose="020B0604020202020204" pitchFamily="34" charset="0"/>
              <a:buNone/>
              <a:defRPr/>
            </a:pPr>
            <a:r>
              <a:rPr lang="zh-CN" altLang="en-US" sz="3200" b="1">
                <a:solidFill>
                  <a:srgbClr val="FFFF00"/>
                </a:solidFill>
                <a:latin typeface="Arial" panose="020B0604020202020204" pitchFamily="34" charset="0"/>
                <a:ea typeface="黑体" panose="02010609060101010101" pitchFamily="49" charset="-122"/>
              </a:rPr>
              <a:t>教学手段</a:t>
            </a:r>
          </a:p>
        </p:txBody>
      </p:sp>
      <p:sp>
        <p:nvSpPr>
          <p:cNvPr id="15368" name="椭圆​​ 7"/>
          <p:cNvSpPr>
            <a:spLocks noChangeArrowheads="1"/>
          </p:cNvSpPr>
          <p:nvPr/>
        </p:nvSpPr>
        <p:spPr bwMode="auto">
          <a:xfrm>
            <a:off x="4043363" y="1700213"/>
            <a:ext cx="1536700" cy="1535112"/>
          </a:xfrm>
          <a:prstGeom prst="ellipse">
            <a:avLst/>
          </a:prstGeom>
          <a:solidFill>
            <a:schemeClr val="accent1"/>
          </a:solidFill>
          <a:ln w="76200">
            <a:solidFill>
              <a:schemeClr val="bg1"/>
            </a:solidFill>
            <a:round/>
          </a:ln>
          <a:effectLst>
            <a:outerShdw dist="38100" dir="2700000" algn="ctr" rotWithShape="0">
              <a:srgbClr val="000000">
                <a:alpha val="39000"/>
              </a:srgbClr>
            </a:outerShdw>
          </a:effectLst>
        </p:spPr>
        <p:txBody>
          <a:bodyPr anchor="ctr"/>
          <a:lstStyle/>
          <a:p>
            <a:pPr algn="ctr" eaLnBrk="1" hangingPunct="1">
              <a:buFont typeface="Arial" panose="020B0604020202020204" pitchFamily="34" charset="0"/>
              <a:buNone/>
              <a:defRPr/>
            </a:pPr>
            <a:r>
              <a:rPr lang="zh-CN" altLang="en-US" sz="3200" b="1">
                <a:solidFill>
                  <a:schemeClr val="bg1"/>
                </a:solidFill>
                <a:latin typeface="Arial" panose="020B0604020202020204" pitchFamily="34" charset="0"/>
                <a:ea typeface="黑体" panose="02010609060101010101" pitchFamily="49" charset="-122"/>
              </a:rPr>
              <a:t>教学方式</a:t>
            </a:r>
          </a:p>
        </p:txBody>
      </p:sp>
      <p:sp>
        <p:nvSpPr>
          <p:cNvPr id="15369" name="椭圆​​ 8"/>
          <p:cNvSpPr>
            <a:spLocks noChangeArrowheads="1"/>
          </p:cNvSpPr>
          <p:nvPr/>
        </p:nvSpPr>
        <p:spPr bwMode="auto">
          <a:xfrm>
            <a:off x="5148263" y="3908425"/>
            <a:ext cx="1535112" cy="1536700"/>
          </a:xfrm>
          <a:prstGeom prst="ellipse">
            <a:avLst/>
          </a:prstGeom>
          <a:solidFill>
            <a:srgbClr val="FF9900"/>
          </a:solidFill>
          <a:ln w="76200">
            <a:solidFill>
              <a:schemeClr val="bg1"/>
            </a:solidFill>
            <a:round/>
          </a:ln>
          <a:effectLst>
            <a:outerShdw dist="38100" dir="2700000" algn="ctr" rotWithShape="0">
              <a:srgbClr val="000000">
                <a:alpha val="39000"/>
              </a:srgbClr>
            </a:outerShdw>
          </a:effectLst>
        </p:spPr>
        <p:txBody>
          <a:bodyPr anchor="ctr"/>
          <a:lstStyle/>
          <a:p>
            <a:pPr algn="ctr" eaLnBrk="1" hangingPunct="1">
              <a:buFont typeface="Arial" panose="020B0604020202020204" pitchFamily="34" charset="0"/>
              <a:buNone/>
              <a:defRPr/>
            </a:pPr>
            <a:r>
              <a:rPr lang="zh-CN" altLang="en-US" sz="3200" b="1">
                <a:latin typeface="Arial" panose="020B0604020202020204" pitchFamily="34" charset="0"/>
                <a:ea typeface="黑体" panose="02010609060101010101" pitchFamily="49" charset="-122"/>
              </a:rPr>
              <a:t>学习</a:t>
            </a:r>
          </a:p>
          <a:p>
            <a:pPr algn="ctr" eaLnBrk="1" hangingPunct="1">
              <a:buFont typeface="Arial" panose="020B0604020202020204" pitchFamily="34" charset="0"/>
              <a:buNone/>
              <a:defRPr/>
            </a:pPr>
            <a:r>
              <a:rPr lang="zh-CN" altLang="en-US" sz="3200" b="1">
                <a:latin typeface="Arial" panose="020B0604020202020204" pitchFamily="34" charset="0"/>
                <a:ea typeface="黑体" panose="02010609060101010101" pitchFamily="49" charset="-122"/>
              </a:rPr>
              <a:t>方式</a:t>
            </a:r>
          </a:p>
        </p:txBody>
      </p:sp>
      <p:cxnSp>
        <p:nvCxnSpPr>
          <p:cNvPr id="15370" name="直接连接符​​ 10"/>
          <p:cNvCxnSpPr>
            <a:cxnSpLocks noChangeShapeType="1"/>
          </p:cNvCxnSpPr>
          <p:nvPr/>
        </p:nvCxnSpPr>
        <p:spPr bwMode="auto">
          <a:xfrm flipH="1">
            <a:off x="2484438" y="2492375"/>
            <a:ext cx="30162" cy="1462088"/>
          </a:xfrm>
          <a:prstGeom prst="line">
            <a:avLst/>
          </a:prstGeom>
          <a:noFill/>
          <a:ln w="76200">
            <a:solidFill>
              <a:srgbClr val="6600CC"/>
            </a:solidFill>
            <a:round/>
          </a:ln>
          <a:extLst>
            <a:ext uri="{909E8E84-426E-40DD-AFC4-6F175D3DCCD1}">
              <a14:hiddenFill xmlns:a14="http://schemas.microsoft.com/office/drawing/2010/main" xmlns="">
                <a:noFill/>
              </a14:hiddenFill>
            </a:ext>
          </a:extLst>
        </p:spPr>
      </p:cxnSp>
      <p:cxnSp>
        <p:nvCxnSpPr>
          <p:cNvPr id="15371" name="直接连接符​​ 12"/>
          <p:cNvCxnSpPr>
            <a:cxnSpLocks noChangeShapeType="1"/>
          </p:cNvCxnSpPr>
          <p:nvPr/>
        </p:nvCxnSpPr>
        <p:spPr bwMode="auto">
          <a:xfrm>
            <a:off x="5435600" y="1484313"/>
            <a:ext cx="17463" cy="762000"/>
          </a:xfrm>
          <a:prstGeom prst="line">
            <a:avLst/>
          </a:prstGeom>
          <a:noFill/>
          <a:ln w="76200">
            <a:solidFill>
              <a:schemeClr val="accent1"/>
            </a:solidFill>
            <a:round/>
          </a:ln>
          <a:extLst>
            <a:ext uri="{909E8E84-426E-40DD-AFC4-6F175D3DCCD1}">
              <a14:hiddenFill xmlns:a14="http://schemas.microsoft.com/office/drawing/2010/main" xmlns="">
                <a:noFill/>
              </a14:hiddenFill>
            </a:ext>
          </a:extLst>
        </p:spPr>
      </p:cxnSp>
      <p:cxnSp>
        <p:nvCxnSpPr>
          <p:cNvPr id="15372" name="直接连接符​​ 13"/>
          <p:cNvCxnSpPr>
            <a:cxnSpLocks noChangeShapeType="1"/>
          </p:cNvCxnSpPr>
          <p:nvPr/>
        </p:nvCxnSpPr>
        <p:spPr bwMode="auto">
          <a:xfrm>
            <a:off x="6588125" y="4584700"/>
            <a:ext cx="26988" cy="2012950"/>
          </a:xfrm>
          <a:prstGeom prst="line">
            <a:avLst/>
          </a:prstGeom>
          <a:noFill/>
          <a:ln w="76200">
            <a:solidFill>
              <a:srgbClr val="FF9900"/>
            </a:solidFill>
            <a:round/>
          </a:ln>
          <a:extLst>
            <a:ext uri="{909E8E84-426E-40DD-AFC4-6F175D3DCCD1}">
              <a14:hiddenFill xmlns:a14="http://schemas.microsoft.com/office/drawing/2010/main" xmlns="">
                <a:noFill/>
              </a14:hiddenFill>
            </a:ext>
          </a:extLst>
        </p:spPr>
      </p:cxnSp>
      <p:sp>
        <p:nvSpPr>
          <p:cNvPr id="15373" name="TextBox 14"/>
          <p:cNvSpPr txBox="1">
            <a:spLocks noChangeArrowheads="1"/>
          </p:cNvSpPr>
          <p:nvPr/>
        </p:nvSpPr>
        <p:spPr bwMode="auto">
          <a:xfrm>
            <a:off x="5508625" y="1481138"/>
            <a:ext cx="3116263"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0000CC"/>
                </a:solidFill>
                <a:ea typeface="黑体" panose="02010609060101010101" pitchFamily="49" charset="-122"/>
              </a:rPr>
              <a:t>问题探究式 </a:t>
            </a:r>
          </a:p>
        </p:txBody>
      </p:sp>
      <p:sp>
        <p:nvSpPr>
          <p:cNvPr id="15374" name="TextBox 15"/>
          <p:cNvSpPr txBox="1">
            <a:spLocks noChangeArrowheads="1"/>
          </p:cNvSpPr>
          <p:nvPr/>
        </p:nvSpPr>
        <p:spPr bwMode="auto">
          <a:xfrm>
            <a:off x="6732588" y="4508500"/>
            <a:ext cx="244792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FF9900"/>
                </a:solidFill>
                <a:ea typeface="黑体" panose="02010609060101010101" pitchFamily="49" charset="-122"/>
              </a:rPr>
              <a:t>独立思考、</a:t>
            </a:r>
          </a:p>
          <a:p>
            <a:pPr eaLnBrk="1" hangingPunct="1">
              <a:buFont typeface="Arial" panose="020B0604020202020204" pitchFamily="34" charset="0"/>
              <a:buNone/>
            </a:pPr>
            <a:r>
              <a:rPr lang="zh-CN" altLang="en-US" sz="3200" b="1">
                <a:solidFill>
                  <a:srgbClr val="FF9900"/>
                </a:solidFill>
                <a:ea typeface="黑体" panose="02010609060101010101" pitchFamily="49" charset="-122"/>
              </a:rPr>
              <a:t>动手实践、</a:t>
            </a:r>
          </a:p>
          <a:p>
            <a:pPr eaLnBrk="1" hangingPunct="1">
              <a:buFont typeface="Arial" panose="020B0604020202020204" pitchFamily="34" charset="0"/>
              <a:buNone/>
            </a:pPr>
            <a:r>
              <a:rPr lang="zh-CN" altLang="en-US" sz="3200" b="1">
                <a:solidFill>
                  <a:srgbClr val="FF9900"/>
                </a:solidFill>
                <a:ea typeface="黑体" panose="02010609060101010101" pitchFamily="49" charset="-122"/>
              </a:rPr>
              <a:t>自主探索、</a:t>
            </a:r>
          </a:p>
          <a:p>
            <a:pPr eaLnBrk="1" hangingPunct="1">
              <a:buFont typeface="Arial" panose="020B0604020202020204" pitchFamily="34" charset="0"/>
              <a:buNone/>
            </a:pPr>
            <a:r>
              <a:rPr lang="zh-CN" altLang="en-US" sz="3200" b="1">
                <a:solidFill>
                  <a:srgbClr val="FF9900"/>
                </a:solidFill>
                <a:ea typeface="黑体" panose="02010609060101010101" pitchFamily="49" charset="-122"/>
              </a:rPr>
              <a:t>合作交流   </a:t>
            </a:r>
            <a:r>
              <a:rPr lang="zh-CN" altLang="en-US" b="1">
                <a:solidFill>
                  <a:srgbClr val="FF9900"/>
                </a:solidFill>
              </a:rPr>
              <a:t> </a:t>
            </a:r>
          </a:p>
        </p:txBody>
      </p:sp>
      <p:sp>
        <p:nvSpPr>
          <p:cNvPr id="15375" name="TextBox 16"/>
          <p:cNvSpPr txBox="1">
            <a:spLocks noChangeArrowheads="1"/>
          </p:cNvSpPr>
          <p:nvPr/>
        </p:nvSpPr>
        <p:spPr bwMode="auto">
          <a:xfrm>
            <a:off x="165100" y="2420938"/>
            <a:ext cx="2246313"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200" b="1">
                <a:solidFill>
                  <a:srgbClr val="7030A0"/>
                </a:solidFill>
                <a:latin typeface="黑体" panose="02010609060101010101" pitchFamily="49" charset="-122"/>
                <a:ea typeface="黑体" panose="02010609060101010101" pitchFamily="49" charset="-122"/>
              </a:rPr>
              <a:t>多媒体辅助和信息技术相结合</a:t>
            </a:r>
            <a:r>
              <a:rPr lang="zh-CN" altLang="en-US" b="1">
                <a:solidFill>
                  <a:srgbClr val="7030A0"/>
                </a:solidFill>
              </a:rPr>
              <a:t> </a:t>
            </a:r>
            <a:r>
              <a:rPr lang="zh-CN" altLang="en-US" sz="2800" b="1">
                <a:solidFill>
                  <a:srgbClr val="7030A0"/>
                </a:solidFill>
              </a:rPr>
              <a:t> </a:t>
            </a:r>
          </a:p>
        </p:txBody>
      </p:sp>
      <p:pic>
        <p:nvPicPr>
          <p:cNvPr id="30732" name="图示 1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6475" y="433388"/>
            <a:ext cx="7978775"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TextBox 1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5368"/>
                                        </p:tgtEl>
                                        <p:attrNameLst>
                                          <p:attrName>style.visibility</p:attrName>
                                        </p:attrNameLst>
                                      </p:cBhvr>
                                      <p:to>
                                        <p:strVal val="visible"/>
                                      </p:to>
                                    </p:set>
                                    <p:animEffect transition="in" filter="fade">
                                      <p:cBhvr>
                                        <p:cTn id="13" dur="1000"/>
                                        <p:tgtEl>
                                          <p:spTgt spid="15368"/>
                                        </p:tgtEl>
                                      </p:cBhvr>
                                    </p:animEffect>
                                    <p:anim calcmode="lin" valueType="num">
                                      <p:cBhvr>
                                        <p:cTn id="14" dur="1000" fill="hold"/>
                                        <p:tgtEl>
                                          <p:spTgt spid="15368"/>
                                        </p:tgtEl>
                                        <p:attrNameLst>
                                          <p:attrName>ppt_x</p:attrName>
                                        </p:attrNameLst>
                                      </p:cBhvr>
                                      <p:tavLst>
                                        <p:tav tm="0">
                                          <p:val>
                                            <p:strVal val="#ppt_x"/>
                                          </p:val>
                                        </p:tav>
                                        <p:tav tm="100000">
                                          <p:val>
                                            <p:strVal val="#ppt_x"/>
                                          </p:val>
                                        </p:tav>
                                      </p:tavLst>
                                    </p:anim>
                                    <p:anim calcmode="lin" valueType="num">
                                      <p:cBhvr>
                                        <p:cTn id="15" dur="900" decel="100000" fill="hold"/>
                                        <p:tgtEl>
                                          <p:spTgt spid="1536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36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5373"/>
                                        </p:tgtEl>
                                        <p:attrNameLst>
                                          <p:attrName>style.visibility</p:attrName>
                                        </p:attrNameLst>
                                      </p:cBhvr>
                                      <p:to>
                                        <p:strVal val="visible"/>
                                      </p:to>
                                    </p:set>
                                    <p:animEffect transition="in" filter="fade">
                                      <p:cBhvr>
                                        <p:cTn id="19" dur="1000"/>
                                        <p:tgtEl>
                                          <p:spTgt spid="15373"/>
                                        </p:tgtEl>
                                      </p:cBhvr>
                                    </p:animEffect>
                                    <p:anim calcmode="lin" valueType="num">
                                      <p:cBhvr>
                                        <p:cTn id="20" dur="1000" fill="hold"/>
                                        <p:tgtEl>
                                          <p:spTgt spid="15373"/>
                                        </p:tgtEl>
                                        <p:attrNameLst>
                                          <p:attrName>ppt_x</p:attrName>
                                        </p:attrNameLst>
                                      </p:cBhvr>
                                      <p:tavLst>
                                        <p:tav tm="0">
                                          <p:val>
                                            <p:strVal val="#ppt_x"/>
                                          </p:val>
                                        </p:tav>
                                        <p:tav tm="100000">
                                          <p:val>
                                            <p:strVal val="#ppt_x"/>
                                          </p:val>
                                        </p:tav>
                                      </p:tavLst>
                                    </p:anim>
                                    <p:anim calcmode="lin" valueType="num">
                                      <p:cBhvr>
                                        <p:cTn id="21" dur="900" decel="100000" fill="hold"/>
                                        <p:tgtEl>
                                          <p:spTgt spid="1537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373"/>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5371"/>
                                        </p:tgtEl>
                                        <p:attrNameLst>
                                          <p:attrName>style.visibility</p:attrName>
                                        </p:attrNameLst>
                                      </p:cBhvr>
                                      <p:to>
                                        <p:strVal val="visible"/>
                                      </p:to>
                                    </p:set>
                                    <p:animEffect transition="in" filter="fade">
                                      <p:cBhvr>
                                        <p:cTn id="25" dur="1000"/>
                                        <p:tgtEl>
                                          <p:spTgt spid="15371"/>
                                        </p:tgtEl>
                                      </p:cBhvr>
                                    </p:animEffect>
                                    <p:anim calcmode="lin" valueType="num">
                                      <p:cBhvr>
                                        <p:cTn id="26" dur="1000" fill="hold"/>
                                        <p:tgtEl>
                                          <p:spTgt spid="15371"/>
                                        </p:tgtEl>
                                        <p:attrNameLst>
                                          <p:attrName>ppt_x</p:attrName>
                                        </p:attrNameLst>
                                      </p:cBhvr>
                                      <p:tavLst>
                                        <p:tav tm="0">
                                          <p:val>
                                            <p:strVal val="#ppt_x"/>
                                          </p:val>
                                        </p:tav>
                                        <p:tav tm="100000">
                                          <p:val>
                                            <p:strVal val="#ppt_x"/>
                                          </p:val>
                                        </p:tav>
                                      </p:tavLst>
                                    </p:anim>
                                    <p:anim calcmode="lin" valueType="num">
                                      <p:cBhvr>
                                        <p:cTn id="27" dur="900" decel="100000" fill="hold"/>
                                        <p:tgtEl>
                                          <p:spTgt spid="1537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5371"/>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grpId="0" nodeType="clickEffect">
                                  <p:stCondLst>
                                    <p:cond delay="0"/>
                                  </p:stCondLst>
                                  <p:childTnLst>
                                    <p:set>
                                      <p:cBhvr>
                                        <p:cTn id="32" dur="1" fill="hold">
                                          <p:stCondLst>
                                            <p:cond delay="0"/>
                                          </p:stCondLst>
                                        </p:cTn>
                                        <p:tgtEl>
                                          <p:spTgt spid="15375"/>
                                        </p:tgtEl>
                                        <p:attrNameLst>
                                          <p:attrName>style.visibility</p:attrName>
                                        </p:attrNameLst>
                                      </p:cBhvr>
                                      <p:to>
                                        <p:strVal val="visible"/>
                                      </p:to>
                                    </p:set>
                                    <p:animEffect transition="in" filter="wedge">
                                      <p:cBhvr>
                                        <p:cTn id="33" dur="1000"/>
                                        <p:tgtEl>
                                          <p:spTgt spid="15375"/>
                                        </p:tgtEl>
                                      </p:cBhvr>
                                    </p:animEffect>
                                  </p:childTnLst>
                                </p:cTn>
                              </p:par>
                              <p:par>
                                <p:cTn id="34" presetID="20" presetClass="entr" presetSubtype="0" fill="hold" nodeType="withEffect">
                                  <p:stCondLst>
                                    <p:cond delay="0"/>
                                  </p:stCondLst>
                                  <p:childTnLst>
                                    <p:set>
                                      <p:cBhvr>
                                        <p:cTn id="35" dur="1" fill="hold">
                                          <p:stCondLst>
                                            <p:cond delay="0"/>
                                          </p:stCondLst>
                                        </p:cTn>
                                        <p:tgtEl>
                                          <p:spTgt spid="15370"/>
                                        </p:tgtEl>
                                        <p:attrNameLst>
                                          <p:attrName>style.visibility</p:attrName>
                                        </p:attrNameLst>
                                      </p:cBhvr>
                                      <p:to>
                                        <p:strVal val="visible"/>
                                      </p:to>
                                    </p:set>
                                    <p:animEffect transition="in" filter="wedge">
                                      <p:cBhvr>
                                        <p:cTn id="36" dur="1000"/>
                                        <p:tgtEl>
                                          <p:spTgt spid="15370"/>
                                        </p:tgtEl>
                                      </p:cBhvr>
                                    </p:animEffect>
                                  </p:childTnLst>
                                </p:cTn>
                              </p:par>
                              <p:par>
                                <p:cTn id="37" presetID="20" presetClass="entr" presetSubtype="0" fill="hold" nodeType="withEffect">
                                  <p:stCondLst>
                                    <p:cond delay="0"/>
                                  </p:stCondLst>
                                  <p:childTnLst>
                                    <p:set>
                                      <p:cBhvr>
                                        <p:cTn id="38" dur="1" fill="hold">
                                          <p:stCondLst>
                                            <p:cond delay="0"/>
                                          </p:stCondLst>
                                        </p:cTn>
                                        <p:tgtEl>
                                          <p:spTgt spid="15367"/>
                                        </p:tgtEl>
                                        <p:attrNameLst>
                                          <p:attrName>style.visibility</p:attrName>
                                        </p:attrNameLst>
                                      </p:cBhvr>
                                      <p:to>
                                        <p:strVal val="visible"/>
                                      </p:to>
                                    </p:set>
                                    <p:animEffect transition="in" filter="wedge">
                                      <p:cBhvr>
                                        <p:cTn id="39" dur="1000"/>
                                        <p:tgtEl>
                                          <p:spTgt spid="15367"/>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15369"/>
                                        </p:tgtEl>
                                        <p:attrNameLst>
                                          <p:attrName>style.visibility</p:attrName>
                                        </p:attrNameLst>
                                      </p:cBhvr>
                                      <p:to>
                                        <p:strVal val="visible"/>
                                      </p:to>
                                    </p:set>
                                    <p:animEffect transition="in" filter="circle(in)">
                                      <p:cBhvr>
                                        <p:cTn id="44" dur="1000"/>
                                        <p:tgtEl>
                                          <p:spTgt spid="15369"/>
                                        </p:tgtEl>
                                      </p:cBhvr>
                                    </p:animEffect>
                                  </p:childTnLst>
                                </p:cTn>
                              </p:par>
                              <p:par>
                                <p:cTn id="45" presetID="6" presetClass="entr" presetSubtype="16" fill="hold" nodeType="withEffect">
                                  <p:stCondLst>
                                    <p:cond delay="0"/>
                                  </p:stCondLst>
                                  <p:childTnLst>
                                    <p:set>
                                      <p:cBhvr>
                                        <p:cTn id="46" dur="1" fill="hold">
                                          <p:stCondLst>
                                            <p:cond delay="0"/>
                                          </p:stCondLst>
                                        </p:cTn>
                                        <p:tgtEl>
                                          <p:spTgt spid="15372"/>
                                        </p:tgtEl>
                                        <p:attrNameLst>
                                          <p:attrName>style.visibility</p:attrName>
                                        </p:attrNameLst>
                                      </p:cBhvr>
                                      <p:to>
                                        <p:strVal val="visible"/>
                                      </p:to>
                                    </p:set>
                                    <p:animEffect transition="in" filter="circle(in)">
                                      <p:cBhvr>
                                        <p:cTn id="47" dur="1000"/>
                                        <p:tgtEl>
                                          <p:spTgt spid="15372"/>
                                        </p:tgtEl>
                                      </p:cBhvr>
                                    </p:animEffect>
                                  </p:childTnLst>
                                </p:cTn>
                              </p:par>
                              <p:par>
                                <p:cTn id="48" presetID="6" presetClass="entr" presetSubtype="16" fill="hold" grpId="0" nodeType="withEffect">
                                  <p:stCondLst>
                                    <p:cond delay="0"/>
                                  </p:stCondLst>
                                  <p:childTnLst>
                                    <p:set>
                                      <p:cBhvr>
                                        <p:cTn id="49" dur="1" fill="hold">
                                          <p:stCondLst>
                                            <p:cond delay="0"/>
                                          </p:stCondLst>
                                        </p:cTn>
                                        <p:tgtEl>
                                          <p:spTgt spid="15374"/>
                                        </p:tgtEl>
                                        <p:attrNameLst>
                                          <p:attrName>style.visibility</p:attrName>
                                        </p:attrNameLst>
                                      </p:cBhvr>
                                      <p:to>
                                        <p:strVal val="visible"/>
                                      </p:to>
                                    </p:set>
                                    <p:animEffect transition="in" filter="circle(in)">
                                      <p:cBhvr>
                                        <p:cTn id="50" dur="1000"/>
                                        <p:tgtEl>
                                          <p:spTgt spid="15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autoUpdateAnimBg="0"/>
      <p:bldP spid="15374" grpId="0" autoUpdateAnimBg="0"/>
      <p:bldP spid="1537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16"/>
          <p:cNvSpPr>
            <a:spLocks noEditPoints="1"/>
          </p:cNvSpPr>
          <p:nvPr/>
        </p:nvSpPr>
        <p:spPr bwMode="auto">
          <a:xfrm>
            <a:off x="973138" y="1773238"/>
            <a:ext cx="7631112" cy="4876800"/>
          </a:xfrm>
          <a:custGeom>
            <a:avLst/>
            <a:gdLst>
              <a:gd name="T0" fmla="*/ 1092 w 2820"/>
              <a:gd name="T1" fmla="*/ 50 h 2912"/>
              <a:gd name="T2" fmla="*/ 822 w 2820"/>
              <a:gd name="T3" fmla="*/ 168 h 2912"/>
              <a:gd name="T4" fmla="*/ 594 w 2820"/>
              <a:gd name="T5" fmla="*/ 300 h 2912"/>
              <a:gd name="T6" fmla="*/ 406 w 2820"/>
              <a:gd name="T7" fmla="*/ 446 h 2912"/>
              <a:gd name="T8" fmla="*/ 254 w 2820"/>
              <a:gd name="T9" fmla="*/ 604 h 2912"/>
              <a:gd name="T10" fmla="*/ 140 w 2820"/>
              <a:gd name="T11" fmla="*/ 772 h 2912"/>
              <a:gd name="T12" fmla="*/ 60 w 2820"/>
              <a:gd name="T13" fmla="*/ 944 h 2912"/>
              <a:gd name="T14" fmla="*/ 14 w 2820"/>
              <a:gd name="T15" fmla="*/ 1122 h 2912"/>
              <a:gd name="T16" fmla="*/ 0 w 2820"/>
              <a:gd name="T17" fmla="*/ 1300 h 2912"/>
              <a:gd name="T18" fmla="*/ 18 w 2820"/>
              <a:gd name="T19" fmla="*/ 1476 h 2912"/>
              <a:gd name="T20" fmla="*/ 64 w 2820"/>
              <a:gd name="T21" fmla="*/ 1650 h 2912"/>
              <a:gd name="T22" fmla="*/ 138 w 2820"/>
              <a:gd name="T23" fmla="*/ 1818 h 2912"/>
              <a:gd name="T24" fmla="*/ 238 w 2820"/>
              <a:gd name="T25" fmla="*/ 1978 h 2912"/>
              <a:gd name="T26" fmla="*/ 364 w 2820"/>
              <a:gd name="T27" fmla="*/ 2126 h 2912"/>
              <a:gd name="T28" fmla="*/ 512 w 2820"/>
              <a:gd name="T29" fmla="*/ 2262 h 2912"/>
              <a:gd name="T30" fmla="*/ 684 w 2820"/>
              <a:gd name="T31" fmla="*/ 2382 h 2912"/>
              <a:gd name="T32" fmla="*/ 874 w 2820"/>
              <a:gd name="T33" fmla="*/ 2484 h 2912"/>
              <a:gd name="T34" fmla="*/ 1086 w 2820"/>
              <a:gd name="T35" fmla="*/ 2564 h 2912"/>
              <a:gd name="T36" fmla="*/ 1314 w 2820"/>
              <a:gd name="T37" fmla="*/ 2622 h 2912"/>
              <a:gd name="T38" fmla="*/ 1558 w 2820"/>
              <a:gd name="T39" fmla="*/ 2654 h 2912"/>
              <a:gd name="T40" fmla="*/ 1818 w 2820"/>
              <a:gd name="T41" fmla="*/ 2658 h 2912"/>
              <a:gd name="T42" fmla="*/ 2090 w 2820"/>
              <a:gd name="T43" fmla="*/ 2632 h 2912"/>
              <a:gd name="T44" fmla="*/ 2374 w 2820"/>
              <a:gd name="T45" fmla="*/ 2574 h 2912"/>
              <a:gd name="T46" fmla="*/ 2544 w 2820"/>
              <a:gd name="T47" fmla="*/ 2912 h 2912"/>
              <a:gd name="T48" fmla="*/ 1868 w 2820"/>
              <a:gd name="T49" fmla="*/ 1552 h 2912"/>
              <a:gd name="T50" fmla="*/ 1956 w 2820"/>
              <a:gd name="T51" fmla="*/ 1914 h 2912"/>
              <a:gd name="T52" fmla="*/ 1788 w 2820"/>
              <a:gd name="T53" fmla="*/ 1936 h 2912"/>
              <a:gd name="T54" fmla="*/ 1616 w 2820"/>
              <a:gd name="T55" fmla="*/ 1934 h 2912"/>
              <a:gd name="T56" fmla="*/ 1442 w 2820"/>
              <a:gd name="T57" fmla="*/ 1912 h 2912"/>
              <a:gd name="T58" fmla="*/ 1272 w 2820"/>
              <a:gd name="T59" fmla="*/ 1872 h 2912"/>
              <a:gd name="T60" fmla="*/ 1108 w 2820"/>
              <a:gd name="T61" fmla="*/ 1812 h 2912"/>
              <a:gd name="T62" fmla="*/ 952 w 2820"/>
              <a:gd name="T63" fmla="*/ 1736 h 2912"/>
              <a:gd name="T64" fmla="*/ 810 w 2820"/>
              <a:gd name="T65" fmla="*/ 1646 h 2912"/>
              <a:gd name="T66" fmla="*/ 684 w 2820"/>
              <a:gd name="T67" fmla="*/ 1542 h 2912"/>
              <a:gd name="T68" fmla="*/ 578 w 2820"/>
              <a:gd name="T69" fmla="*/ 1428 h 2912"/>
              <a:gd name="T70" fmla="*/ 494 w 2820"/>
              <a:gd name="T71" fmla="*/ 1304 h 2912"/>
              <a:gd name="T72" fmla="*/ 438 w 2820"/>
              <a:gd name="T73" fmla="*/ 1170 h 2912"/>
              <a:gd name="T74" fmla="*/ 410 w 2820"/>
              <a:gd name="T75" fmla="*/ 1032 h 2912"/>
              <a:gd name="T76" fmla="*/ 416 w 2820"/>
              <a:gd name="T77" fmla="*/ 888 h 2912"/>
              <a:gd name="T78" fmla="*/ 460 w 2820"/>
              <a:gd name="T79" fmla="*/ 742 h 2912"/>
              <a:gd name="T80" fmla="*/ 544 w 2820"/>
              <a:gd name="T81" fmla="*/ 592 h 2912"/>
              <a:gd name="T82" fmla="*/ 670 w 2820"/>
              <a:gd name="T83" fmla="*/ 444 h 2912"/>
              <a:gd name="T84" fmla="*/ 844 w 2820"/>
              <a:gd name="T85" fmla="*/ 298 h 2912"/>
              <a:gd name="T86" fmla="*/ 1070 w 2820"/>
              <a:gd name="T87" fmla="*/ 154 h 2912"/>
              <a:gd name="T88" fmla="*/ 1348 w 2820"/>
              <a:gd name="T89" fmla="*/ 16 h 2912"/>
              <a:gd name="T90" fmla="*/ 1244 w 2820"/>
              <a:gd name="T91" fmla="*/ 0 h 2912"/>
              <a:gd name="T92" fmla="*/ 2820 w 2820"/>
              <a:gd name="T93" fmla="*/ 1934 h 2912"/>
              <a:gd name="T94" fmla="*/ 2820 w 2820"/>
              <a:gd name="T95" fmla="*/ 1934 h 2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20"/>
              <a:gd name="T145" fmla="*/ 0 h 2912"/>
              <a:gd name="T146" fmla="*/ 2820 w 2820"/>
              <a:gd name="T147" fmla="*/ 2912 h 2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close/>
                <a:moveTo>
                  <a:pt x="2820" y="1934"/>
                </a:moveTo>
                <a:lnTo>
                  <a:pt x="2820" y="1934"/>
                </a:lnTo>
                <a:close/>
              </a:path>
            </a:pathLst>
          </a:custGeom>
          <a:gradFill rotWithShape="1">
            <a:gsLst>
              <a:gs pos="0">
                <a:schemeClr val="hlink"/>
              </a:gs>
              <a:gs pos="100000">
                <a:schemeClr val="accent1"/>
              </a:gs>
            </a:gsLst>
            <a:lin ang="5400000" scaled="1"/>
          </a:gradFill>
          <a:ln w="9525">
            <a:noFill/>
            <a:round/>
          </a:ln>
          <a:effectLst>
            <a:outerShdw dist="206741" dir="8249373" algn="ctr" rotWithShape="0">
              <a:srgbClr val="C1D1D3">
                <a:alpha val="50000"/>
              </a:srgbClr>
            </a:outerShdw>
          </a:effectLst>
        </p:spPr>
        <p:txBody>
          <a:bodyPr/>
          <a:lstStyle/>
          <a:p>
            <a:pPr>
              <a:defRPr/>
            </a:pPr>
            <a:endParaRPr lang="zh-CN" altLang="en-US">
              <a:latin typeface="Arial" panose="020B0604020202020204" pitchFamily="34" charset="0"/>
            </a:endParaRPr>
          </a:p>
        </p:txBody>
      </p:sp>
      <p:sp>
        <p:nvSpPr>
          <p:cNvPr id="31747" name="Text Box 45"/>
          <p:cNvSpPr txBox="1">
            <a:spLocks noChangeArrowheads="1"/>
          </p:cNvSpPr>
          <p:nvPr/>
        </p:nvSpPr>
        <p:spPr bwMode="auto">
          <a:xfrm>
            <a:off x="6084888" y="4005263"/>
            <a:ext cx="2667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en-US" altLang="zh-CN" sz="2800">
              <a:solidFill>
                <a:schemeClr val="tx2"/>
              </a:solidFill>
              <a:ea typeface="楷体_GB2312" pitchFamily="49" charset="-122"/>
            </a:endParaRPr>
          </a:p>
        </p:txBody>
      </p:sp>
      <p:grpSp>
        <p:nvGrpSpPr>
          <p:cNvPr id="2" name="Group 56"/>
          <p:cNvGrpSpPr/>
          <p:nvPr/>
        </p:nvGrpSpPr>
        <p:grpSpPr bwMode="auto">
          <a:xfrm>
            <a:off x="2895600" y="1341438"/>
            <a:ext cx="3979863" cy="868362"/>
            <a:chOff x="0" y="0"/>
            <a:chExt cx="2507" cy="547"/>
          </a:xfrm>
        </p:grpSpPr>
        <p:grpSp>
          <p:nvGrpSpPr>
            <p:cNvPr id="31790" name="Group 50"/>
            <p:cNvGrpSpPr/>
            <p:nvPr/>
          </p:nvGrpSpPr>
          <p:grpSpPr bwMode="auto">
            <a:xfrm>
              <a:off x="0" y="25"/>
              <a:ext cx="672" cy="522"/>
              <a:chOff x="0" y="0"/>
              <a:chExt cx="672" cy="522"/>
            </a:xfrm>
          </p:grpSpPr>
          <p:grpSp>
            <p:nvGrpSpPr>
              <p:cNvPr id="31792" name="Group 35"/>
              <p:cNvGrpSpPr/>
              <p:nvPr/>
            </p:nvGrpSpPr>
            <p:grpSpPr bwMode="auto">
              <a:xfrm>
                <a:off x="0" y="0"/>
                <a:ext cx="672" cy="522"/>
                <a:chOff x="0" y="0"/>
                <a:chExt cx="672" cy="522"/>
              </a:xfrm>
            </p:grpSpPr>
            <p:pic>
              <p:nvPicPr>
                <p:cNvPr id="31794" name="Picture 36" descr="Pictur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36"/>
                  <a:ext cx="672" cy="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95" name="Oval 37"/>
                <p:cNvSpPr>
                  <a:spLocks noChangeArrowheads="1"/>
                </p:cNvSpPr>
                <p:nvPr/>
              </p:nvSpPr>
              <p:spPr bwMode="auto">
                <a:xfrm>
                  <a:off x="125" y="0"/>
                  <a:ext cx="430" cy="430"/>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96" name="Oval 38"/>
                <p:cNvSpPr>
                  <a:spLocks noChangeArrowheads="1"/>
                </p:cNvSpPr>
                <p:nvPr/>
              </p:nvSpPr>
              <p:spPr bwMode="auto">
                <a:xfrm>
                  <a:off x="131" y="2"/>
                  <a:ext cx="419" cy="42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97" name="Oval 39"/>
                <p:cNvSpPr>
                  <a:spLocks noChangeArrowheads="1"/>
                </p:cNvSpPr>
                <p:nvPr/>
              </p:nvSpPr>
              <p:spPr bwMode="auto">
                <a:xfrm>
                  <a:off x="135" y="6"/>
                  <a:ext cx="399" cy="392"/>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98" name="Oval 40"/>
                <p:cNvSpPr>
                  <a:spLocks noChangeArrowheads="1"/>
                </p:cNvSpPr>
                <p:nvPr/>
              </p:nvSpPr>
              <p:spPr bwMode="auto">
                <a:xfrm>
                  <a:off x="158" y="18"/>
                  <a:ext cx="355" cy="317"/>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31793" name="Text Box 41"/>
              <p:cNvSpPr txBox="1">
                <a:spLocks noChangeArrowheads="1"/>
              </p:cNvSpPr>
              <p:nvPr/>
            </p:nvSpPr>
            <p:spPr bwMode="auto">
              <a:xfrm>
                <a:off x="252" y="141"/>
                <a:ext cx="178"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b="1">
                    <a:solidFill>
                      <a:srgbClr val="000000"/>
                    </a:solidFill>
                    <a:ea typeface="楷体_GB2312" pitchFamily="49" charset="-122"/>
                  </a:rPr>
                  <a:t>1</a:t>
                </a:r>
                <a:endParaRPr lang="en-US" altLang="zh-CN" sz="1800">
                  <a:ea typeface="楷体_GB2312" pitchFamily="49" charset="-122"/>
                </a:endParaRPr>
              </a:p>
            </p:txBody>
          </p:sp>
        </p:grpSp>
        <p:sp>
          <p:nvSpPr>
            <p:cNvPr id="31791" name="Rectangle 46"/>
            <p:cNvSpPr>
              <a:spLocks noChangeArrowheads="1"/>
            </p:cNvSpPr>
            <p:nvPr/>
          </p:nvSpPr>
          <p:spPr bwMode="auto">
            <a:xfrm>
              <a:off x="511" y="0"/>
              <a:ext cx="199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ea typeface="楷体_GB2312" pitchFamily="49" charset="-122"/>
                </a:rPr>
                <a:t>创设情境</a:t>
              </a:r>
            </a:p>
          </p:txBody>
        </p:sp>
      </p:grpSp>
      <p:grpSp>
        <p:nvGrpSpPr>
          <p:cNvPr id="5" name="Group 57"/>
          <p:cNvGrpSpPr/>
          <p:nvPr/>
        </p:nvGrpSpPr>
        <p:grpSpPr bwMode="auto">
          <a:xfrm>
            <a:off x="1617663" y="1773238"/>
            <a:ext cx="4394200" cy="1204912"/>
            <a:chOff x="0" y="0"/>
            <a:chExt cx="2768" cy="759"/>
          </a:xfrm>
        </p:grpSpPr>
        <p:grpSp>
          <p:nvGrpSpPr>
            <p:cNvPr id="31781" name="Group 51"/>
            <p:cNvGrpSpPr/>
            <p:nvPr/>
          </p:nvGrpSpPr>
          <p:grpSpPr bwMode="auto">
            <a:xfrm>
              <a:off x="0" y="0"/>
              <a:ext cx="864" cy="759"/>
              <a:chOff x="0" y="0"/>
              <a:chExt cx="864" cy="759"/>
            </a:xfrm>
          </p:grpSpPr>
          <p:grpSp>
            <p:nvGrpSpPr>
              <p:cNvPr id="31783" name="Group 29"/>
              <p:cNvGrpSpPr/>
              <p:nvPr/>
            </p:nvGrpSpPr>
            <p:grpSpPr bwMode="auto">
              <a:xfrm>
                <a:off x="0" y="0"/>
                <a:ext cx="864" cy="759"/>
                <a:chOff x="0" y="0"/>
                <a:chExt cx="864" cy="759"/>
              </a:xfrm>
            </p:grpSpPr>
            <p:pic>
              <p:nvPicPr>
                <p:cNvPr id="31785" name="Picture 30" descr="Pictur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21"/>
                  <a:ext cx="864" cy="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86" name="Oval 31"/>
                <p:cNvSpPr>
                  <a:spLocks noChangeArrowheads="1"/>
                </p:cNvSpPr>
                <p:nvPr/>
              </p:nvSpPr>
              <p:spPr bwMode="auto">
                <a:xfrm>
                  <a:off x="128" y="0"/>
                  <a:ext cx="645" cy="645"/>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87" name="Oval 32"/>
                <p:cNvSpPr>
                  <a:spLocks noChangeArrowheads="1"/>
                </p:cNvSpPr>
                <p:nvPr/>
              </p:nvSpPr>
              <p:spPr bwMode="auto">
                <a:xfrm>
                  <a:off x="136" y="3"/>
                  <a:ext cx="630" cy="63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88" name="Oval 33"/>
                <p:cNvSpPr>
                  <a:spLocks noChangeArrowheads="1"/>
                </p:cNvSpPr>
                <p:nvPr/>
              </p:nvSpPr>
              <p:spPr bwMode="auto">
                <a:xfrm>
                  <a:off x="143" y="10"/>
                  <a:ext cx="599" cy="588"/>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89" name="Oval 34"/>
                <p:cNvSpPr>
                  <a:spLocks noChangeArrowheads="1"/>
                </p:cNvSpPr>
                <p:nvPr/>
              </p:nvSpPr>
              <p:spPr bwMode="auto">
                <a:xfrm>
                  <a:off x="177" y="26"/>
                  <a:ext cx="534" cy="477"/>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31784" name="Text Box 42"/>
              <p:cNvSpPr txBox="1">
                <a:spLocks noChangeArrowheads="1"/>
              </p:cNvSpPr>
              <p:nvPr/>
            </p:nvSpPr>
            <p:spPr bwMode="auto">
              <a:xfrm>
                <a:off x="349" y="182"/>
                <a:ext cx="19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00" b="1">
                    <a:solidFill>
                      <a:srgbClr val="000000"/>
                    </a:solidFill>
                    <a:ea typeface="楷体_GB2312" pitchFamily="49" charset="-122"/>
                  </a:rPr>
                  <a:t>2</a:t>
                </a:r>
                <a:endParaRPr lang="en-US" altLang="zh-CN" sz="1800">
                  <a:ea typeface="楷体_GB2312" pitchFamily="49" charset="-122"/>
                </a:endParaRPr>
              </a:p>
            </p:txBody>
          </p:sp>
        </p:grpSp>
        <p:sp>
          <p:nvSpPr>
            <p:cNvPr id="31782" name="Rectangle 47"/>
            <p:cNvSpPr>
              <a:spLocks noChangeArrowheads="1"/>
            </p:cNvSpPr>
            <p:nvPr/>
          </p:nvSpPr>
          <p:spPr bwMode="auto">
            <a:xfrm>
              <a:off x="772" y="181"/>
              <a:ext cx="199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探究新知</a:t>
              </a:r>
            </a:p>
          </p:txBody>
        </p:sp>
      </p:grpSp>
      <p:grpSp>
        <p:nvGrpSpPr>
          <p:cNvPr id="8" name="Group 58"/>
          <p:cNvGrpSpPr/>
          <p:nvPr/>
        </p:nvGrpSpPr>
        <p:grpSpPr bwMode="auto">
          <a:xfrm>
            <a:off x="828675" y="2924175"/>
            <a:ext cx="4751388" cy="1631950"/>
            <a:chOff x="0" y="0"/>
            <a:chExt cx="2993" cy="1028"/>
          </a:xfrm>
        </p:grpSpPr>
        <p:grpSp>
          <p:nvGrpSpPr>
            <p:cNvPr id="31772" name="Group 52"/>
            <p:cNvGrpSpPr/>
            <p:nvPr/>
          </p:nvGrpSpPr>
          <p:grpSpPr bwMode="auto">
            <a:xfrm>
              <a:off x="0" y="0"/>
              <a:ext cx="1056" cy="1028"/>
              <a:chOff x="0" y="0"/>
              <a:chExt cx="1056" cy="1028"/>
            </a:xfrm>
          </p:grpSpPr>
          <p:grpSp>
            <p:nvGrpSpPr>
              <p:cNvPr id="31774" name="Group 23"/>
              <p:cNvGrpSpPr/>
              <p:nvPr/>
            </p:nvGrpSpPr>
            <p:grpSpPr bwMode="auto">
              <a:xfrm>
                <a:off x="0" y="0"/>
                <a:ext cx="1056" cy="1028"/>
                <a:chOff x="0" y="0"/>
                <a:chExt cx="1056" cy="1028"/>
              </a:xfrm>
            </p:grpSpPr>
            <p:pic>
              <p:nvPicPr>
                <p:cNvPr id="31776" name="Picture 24" descr="Pictur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736"/>
                  <a:ext cx="1056" cy="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77" name="Oval 25"/>
                <p:cNvSpPr>
                  <a:spLocks noChangeArrowheads="1"/>
                </p:cNvSpPr>
                <p:nvPr/>
              </p:nvSpPr>
              <p:spPr bwMode="auto">
                <a:xfrm>
                  <a:off x="138" y="0"/>
                  <a:ext cx="860" cy="860"/>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78" name="Oval 26"/>
                <p:cNvSpPr>
                  <a:spLocks noChangeArrowheads="1"/>
                </p:cNvSpPr>
                <p:nvPr/>
              </p:nvSpPr>
              <p:spPr bwMode="auto">
                <a:xfrm>
                  <a:off x="149" y="5"/>
                  <a:ext cx="839" cy="83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79" name="Oval 27"/>
                <p:cNvSpPr>
                  <a:spLocks noChangeArrowheads="1"/>
                </p:cNvSpPr>
                <p:nvPr/>
              </p:nvSpPr>
              <p:spPr bwMode="auto">
                <a:xfrm>
                  <a:off x="158" y="13"/>
                  <a:ext cx="798" cy="784"/>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80" name="Oval 28"/>
                <p:cNvSpPr>
                  <a:spLocks noChangeArrowheads="1"/>
                </p:cNvSpPr>
                <p:nvPr/>
              </p:nvSpPr>
              <p:spPr bwMode="auto">
                <a:xfrm>
                  <a:off x="204" y="35"/>
                  <a:ext cx="710" cy="63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31775" name="Text Box 43"/>
              <p:cNvSpPr txBox="1">
                <a:spLocks noChangeArrowheads="1"/>
              </p:cNvSpPr>
              <p:nvPr/>
            </p:nvSpPr>
            <p:spPr bwMode="auto">
              <a:xfrm>
                <a:off x="453" y="285"/>
                <a:ext cx="22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b="1">
                    <a:solidFill>
                      <a:srgbClr val="000000"/>
                    </a:solidFill>
                    <a:ea typeface="楷体_GB2312" pitchFamily="49" charset="-122"/>
                  </a:rPr>
                  <a:t>3</a:t>
                </a:r>
                <a:endParaRPr lang="en-US" altLang="zh-CN" sz="1800" b="1">
                  <a:ea typeface="楷体_GB2312" pitchFamily="49" charset="-122"/>
                </a:endParaRPr>
              </a:p>
            </p:txBody>
          </p:sp>
        </p:grpSp>
        <p:sp>
          <p:nvSpPr>
            <p:cNvPr id="31773" name="Rectangle 48"/>
            <p:cNvSpPr>
              <a:spLocks noChangeArrowheads="1"/>
            </p:cNvSpPr>
            <p:nvPr/>
          </p:nvSpPr>
          <p:spPr bwMode="auto">
            <a:xfrm>
              <a:off x="952" y="45"/>
              <a:ext cx="204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spcBef>
                  <a:spcPct val="50000"/>
                </a:spcBef>
                <a:buSzPct val="90000"/>
                <a:buFont typeface="Arial" panose="020B0604020202020204" pitchFamily="34" charset="0"/>
                <a:buNone/>
              </a:pPr>
              <a:r>
                <a:rPr lang="zh-CN" altLang="en-US" sz="2400" b="1">
                  <a:ea typeface="楷体_GB2312" pitchFamily="49" charset="-122"/>
                </a:rPr>
                <a:t>学以致用</a:t>
              </a:r>
            </a:p>
          </p:txBody>
        </p:sp>
      </p:grpSp>
      <p:grpSp>
        <p:nvGrpSpPr>
          <p:cNvPr id="11" name="Group 59"/>
          <p:cNvGrpSpPr/>
          <p:nvPr/>
        </p:nvGrpSpPr>
        <p:grpSpPr bwMode="auto">
          <a:xfrm>
            <a:off x="2058988" y="3644900"/>
            <a:ext cx="4673600" cy="2246313"/>
            <a:chOff x="0" y="0"/>
            <a:chExt cx="2944" cy="1415"/>
          </a:xfrm>
        </p:grpSpPr>
        <p:grpSp>
          <p:nvGrpSpPr>
            <p:cNvPr id="31763" name="Group 53"/>
            <p:cNvGrpSpPr/>
            <p:nvPr/>
          </p:nvGrpSpPr>
          <p:grpSpPr bwMode="auto">
            <a:xfrm>
              <a:off x="0" y="136"/>
              <a:ext cx="1248" cy="1279"/>
              <a:chOff x="0" y="0"/>
              <a:chExt cx="1248" cy="1279"/>
            </a:xfrm>
          </p:grpSpPr>
          <p:grpSp>
            <p:nvGrpSpPr>
              <p:cNvPr id="31765" name="Group 17"/>
              <p:cNvGrpSpPr/>
              <p:nvPr/>
            </p:nvGrpSpPr>
            <p:grpSpPr bwMode="auto">
              <a:xfrm>
                <a:off x="0" y="0"/>
                <a:ext cx="1248" cy="1279"/>
                <a:chOff x="0" y="0"/>
                <a:chExt cx="1248" cy="1279"/>
              </a:xfrm>
            </p:grpSpPr>
            <p:pic>
              <p:nvPicPr>
                <p:cNvPr id="31767" name="Picture 18" descr="Pictur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936"/>
                  <a:ext cx="1248" cy="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68" name="Oval 19"/>
                <p:cNvSpPr>
                  <a:spLocks noChangeArrowheads="1"/>
                </p:cNvSpPr>
                <p:nvPr/>
              </p:nvSpPr>
              <p:spPr bwMode="auto">
                <a:xfrm>
                  <a:off x="101" y="0"/>
                  <a:ext cx="1074" cy="1075"/>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69" name="Oval 20"/>
                <p:cNvSpPr>
                  <a:spLocks noChangeArrowheads="1"/>
                </p:cNvSpPr>
                <p:nvPr/>
              </p:nvSpPr>
              <p:spPr bwMode="auto">
                <a:xfrm>
                  <a:off x="114" y="6"/>
                  <a:ext cx="1049" cy="104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70" name="Oval 21"/>
                <p:cNvSpPr>
                  <a:spLocks noChangeArrowheads="1"/>
                </p:cNvSpPr>
                <p:nvPr/>
              </p:nvSpPr>
              <p:spPr bwMode="auto">
                <a:xfrm>
                  <a:off x="125" y="16"/>
                  <a:ext cx="998" cy="980"/>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71" name="Oval 22"/>
                <p:cNvSpPr>
                  <a:spLocks noChangeArrowheads="1"/>
                </p:cNvSpPr>
                <p:nvPr/>
              </p:nvSpPr>
              <p:spPr bwMode="auto">
                <a:xfrm>
                  <a:off x="183" y="44"/>
                  <a:ext cx="888" cy="795"/>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31766" name="Text Box 44"/>
              <p:cNvSpPr txBox="1">
                <a:spLocks noChangeArrowheads="1"/>
              </p:cNvSpPr>
              <p:nvPr/>
            </p:nvSpPr>
            <p:spPr bwMode="auto">
              <a:xfrm>
                <a:off x="485" y="363"/>
                <a:ext cx="241"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000000"/>
                    </a:solidFill>
                    <a:ea typeface="楷体_GB2312" pitchFamily="49" charset="-122"/>
                  </a:rPr>
                  <a:t>4</a:t>
                </a:r>
                <a:endParaRPr lang="en-US" altLang="zh-CN" sz="1800">
                  <a:ea typeface="楷体_GB2312" pitchFamily="49" charset="-122"/>
                </a:endParaRPr>
              </a:p>
            </p:txBody>
          </p:sp>
        </p:grpSp>
        <p:sp>
          <p:nvSpPr>
            <p:cNvPr id="31764" name="Rectangle 49"/>
            <p:cNvSpPr>
              <a:spLocks noChangeArrowheads="1"/>
            </p:cNvSpPr>
            <p:nvPr/>
          </p:nvSpPr>
          <p:spPr bwMode="auto">
            <a:xfrm>
              <a:off x="907" y="0"/>
              <a:ext cx="203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归纳小结</a:t>
              </a:r>
            </a:p>
          </p:txBody>
        </p:sp>
      </p:grpSp>
      <p:grpSp>
        <p:nvGrpSpPr>
          <p:cNvPr id="14" name="Group 59"/>
          <p:cNvGrpSpPr/>
          <p:nvPr/>
        </p:nvGrpSpPr>
        <p:grpSpPr bwMode="auto">
          <a:xfrm>
            <a:off x="4364038" y="3789363"/>
            <a:ext cx="4168775" cy="2617787"/>
            <a:chOff x="0" y="0"/>
            <a:chExt cx="2626" cy="1649"/>
          </a:xfrm>
        </p:grpSpPr>
        <p:grpSp>
          <p:nvGrpSpPr>
            <p:cNvPr id="31754" name="Group 53"/>
            <p:cNvGrpSpPr/>
            <p:nvPr/>
          </p:nvGrpSpPr>
          <p:grpSpPr bwMode="auto">
            <a:xfrm>
              <a:off x="0" y="234"/>
              <a:ext cx="1279" cy="1415"/>
              <a:chOff x="0" y="0"/>
              <a:chExt cx="1279" cy="1415"/>
            </a:xfrm>
          </p:grpSpPr>
          <p:grpSp>
            <p:nvGrpSpPr>
              <p:cNvPr id="31756" name="Group 17"/>
              <p:cNvGrpSpPr/>
              <p:nvPr/>
            </p:nvGrpSpPr>
            <p:grpSpPr bwMode="auto">
              <a:xfrm>
                <a:off x="0" y="0"/>
                <a:ext cx="1279" cy="1415"/>
                <a:chOff x="0" y="0"/>
                <a:chExt cx="1279" cy="1415"/>
              </a:xfrm>
            </p:grpSpPr>
            <p:pic>
              <p:nvPicPr>
                <p:cNvPr id="31758" name="Picture 18" descr="Picture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 y="1072"/>
                  <a:ext cx="1248" cy="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9" name="Oval 19"/>
                <p:cNvSpPr>
                  <a:spLocks noChangeArrowheads="1"/>
                </p:cNvSpPr>
                <p:nvPr/>
              </p:nvSpPr>
              <p:spPr bwMode="auto">
                <a:xfrm>
                  <a:off x="0" y="0"/>
                  <a:ext cx="1279" cy="1278"/>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60" name="Oval 20"/>
                <p:cNvSpPr>
                  <a:spLocks noChangeArrowheads="1"/>
                </p:cNvSpPr>
                <p:nvPr/>
              </p:nvSpPr>
              <p:spPr bwMode="auto">
                <a:xfrm>
                  <a:off x="129" y="54"/>
                  <a:ext cx="1049" cy="104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61" name="Oval 21"/>
                <p:cNvSpPr>
                  <a:spLocks noChangeArrowheads="1"/>
                </p:cNvSpPr>
                <p:nvPr/>
              </p:nvSpPr>
              <p:spPr bwMode="auto">
                <a:xfrm>
                  <a:off x="90" y="8"/>
                  <a:ext cx="1134" cy="1133"/>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31762" name="Oval 22"/>
                <p:cNvSpPr>
                  <a:spLocks noChangeArrowheads="1"/>
                </p:cNvSpPr>
                <p:nvPr/>
              </p:nvSpPr>
              <p:spPr bwMode="auto">
                <a:xfrm>
                  <a:off x="135" y="54"/>
                  <a:ext cx="998" cy="10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xmlns="" w="9525">
                      <a:solidFill>
                        <a:srgbClr val="000000"/>
                      </a:solidFill>
                      <a:round/>
                    </a14:hiddenLine>
                  </a:ext>
                </a:extLst>
              </p:spPr>
              <p:txBody>
                <a:bodyPr vert="eaVert"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31757" name="Text Box 44"/>
              <p:cNvSpPr txBox="1">
                <a:spLocks noChangeArrowheads="1"/>
              </p:cNvSpPr>
              <p:nvPr/>
            </p:nvSpPr>
            <p:spPr bwMode="auto">
              <a:xfrm>
                <a:off x="419" y="363"/>
                <a:ext cx="442"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800">
                    <a:solidFill>
                      <a:srgbClr val="000000"/>
                    </a:solidFill>
                    <a:ea typeface="楷体_GB2312" pitchFamily="49" charset="-122"/>
                  </a:rPr>
                  <a:t>5</a:t>
                </a:r>
                <a:endParaRPr lang="en-US" altLang="zh-CN" sz="1800">
                  <a:ea typeface="楷体_GB2312" pitchFamily="49" charset="-122"/>
                </a:endParaRPr>
              </a:p>
            </p:txBody>
          </p:sp>
        </p:grpSp>
        <p:sp>
          <p:nvSpPr>
            <p:cNvPr id="31755" name="Rectangle 49"/>
            <p:cNvSpPr>
              <a:spLocks noChangeArrowheads="1"/>
            </p:cNvSpPr>
            <p:nvPr/>
          </p:nvSpPr>
          <p:spPr bwMode="auto">
            <a:xfrm>
              <a:off x="589" y="0"/>
              <a:ext cx="203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布置作业</a:t>
              </a:r>
            </a:p>
          </p:txBody>
        </p:sp>
      </p:grpSp>
      <p:pic>
        <p:nvPicPr>
          <p:cNvPr id="31753" name="图示 54"/>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 name="TextBox 5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strVal val="#ppt_w*0.70"/>
                                          </p:val>
                                        </p:tav>
                                        <p:tav tm="100000">
                                          <p:val>
                                            <p:strVal val="#ppt_w"/>
                                          </p:val>
                                        </p:tav>
                                      </p:tavLst>
                                    </p:anim>
                                    <p:anim calcmode="lin" valueType="num">
                                      <p:cBhvr>
                                        <p:cTn id="8" dur="1000" fill="hold"/>
                                        <p:tgtEl>
                                          <p:spTgt spid="16386"/>
                                        </p:tgtEl>
                                        <p:attrNameLst>
                                          <p:attrName>ppt_h</p:attrName>
                                        </p:attrNameLst>
                                      </p:cBhvr>
                                      <p:tavLst>
                                        <p:tav tm="0">
                                          <p:val>
                                            <p:strVal val="#ppt_h"/>
                                          </p:val>
                                        </p:tav>
                                        <p:tav tm="100000">
                                          <p:val>
                                            <p:strVal val="#ppt_h"/>
                                          </p:val>
                                        </p:tav>
                                      </p:tavLst>
                                    </p:anim>
                                    <p:animEffect transition="in" filter="fade">
                                      <p:cBhvr>
                                        <p:cTn id="9" dur="1000"/>
                                        <p:tgtEl>
                                          <p:spTgt spid="16386"/>
                                        </p:tgtEl>
                                      </p:cBhvr>
                                    </p:animEffect>
                                  </p:childTnLst>
                                </p:cTn>
                              </p:par>
                            </p:childTnLst>
                          </p:cTn>
                        </p:par>
                        <p:par>
                          <p:cTn id="10" fill="hold">
                            <p:stCondLst>
                              <p:cond delay="1000"/>
                            </p:stCondLst>
                            <p:childTnLst>
                              <p:par>
                                <p:cTn id="11" presetID="12" presetClass="entr" presetSubtype="4" fill="hold" nodeType="afterEffect">
                                  <p:stCondLst>
                                    <p:cond delay="4000"/>
                                  </p:stCondLst>
                                  <p:childTnLst>
                                    <p:set>
                                      <p:cBhvr>
                                        <p:cTn id="12" dur="1" fill="hold">
                                          <p:stCondLst>
                                            <p:cond delay="0"/>
                                          </p:stCondLst>
                                        </p:cTn>
                                        <p:tgtEl>
                                          <p:spTgt spid="2"/>
                                        </p:tgtEl>
                                        <p:attrNameLst>
                                          <p:attrName>style.visibility</p:attrName>
                                        </p:attrNameLst>
                                      </p:cBhvr>
                                      <p:to>
                                        <p:strVal val="visible"/>
                                      </p:to>
                                    </p:set>
                                    <p:animEffect transition="in" filter="slide(fromBottom)">
                                      <p:cBhvr>
                                        <p:cTn id="13" dur="500"/>
                                        <p:tgtEl>
                                          <p:spTgt spid="2"/>
                                        </p:tgtEl>
                                      </p:cBhvr>
                                    </p:animEffect>
                                  </p:childTnLst>
                                </p:cTn>
                              </p:par>
                            </p:childTnLst>
                          </p:cTn>
                        </p:par>
                        <p:par>
                          <p:cTn id="14" fill="hold">
                            <p:stCondLst>
                              <p:cond delay="5500"/>
                            </p:stCondLst>
                            <p:childTnLst>
                              <p:par>
                                <p:cTn id="15" presetID="12" presetClass="entr" presetSubtype="4" fill="hold" nodeType="after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par>
                          <p:cTn id="18" fill="hold">
                            <p:stCondLst>
                              <p:cond delay="6500"/>
                            </p:stCondLst>
                            <p:childTnLst>
                              <p:par>
                                <p:cTn id="19" presetID="12" presetClass="entr" presetSubtype="4" fill="hold" nodeType="after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slide(fromBottom)">
                                      <p:cBhvr>
                                        <p:cTn id="21" dur="500"/>
                                        <p:tgtEl>
                                          <p:spTgt spid="8"/>
                                        </p:tgtEl>
                                      </p:cBhvr>
                                    </p:animEffect>
                                  </p:childTnLst>
                                </p:cTn>
                              </p:par>
                            </p:childTnLst>
                          </p:cTn>
                        </p:par>
                        <p:par>
                          <p:cTn id="22" fill="hold">
                            <p:stCondLst>
                              <p:cond delay="7500"/>
                            </p:stCondLst>
                            <p:childTnLst>
                              <p:par>
                                <p:cTn id="23" presetID="12" presetClass="entr" presetSubtype="4" fill="hold" nodeType="afterEffect">
                                  <p:stCondLst>
                                    <p:cond delay="500"/>
                                  </p:stCondLst>
                                  <p:childTnLst>
                                    <p:set>
                                      <p:cBhvr>
                                        <p:cTn id="24" dur="1" fill="hold">
                                          <p:stCondLst>
                                            <p:cond delay="0"/>
                                          </p:stCondLst>
                                        </p:cTn>
                                        <p:tgtEl>
                                          <p:spTgt spid="11"/>
                                        </p:tgtEl>
                                        <p:attrNameLst>
                                          <p:attrName>style.visibility</p:attrName>
                                        </p:attrNameLst>
                                      </p:cBhvr>
                                      <p:to>
                                        <p:strVal val="visible"/>
                                      </p:to>
                                    </p:set>
                                    <p:animEffect transition="in" filter="slide(fromBottom)">
                                      <p:cBhvr>
                                        <p:cTn id="25" dur="500"/>
                                        <p:tgtEl>
                                          <p:spTgt spid="11"/>
                                        </p:tgtEl>
                                      </p:cBhvr>
                                    </p:animEffect>
                                  </p:childTnLst>
                                </p:cTn>
                              </p:par>
                            </p:childTnLst>
                          </p:cTn>
                        </p:par>
                        <p:par>
                          <p:cTn id="26" fill="hold">
                            <p:stCondLst>
                              <p:cond delay="8500"/>
                            </p:stCondLst>
                            <p:childTnLst>
                              <p:par>
                                <p:cTn id="27" presetID="12" presetClass="entr" presetSubtype="4" fill="hold" nodeType="after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slide(fromBottom)">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44824"/>
            <a:ext cx="9144000" cy="2016224"/>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2060848"/>
            <a:ext cx="9144000" cy="1584176"/>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4" name="图片 3"/>
          <p:cNvPicPr>
            <a:picLocks noChangeAspect="1"/>
          </p:cNvPicPr>
          <p:nvPr/>
        </p:nvPicPr>
        <p:blipFill>
          <a:blip r:embed="rId5"/>
          <a:stretch>
            <a:fillRect/>
          </a:stretch>
        </p:blipFill>
        <p:spPr>
          <a:xfrm>
            <a:off x="49530" y="2132330"/>
            <a:ext cx="9044940" cy="1461770"/>
          </a:xfrm>
          <a:prstGeom prst="rect">
            <a:avLst/>
          </a:prstGeom>
        </p:spPr>
      </p:pic>
      <p:sp>
        <p:nvSpPr>
          <p:cNvPr id="3" name="云形标注 2"/>
          <p:cNvSpPr/>
          <p:nvPr/>
        </p:nvSpPr>
        <p:spPr>
          <a:xfrm>
            <a:off x="821690" y="4293235"/>
            <a:ext cx="2304415" cy="1584325"/>
          </a:xfrm>
          <a:prstGeom prst="cloudCallou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基础性</a:t>
            </a:r>
          </a:p>
        </p:txBody>
      </p:sp>
      <p:sp>
        <p:nvSpPr>
          <p:cNvPr id="5" name="云形标注 4"/>
          <p:cNvSpPr/>
          <p:nvPr/>
        </p:nvSpPr>
        <p:spPr>
          <a:xfrm>
            <a:off x="3319145" y="4366895"/>
            <a:ext cx="2304415" cy="1584325"/>
          </a:xfrm>
          <a:prstGeom prst="cloudCallou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针对性</a:t>
            </a:r>
          </a:p>
        </p:txBody>
      </p:sp>
      <p:sp>
        <p:nvSpPr>
          <p:cNvPr id="6" name="云形标注 5"/>
          <p:cNvSpPr/>
          <p:nvPr/>
        </p:nvSpPr>
        <p:spPr>
          <a:xfrm>
            <a:off x="5986145" y="4293235"/>
            <a:ext cx="2304415" cy="1584325"/>
          </a:xfrm>
          <a:prstGeom prst="cloudCallou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发展性</a:t>
            </a:r>
          </a:p>
        </p:txBody>
      </p:sp>
      <p:sp>
        <p:nvSpPr>
          <p:cNvPr id="19" name="TextBox 18"/>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125857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1917065"/>
            <a:ext cx="9144000" cy="11176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4" name="图片 3"/>
          <p:cNvPicPr>
            <a:picLocks noChangeAspect="1"/>
          </p:cNvPicPr>
          <p:nvPr/>
        </p:nvPicPr>
        <p:blipFill>
          <a:blip r:embed="rId5"/>
          <a:stretch>
            <a:fillRect/>
          </a:stretch>
        </p:blipFill>
        <p:spPr>
          <a:xfrm>
            <a:off x="48895" y="2006600"/>
            <a:ext cx="8936355" cy="938530"/>
          </a:xfrm>
          <a:prstGeom prst="rect">
            <a:avLst/>
          </a:prstGeom>
        </p:spPr>
      </p:pic>
      <p:pic>
        <p:nvPicPr>
          <p:cNvPr id="8" name="图片 7"/>
          <p:cNvPicPr>
            <a:picLocks noChangeAspect="1"/>
          </p:cNvPicPr>
          <p:nvPr/>
        </p:nvPicPr>
        <p:blipFill>
          <a:blip r:embed="rId6" cstate="print"/>
          <a:stretch>
            <a:fillRect/>
          </a:stretch>
        </p:blipFill>
        <p:spPr>
          <a:xfrm>
            <a:off x="151765" y="3256280"/>
            <a:ext cx="2835910" cy="2331720"/>
          </a:xfrm>
          <a:prstGeom prst="rect">
            <a:avLst/>
          </a:prstGeom>
        </p:spPr>
      </p:pic>
      <p:sp>
        <p:nvSpPr>
          <p:cNvPr id="9" name="圆角矩形标注 8"/>
          <p:cNvSpPr/>
          <p:nvPr/>
        </p:nvSpPr>
        <p:spPr>
          <a:xfrm>
            <a:off x="4296410" y="1534160"/>
            <a:ext cx="2952115" cy="2232025"/>
          </a:xfrm>
          <a:prstGeom prst="wedgeRoundRectCallout">
            <a:avLst>
              <a:gd name="adj1" fmla="val -123607"/>
              <a:gd name="adj2" fmla="val 519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跟同龄人身高的中位数比一下</a:t>
            </a:r>
          </a:p>
        </p:txBody>
      </p:sp>
      <p:sp>
        <p:nvSpPr>
          <p:cNvPr id="18" name="TextBox 1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125857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1917065"/>
            <a:ext cx="9144000" cy="11176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4" name="图片 3"/>
          <p:cNvPicPr>
            <a:picLocks noChangeAspect="1"/>
          </p:cNvPicPr>
          <p:nvPr/>
        </p:nvPicPr>
        <p:blipFill>
          <a:blip r:embed="rId5"/>
          <a:stretch>
            <a:fillRect/>
          </a:stretch>
        </p:blipFill>
        <p:spPr>
          <a:xfrm>
            <a:off x="48895" y="2006600"/>
            <a:ext cx="8936355" cy="938530"/>
          </a:xfrm>
          <a:prstGeom prst="rect">
            <a:avLst/>
          </a:prstGeom>
        </p:spPr>
      </p:pic>
      <p:pic>
        <p:nvPicPr>
          <p:cNvPr id="10" name="图片 9"/>
          <p:cNvPicPr>
            <a:picLocks noChangeAspect="1"/>
          </p:cNvPicPr>
          <p:nvPr/>
        </p:nvPicPr>
        <p:blipFill>
          <a:blip r:embed="rId6" cstate="print"/>
          <a:stretch>
            <a:fillRect/>
          </a:stretch>
        </p:blipFill>
        <p:spPr>
          <a:xfrm>
            <a:off x="3888105" y="3495675"/>
            <a:ext cx="3507740" cy="2667635"/>
          </a:xfrm>
          <a:prstGeom prst="rect">
            <a:avLst/>
          </a:prstGeom>
        </p:spPr>
      </p:pic>
      <p:sp>
        <p:nvSpPr>
          <p:cNvPr id="11" name="圆角矩形标注 10"/>
          <p:cNvSpPr/>
          <p:nvPr/>
        </p:nvSpPr>
        <p:spPr>
          <a:xfrm>
            <a:off x="352425" y="3156585"/>
            <a:ext cx="2459990" cy="3006725"/>
          </a:xfrm>
          <a:prstGeom prst="wedgeRoundRectCallout">
            <a:avLst>
              <a:gd name="adj1" fmla="val 198838"/>
              <a:gd name="adj2" fmla="val -10718"/>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怎么知道同龄人身高的中位数呢？</a:t>
            </a:r>
          </a:p>
        </p:txBody>
      </p:sp>
      <p:sp>
        <p:nvSpPr>
          <p:cNvPr id="18" name="TextBox 1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125857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1917065"/>
            <a:ext cx="9144000" cy="11176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4" name="图片 3"/>
          <p:cNvPicPr>
            <a:picLocks noChangeAspect="1"/>
          </p:cNvPicPr>
          <p:nvPr/>
        </p:nvPicPr>
        <p:blipFill>
          <a:blip r:embed="rId5"/>
          <a:stretch>
            <a:fillRect/>
          </a:stretch>
        </p:blipFill>
        <p:spPr>
          <a:xfrm>
            <a:off x="48895" y="2006600"/>
            <a:ext cx="8936355" cy="938530"/>
          </a:xfrm>
          <a:prstGeom prst="rect">
            <a:avLst/>
          </a:prstGeom>
        </p:spPr>
      </p:pic>
      <p:sp>
        <p:nvSpPr>
          <p:cNvPr id="2" name="圆角矩形 1"/>
          <p:cNvSpPr/>
          <p:nvPr/>
        </p:nvSpPr>
        <p:spPr>
          <a:xfrm>
            <a:off x="174625" y="3288665"/>
            <a:ext cx="8444865" cy="794385"/>
          </a:xfrm>
          <a:prstGeom prst="roundRec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方案一：查询</a:t>
            </a:r>
          </a:p>
        </p:txBody>
      </p:sp>
      <p:sp>
        <p:nvSpPr>
          <p:cNvPr id="3" name="圆角矩形 2"/>
          <p:cNvSpPr/>
          <p:nvPr/>
        </p:nvSpPr>
        <p:spPr>
          <a:xfrm>
            <a:off x="174625" y="4590415"/>
            <a:ext cx="8444865" cy="783590"/>
          </a:xfrm>
          <a:prstGeom prst="roundRec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方案二：调查</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样本中位数</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总体中位数</a:t>
            </a:r>
          </a:p>
        </p:txBody>
      </p:sp>
      <p:sp>
        <p:nvSpPr>
          <p:cNvPr id="18" name="TextBox 1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125857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1917065"/>
            <a:ext cx="9144000" cy="111760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3" name="图片 170"/>
          <p:cNvPicPr>
            <a:picLocks noChangeAspect="1"/>
          </p:cNvPicPr>
          <p:nvPr/>
        </p:nvPicPr>
        <p:blipFill>
          <a:blip r:embed="rId5"/>
          <a:stretch>
            <a:fillRect/>
          </a:stretch>
        </p:blipFill>
        <p:spPr>
          <a:xfrm>
            <a:off x="125095" y="3369310"/>
            <a:ext cx="8664575" cy="2413000"/>
          </a:xfrm>
          <a:prstGeom prst="rect">
            <a:avLst/>
          </a:prstGeom>
          <a:noFill/>
          <a:ln>
            <a:noFill/>
          </a:ln>
        </p:spPr>
      </p:pic>
      <p:pic>
        <p:nvPicPr>
          <p:cNvPr id="4" name="图片 3"/>
          <p:cNvPicPr>
            <a:picLocks noChangeAspect="1"/>
          </p:cNvPicPr>
          <p:nvPr/>
        </p:nvPicPr>
        <p:blipFill>
          <a:blip r:embed="rId6"/>
          <a:stretch>
            <a:fillRect/>
          </a:stretch>
        </p:blipFill>
        <p:spPr>
          <a:xfrm>
            <a:off x="78105" y="2103755"/>
            <a:ext cx="8907145" cy="714375"/>
          </a:xfrm>
          <a:prstGeom prst="rect">
            <a:avLst/>
          </a:prstGeom>
        </p:spPr>
      </p:pic>
      <p:sp>
        <p:nvSpPr>
          <p:cNvPr id="17" name="TextBox 1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图片 113"/>
          <p:cNvPicPr>
            <a:picLocks noChangeAspect="1"/>
          </p:cNvPicPr>
          <p:nvPr/>
        </p:nvPicPr>
        <p:blipFill>
          <a:blip r:embed="rId5"/>
          <a:stretch>
            <a:fillRect/>
          </a:stretch>
        </p:blipFill>
        <p:spPr>
          <a:xfrm>
            <a:off x="580390" y="3479165"/>
            <a:ext cx="3858895" cy="2905125"/>
          </a:xfrm>
          <a:prstGeom prst="rect">
            <a:avLst/>
          </a:prstGeom>
          <a:noFill/>
          <a:ln>
            <a:noFill/>
          </a:ln>
        </p:spPr>
      </p:pic>
      <p:pic>
        <p:nvPicPr>
          <p:cNvPr id="3" name="图片 112"/>
          <p:cNvPicPr>
            <a:picLocks noChangeAspect="1"/>
          </p:cNvPicPr>
          <p:nvPr/>
        </p:nvPicPr>
        <p:blipFill>
          <a:blip r:embed="rId6"/>
          <a:stretch>
            <a:fillRect/>
          </a:stretch>
        </p:blipFill>
        <p:spPr>
          <a:xfrm>
            <a:off x="4790440" y="3404870"/>
            <a:ext cx="3858260" cy="2904490"/>
          </a:xfrm>
          <a:prstGeom prst="rect">
            <a:avLst/>
          </a:prstGeom>
          <a:noFill/>
          <a:ln>
            <a:noFill/>
          </a:ln>
        </p:spPr>
      </p:pic>
      <p:sp>
        <p:nvSpPr>
          <p:cNvPr id="2" name="文本框 1"/>
          <p:cNvSpPr txBox="1"/>
          <p:nvPr/>
        </p:nvSpPr>
        <p:spPr>
          <a:xfrm>
            <a:off x="513080" y="1931035"/>
            <a:ext cx="8019415" cy="1198880"/>
          </a:xfrm>
          <a:prstGeom prst="rect">
            <a:avLst/>
          </a:prstGeom>
          <a:noFill/>
        </p:spPr>
        <p:txBody>
          <a:bodyPr wrap="square" rtlCol="0">
            <a:spAutoFit/>
          </a:bodyPr>
          <a:lstStyle/>
          <a:p>
            <a:r>
              <a:rPr lang="zh-CN" altLang="zh-CN"/>
              <a:t>先将数据排序，然后找到第</a:t>
            </a:r>
            <a:r>
              <a:rPr lang="en-US" altLang="zh-CN"/>
              <a:t>50</a:t>
            </a:r>
            <a:r>
              <a:rPr lang="zh-CN" altLang="en-US"/>
              <a:t>和</a:t>
            </a:r>
            <a:r>
              <a:rPr lang="en-US" altLang="zh-CN"/>
              <a:t>51</a:t>
            </a:r>
            <a:r>
              <a:rPr lang="zh-CN" altLang="en-US"/>
              <a:t>个数字取平均数</a:t>
            </a:r>
          </a:p>
        </p:txBody>
      </p:sp>
      <p:sp>
        <p:nvSpPr>
          <p:cNvPr id="16" name="TextBox 1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144970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图片 5"/>
          <p:cNvPicPr>
            <a:picLocks noChangeAspect="1"/>
          </p:cNvPicPr>
          <p:nvPr/>
        </p:nvPicPr>
        <p:blipFill>
          <a:blip r:embed="rId5"/>
          <a:stretch>
            <a:fillRect/>
          </a:stretch>
        </p:blipFill>
        <p:spPr>
          <a:xfrm>
            <a:off x="109855" y="1971040"/>
            <a:ext cx="8875395" cy="1171575"/>
          </a:xfrm>
          <a:prstGeom prst="rect">
            <a:avLst/>
          </a:prstGeom>
        </p:spPr>
      </p:pic>
      <p:pic>
        <p:nvPicPr>
          <p:cNvPr id="7" name="图片 6"/>
          <p:cNvPicPr>
            <a:picLocks noChangeAspect="1"/>
          </p:cNvPicPr>
          <p:nvPr/>
        </p:nvPicPr>
        <p:blipFill>
          <a:blip r:embed="rId6">
            <a:clrChange>
              <a:clrFrom>
                <a:srgbClr val="F4F3EE">
                  <a:alpha val="100000"/>
                </a:srgbClr>
              </a:clrFrom>
              <a:clrTo>
                <a:srgbClr val="F4F3EE">
                  <a:alpha val="100000"/>
                  <a:alpha val="0"/>
                </a:srgbClr>
              </a:clrTo>
            </a:clrChange>
          </a:blip>
          <a:stretch>
            <a:fillRect/>
          </a:stretch>
        </p:blipFill>
        <p:spPr>
          <a:xfrm>
            <a:off x="119380" y="3806825"/>
            <a:ext cx="8865870" cy="2281555"/>
          </a:xfrm>
          <a:prstGeom prst="rect">
            <a:avLst/>
          </a:prstGeom>
        </p:spPr>
      </p:pic>
      <p:sp>
        <p:nvSpPr>
          <p:cNvPr id="16" name="TextBox 1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31975"/>
            <a:ext cx="9144000" cy="87947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图片 1"/>
          <p:cNvPicPr>
            <a:picLocks noChangeAspect="1"/>
          </p:cNvPicPr>
          <p:nvPr/>
        </p:nvPicPr>
        <p:blipFill>
          <a:blip r:embed="rId5"/>
          <a:stretch>
            <a:fillRect/>
          </a:stretch>
        </p:blipFill>
        <p:spPr>
          <a:xfrm>
            <a:off x="337820" y="1906270"/>
            <a:ext cx="8468360" cy="674370"/>
          </a:xfrm>
          <a:prstGeom prst="rect">
            <a:avLst/>
          </a:prstGeom>
        </p:spPr>
      </p:pic>
      <p:pic>
        <p:nvPicPr>
          <p:cNvPr id="3" name="图片 2"/>
          <p:cNvPicPr>
            <a:picLocks noChangeAspect="1"/>
          </p:cNvPicPr>
          <p:nvPr/>
        </p:nvPicPr>
        <p:blipFill>
          <a:blip r:embed="rId6"/>
          <a:stretch>
            <a:fillRect/>
          </a:stretch>
        </p:blipFill>
        <p:spPr>
          <a:xfrm>
            <a:off x="62230" y="2933700"/>
            <a:ext cx="4200525" cy="3078480"/>
          </a:xfrm>
          <a:prstGeom prst="rect">
            <a:avLst/>
          </a:prstGeom>
        </p:spPr>
      </p:pic>
      <p:pic>
        <p:nvPicPr>
          <p:cNvPr id="4" name="图片 3"/>
          <p:cNvPicPr>
            <a:picLocks noChangeAspect="1"/>
          </p:cNvPicPr>
          <p:nvPr/>
        </p:nvPicPr>
        <p:blipFill>
          <a:blip r:embed="rId7"/>
          <a:stretch>
            <a:fillRect/>
          </a:stretch>
        </p:blipFill>
        <p:spPr>
          <a:xfrm>
            <a:off x="4383405" y="2934335"/>
            <a:ext cx="4455795" cy="3077210"/>
          </a:xfrm>
          <a:prstGeom prst="rect">
            <a:avLst/>
          </a:prstGeom>
        </p:spPr>
      </p:pic>
      <p:sp>
        <p:nvSpPr>
          <p:cNvPr id="17" name="TextBox 1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44824"/>
            <a:ext cx="9144000" cy="2016224"/>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探究新知</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2060848"/>
            <a:ext cx="9144000" cy="1584176"/>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3" name="图片 2"/>
          <p:cNvPicPr>
            <a:picLocks noChangeAspect="1"/>
          </p:cNvPicPr>
          <p:nvPr/>
        </p:nvPicPr>
        <p:blipFill>
          <a:blip r:embed="rId5">
            <a:clrChange>
              <a:clrFrom>
                <a:srgbClr val="CFE8CC">
                  <a:alpha val="100000"/>
                </a:srgbClr>
              </a:clrFrom>
              <a:clrTo>
                <a:srgbClr val="CFE8CC">
                  <a:alpha val="100000"/>
                  <a:alpha val="0"/>
                </a:srgbClr>
              </a:clrTo>
            </a:clrChange>
          </a:blip>
          <a:stretch>
            <a:fillRect/>
          </a:stretch>
        </p:blipFill>
        <p:spPr>
          <a:xfrm>
            <a:off x="0" y="4108450"/>
            <a:ext cx="8877300" cy="1918335"/>
          </a:xfrm>
          <a:prstGeom prst="rect">
            <a:avLst/>
          </a:prstGeom>
        </p:spPr>
      </p:pic>
      <p:pic>
        <p:nvPicPr>
          <p:cNvPr id="5" name="图片 4"/>
          <p:cNvPicPr>
            <a:picLocks noChangeAspect="1"/>
          </p:cNvPicPr>
          <p:nvPr/>
        </p:nvPicPr>
        <p:blipFill>
          <a:blip r:embed="rId6"/>
          <a:stretch>
            <a:fillRect/>
          </a:stretch>
        </p:blipFill>
        <p:spPr>
          <a:xfrm>
            <a:off x="0" y="2212975"/>
            <a:ext cx="9173210" cy="1279525"/>
          </a:xfrm>
          <a:prstGeom prst="rect">
            <a:avLst/>
          </a:prstGeom>
        </p:spPr>
      </p:pic>
      <p:sp>
        <p:nvSpPr>
          <p:cNvPr id="17" name="TextBox 1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797685"/>
            <a:ext cx="9144000" cy="159067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探究新知</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custDataLst>
              <p:tags r:id="rId1"/>
            </p:custDataLst>
          </p:nvPr>
        </p:nvSpPr>
        <p:spPr bwMode="auto">
          <a:xfrm>
            <a:off x="14605" y="2060575"/>
            <a:ext cx="9144000" cy="1224280"/>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5" name="图片 4"/>
          <p:cNvPicPr>
            <a:picLocks noChangeAspect="1"/>
          </p:cNvPicPr>
          <p:nvPr>
            <p:custDataLst>
              <p:tags r:id="rId2"/>
            </p:custDataLst>
          </p:nvPr>
        </p:nvPicPr>
        <p:blipFill>
          <a:blip r:embed="rId7"/>
          <a:stretch>
            <a:fillRect/>
          </a:stretch>
        </p:blipFill>
        <p:spPr>
          <a:xfrm>
            <a:off x="0" y="2212975"/>
            <a:ext cx="9173210" cy="951865"/>
          </a:xfrm>
          <a:prstGeom prst="rect">
            <a:avLst/>
          </a:prstGeom>
        </p:spPr>
      </p:pic>
      <p:pic>
        <p:nvPicPr>
          <p:cNvPr id="4" name="图片 3"/>
          <p:cNvPicPr>
            <a:picLocks noChangeAspect="1"/>
          </p:cNvPicPr>
          <p:nvPr/>
        </p:nvPicPr>
        <p:blipFill>
          <a:blip r:embed="rId8"/>
          <a:stretch>
            <a:fillRect/>
          </a:stretch>
        </p:blipFill>
        <p:spPr>
          <a:xfrm>
            <a:off x="173355" y="3537585"/>
            <a:ext cx="2973070" cy="2813685"/>
          </a:xfrm>
          <a:prstGeom prst="rect">
            <a:avLst/>
          </a:prstGeom>
        </p:spPr>
      </p:pic>
      <p:pic>
        <p:nvPicPr>
          <p:cNvPr id="3" name="图片 2"/>
          <p:cNvPicPr>
            <a:picLocks noChangeAspect="1"/>
          </p:cNvPicPr>
          <p:nvPr/>
        </p:nvPicPr>
        <p:blipFill>
          <a:blip r:embed="rId9"/>
          <a:stretch>
            <a:fillRect/>
          </a:stretch>
        </p:blipFill>
        <p:spPr>
          <a:xfrm>
            <a:off x="3415665" y="3537585"/>
            <a:ext cx="5476240" cy="2813685"/>
          </a:xfrm>
          <a:prstGeom prst="rect">
            <a:avLst/>
          </a:prstGeom>
        </p:spPr>
      </p:pic>
      <p:sp>
        <p:nvSpPr>
          <p:cNvPr id="18" name="TextBox 1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44824"/>
            <a:ext cx="9144000" cy="2016224"/>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2060848"/>
            <a:ext cx="9144000" cy="1584176"/>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3" name="图片 2"/>
          <p:cNvPicPr>
            <a:picLocks noChangeAspect="1"/>
          </p:cNvPicPr>
          <p:nvPr/>
        </p:nvPicPr>
        <p:blipFill>
          <a:blip r:embed="rId5"/>
          <a:stretch>
            <a:fillRect/>
          </a:stretch>
        </p:blipFill>
        <p:spPr>
          <a:xfrm>
            <a:off x="281940" y="2176145"/>
            <a:ext cx="8580120" cy="1352550"/>
          </a:xfrm>
          <a:prstGeom prst="rect">
            <a:avLst/>
          </a:prstGeom>
        </p:spPr>
      </p:pic>
      <p:sp>
        <p:nvSpPr>
          <p:cNvPr id="100" name="文本框 99"/>
          <p:cNvSpPr txBox="1"/>
          <p:nvPr/>
        </p:nvSpPr>
        <p:spPr>
          <a:xfrm>
            <a:off x="2032000" y="3302635"/>
            <a:ext cx="5080000" cy="252730"/>
          </a:xfrm>
          <a:prstGeom prst="rect">
            <a:avLst/>
          </a:prstGeom>
          <a:noFill/>
          <a:ln w="9525">
            <a:noFill/>
          </a:ln>
        </p:spPr>
        <p:txBody>
          <a:bodyPr>
            <a:spAutoFit/>
          </a:bodyPr>
          <a:lstStyle/>
          <a:p>
            <a:pPr marL="0" indent="0"/>
            <a:r>
              <a:rPr lang="en-US" sz="1050" b="0">
                <a:latin typeface="Times New Roman" panose="02020603050405020304" pitchFamily="18" charset="0"/>
                <a:ea typeface="宋体" panose="02010600030101010101" pitchFamily="2" charset="-122"/>
                <a:cs typeface="Times New Roman" panose="02020603050405020304" pitchFamily="18" charset="0"/>
              </a:rPr>
              <a:t>                     </a:t>
            </a:r>
            <a:endParaRPr lang="zh-CN" altLang="en-US"/>
          </a:p>
        </p:txBody>
      </p:sp>
      <p:pic>
        <p:nvPicPr>
          <p:cNvPr id="4" name="图片 3"/>
          <p:cNvPicPr>
            <a:picLocks noChangeAspect="1"/>
          </p:cNvPicPr>
          <p:nvPr/>
        </p:nvPicPr>
        <p:blipFill>
          <a:blip r:embed="rId6"/>
          <a:stretch>
            <a:fillRect/>
          </a:stretch>
        </p:blipFill>
        <p:spPr>
          <a:xfrm>
            <a:off x="281940" y="3992245"/>
            <a:ext cx="3557905" cy="2725420"/>
          </a:xfrm>
          <a:prstGeom prst="rect">
            <a:avLst/>
          </a:prstGeom>
        </p:spPr>
      </p:pic>
      <p:sp>
        <p:nvSpPr>
          <p:cNvPr id="18" name="TextBox 1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0" y="1844824"/>
            <a:ext cx="9144000" cy="2016224"/>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2060848"/>
            <a:ext cx="9144000" cy="1584176"/>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3" name="图片 2"/>
          <p:cNvPicPr>
            <a:picLocks noChangeAspect="1"/>
          </p:cNvPicPr>
          <p:nvPr/>
        </p:nvPicPr>
        <p:blipFill>
          <a:blip r:embed="rId5"/>
          <a:stretch>
            <a:fillRect/>
          </a:stretch>
        </p:blipFill>
        <p:spPr>
          <a:xfrm>
            <a:off x="281940" y="2176145"/>
            <a:ext cx="8580120" cy="1352550"/>
          </a:xfrm>
          <a:prstGeom prst="rect">
            <a:avLst/>
          </a:prstGeom>
        </p:spPr>
      </p:pic>
      <p:sp>
        <p:nvSpPr>
          <p:cNvPr id="100" name="文本框 99"/>
          <p:cNvSpPr txBox="1"/>
          <p:nvPr/>
        </p:nvSpPr>
        <p:spPr>
          <a:xfrm>
            <a:off x="2032000" y="3302635"/>
            <a:ext cx="5080000" cy="252730"/>
          </a:xfrm>
          <a:prstGeom prst="rect">
            <a:avLst/>
          </a:prstGeom>
          <a:noFill/>
          <a:ln w="9525">
            <a:noFill/>
          </a:ln>
        </p:spPr>
        <p:txBody>
          <a:bodyPr>
            <a:spAutoFit/>
          </a:bodyPr>
          <a:lstStyle/>
          <a:p>
            <a:pPr marL="0" indent="0"/>
            <a:r>
              <a:rPr lang="en-US" sz="1050" b="0">
                <a:latin typeface="Times New Roman" panose="02020603050405020304" pitchFamily="18" charset="0"/>
                <a:ea typeface="宋体" panose="02010600030101010101" pitchFamily="2" charset="-122"/>
                <a:cs typeface="Times New Roman" panose="02020603050405020304" pitchFamily="18" charset="0"/>
              </a:rPr>
              <a:t>                     </a:t>
            </a:r>
            <a:endParaRPr lang="zh-CN" altLang="en-US"/>
          </a:p>
        </p:txBody>
      </p:sp>
      <p:pic>
        <p:nvPicPr>
          <p:cNvPr id="4" name="图片 3"/>
          <p:cNvPicPr>
            <a:picLocks noChangeAspect="1"/>
          </p:cNvPicPr>
          <p:nvPr/>
        </p:nvPicPr>
        <p:blipFill>
          <a:blip r:embed="rId6"/>
          <a:stretch>
            <a:fillRect/>
          </a:stretch>
        </p:blipFill>
        <p:spPr>
          <a:xfrm>
            <a:off x="281940" y="3992245"/>
            <a:ext cx="3557905" cy="2725420"/>
          </a:xfrm>
          <a:prstGeom prst="rect">
            <a:avLst/>
          </a:prstGeom>
        </p:spPr>
      </p:pic>
      <p:sp>
        <p:nvSpPr>
          <p:cNvPr id="2" name="椭圆形标注 1"/>
          <p:cNvSpPr/>
          <p:nvPr/>
        </p:nvSpPr>
        <p:spPr>
          <a:xfrm>
            <a:off x="4139565" y="4220845"/>
            <a:ext cx="4104640" cy="2160270"/>
          </a:xfrm>
          <a:prstGeom prst="wedgeEllipseCallout">
            <a:avLst>
              <a:gd name="adj1" fmla="val -114433"/>
              <a:gd name="adj2" fmla="val 10582"/>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 </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小于</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168</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的占</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25%</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，大于</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168</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的占</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75%</a:t>
            </a:r>
          </a:p>
        </p:txBody>
      </p:sp>
      <p:sp>
        <p:nvSpPr>
          <p:cNvPr id="19" name="TextBox 18"/>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102"/>
          <p:cNvPicPr>
            <a:picLocks noChangeAspect="1"/>
          </p:cNvPicPr>
          <p:nvPr/>
        </p:nvPicPr>
        <p:blipFill>
          <a:blip r:embed="rId3"/>
          <a:stretch>
            <a:fillRect/>
          </a:stretch>
        </p:blipFill>
        <p:spPr>
          <a:xfrm>
            <a:off x="157480" y="4029075"/>
            <a:ext cx="3632835" cy="2734310"/>
          </a:xfrm>
          <a:prstGeom prst="rect">
            <a:avLst/>
          </a:prstGeom>
          <a:noFill/>
          <a:ln>
            <a:noFill/>
          </a:ln>
        </p:spPr>
      </p:pic>
      <p:sp>
        <p:nvSpPr>
          <p:cNvPr id="32" name="圆角矩形 31"/>
          <p:cNvSpPr/>
          <p:nvPr/>
        </p:nvSpPr>
        <p:spPr bwMode="auto">
          <a:xfrm>
            <a:off x="0" y="1844824"/>
            <a:ext cx="9144000" cy="2016224"/>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grpSp>
        <p:nvGrpSpPr>
          <p:cNvPr id="1028" name="Group 4"/>
          <p:cNvGrpSpPr/>
          <p:nvPr/>
        </p:nvGrpSpPr>
        <p:grpSpPr bwMode="auto">
          <a:xfrm>
            <a:off x="466725" y="1195388"/>
            <a:ext cx="2520950" cy="504825"/>
            <a:chOff x="0" y="0"/>
            <a:chExt cx="2314" cy="318"/>
          </a:xfrm>
        </p:grpSpPr>
        <p:sp>
          <p:nvSpPr>
            <p:cNvPr id="17430" name="AutoShape 5"/>
            <p:cNvSpPr>
              <a:spLocks noChangeArrowheads="1"/>
            </p:cNvSpPr>
            <p:nvPr/>
          </p:nvSpPr>
          <p:spPr bwMode="auto">
            <a:xfrm>
              <a:off x="0" y="0"/>
              <a:ext cx="2314" cy="318"/>
            </a:xfrm>
            <a:prstGeom prst="roundRect">
              <a:avLst>
                <a:gd name="adj" fmla="val 10889"/>
              </a:avLst>
            </a:prstGeom>
            <a:gradFill rotWithShape="1">
              <a:gsLst>
                <a:gs pos="0">
                  <a:srgbClr val="EEEEEE"/>
                </a:gs>
                <a:gs pos="100000">
                  <a:srgbClr val="DDDDDD"/>
                </a:gs>
              </a:gsLst>
              <a:lin ang="18900000" scaled="1"/>
            </a:gradFill>
            <a:ln w="38100">
              <a:solidFill>
                <a:srgbClr val="FFFFFF"/>
              </a:solidFill>
              <a:round/>
            </a:ln>
            <a:effectLst>
              <a:outerShdw dist="135003" dir="2928844" algn="ctr" rotWithShape="0">
                <a:srgbClr val="000000">
                  <a:alpha val="50000"/>
                </a:srgbClr>
              </a:outerShdw>
            </a:effectLst>
          </p:spPr>
          <p:txBody>
            <a:bodyPr wrap="none" anchor="ctr"/>
            <a:lstStyle/>
            <a:p>
              <a:pPr algn="ctr" eaLnBrk="1" hangingPunct="1">
                <a:buFont typeface="Arial" panose="020B0604020202020204" pitchFamily="34" charset="0"/>
                <a:buNone/>
                <a:defRPr/>
              </a:pPr>
              <a:endParaRPr lang="zh-CN" altLang="en-US">
                <a:latin typeface="Arial" panose="020B0604020202020204" pitchFamily="34" charset="0"/>
              </a:endParaRPr>
            </a:p>
          </p:txBody>
        </p:sp>
        <p:sp>
          <p:nvSpPr>
            <p:cNvPr id="1047" name="AutoShape 6"/>
            <p:cNvSpPr>
              <a:spLocks noChangeArrowheads="1"/>
            </p:cNvSpPr>
            <p:nvPr/>
          </p:nvSpPr>
          <p:spPr bwMode="auto">
            <a:xfrm>
              <a:off x="67" y="29"/>
              <a:ext cx="341" cy="260"/>
            </a:xfrm>
            <a:prstGeom prst="roundRect">
              <a:avLst>
                <a:gd name="adj" fmla="val 11921"/>
              </a:avLst>
            </a:prstGeom>
            <a:gradFill rotWithShape="1">
              <a:gsLst>
                <a:gs pos="0">
                  <a:srgbClr val="0066CC"/>
                </a:gs>
                <a:gs pos="100000">
                  <a:srgbClr val="00478E"/>
                </a:gs>
              </a:gsLst>
              <a:lin ang="5400000" scaled="1"/>
            </a:gradFill>
            <a:ln w="38100">
              <a:solidFill>
                <a:schemeClr val="tx1"/>
              </a:solidFill>
              <a:round/>
            </a:ln>
          </p:spPr>
          <p:txBody>
            <a:bodyPr wrap="none"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nvGrpSpPr>
            <p:cNvPr id="1048" name="Freeform 7"/>
            <p:cNvGrpSpPr/>
            <p:nvPr/>
          </p:nvGrpSpPr>
          <p:grpSpPr bwMode="auto">
            <a:xfrm>
              <a:off x="98" y="42"/>
              <a:ext cx="302" cy="134"/>
              <a:chOff x="0" y="0"/>
              <a:chExt cx="329184" cy="213360"/>
            </a:xfrm>
          </p:grpSpPr>
          <p:pic>
            <p:nvPicPr>
              <p:cNvPr id="1051" name="Freeform 7"/>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329184" cy="213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2" name="Text Box 7"/>
              <p:cNvSpPr txBox="1">
                <a:spLocks noChangeArrowheads="1"/>
              </p:cNvSpPr>
              <p:nvPr/>
            </p:nvSpPr>
            <p:spPr bwMode="auto">
              <a:xfrm>
                <a:off x="7002" y="6541"/>
                <a:ext cx="319204"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grpSp>
        <p:sp>
          <p:nvSpPr>
            <p:cNvPr id="17416" name="Text Box 8"/>
            <p:cNvSpPr txBox="1">
              <a:spLocks noChangeArrowheads="1"/>
            </p:cNvSpPr>
            <p:nvPr/>
          </p:nvSpPr>
          <p:spPr bwMode="auto">
            <a:xfrm>
              <a:off x="136" y="46"/>
              <a:ext cx="220" cy="250"/>
            </a:xfrm>
            <a:prstGeom prst="rect">
              <a:avLst/>
            </a:prstGeom>
            <a:noFill/>
            <a:ln w="9525">
              <a:noFill/>
              <a:miter lim="800000"/>
            </a:ln>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a:solidFill>
                    <a:srgbClr val="FFFFFF"/>
                  </a:solidFill>
                  <a:effectLst>
                    <a:outerShdw blurRad="38100" dist="38100" dir="2700000" algn="tl">
                      <a:srgbClr val="C0C0C0"/>
                    </a:outerShdw>
                  </a:effectLst>
                  <a:ea typeface="楷体_GB2312" pitchFamily="49" charset="-122"/>
                </a:rPr>
                <a:t>1</a:t>
              </a:r>
            </a:p>
          </p:txBody>
        </p:sp>
        <p:sp>
          <p:nvSpPr>
            <p:cNvPr id="1050" name="Rectangle 9"/>
            <p:cNvSpPr>
              <a:spLocks noChangeArrowheads="1"/>
            </p:cNvSpPr>
            <p:nvPr/>
          </p:nvSpPr>
          <p:spPr bwMode="auto">
            <a:xfrm>
              <a:off x="453" y="0"/>
              <a:ext cx="186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ea typeface="楷体_GB2312" pitchFamily="49" charset="-122"/>
                </a:rPr>
                <a:t>创设情境</a:t>
              </a:r>
            </a:p>
          </p:txBody>
        </p:sp>
      </p:grpSp>
      <p:sp>
        <p:nvSpPr>
          <p:cNvPr id="1029" name="Rectangle 17"/>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030" name="Rectangle 19"/>
          <p:cNvSpPr>
            <a:spLocks noChangeArrowheads="1"/>
          </p:cNvSpPr>
          <p:nvPr/>
        </p:nvSpPr>
        <p:spPr bwMode="auto">
          <a:xfrm>
            <a:off x="0" y="0"/>
            <a:ext cx="9144000" cy="0"/>
          </a:xfrm>
          <a:prstGeom prst="rect">
            <a:avLst/>
          </a:prstGeom>
          <a:noFill/>
          <a:ln>
            <a:noFill/>
          </a:ln>
          <a:effectLst>
            <a:prstShdw prst="shdw12">
              <a:schemeClr val="bg2">
                <a:alpha val="50000"/>
              </a:schemeClr>
            </a:prst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1032" name="图示 15"/>
          <p:cNvPicPr>
            <a:picLocks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矩形 24"/>
          <p:cNvSpPr/>
          <p:nvPr/>
        </p:nvSpPr>
        <p:spPr bwMode="auto">
          <a:xfrm>
            <a:off x="0" y="2060848"/>
            <a:ext cx="9144000" cy="1584176"/>
          </a:xfrm>
          <a:prstGeom prst="rect">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8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sp>
        <p:nvSpPr>
          <p:cNvPr id="100" name="文本框 99"/>
          <p:cNvSpPr txBox="1"/>
          <p:nvPr/>
        </p:nvSpPr>
        <p:spPr>
          <a:xfrm>
            <a:off x="2032000" y="3302635"/>
            <a:ext cx="5080000" cy="252730"/>
          </a:xfrm>
          <a:prstGeom prst="rect">
            <a:avLst/>
          </a:prstGeom>
          <a:noFill/>
          <a:ln w="9525">
            <a:noFill/>
          </a:ln>
        </p:spPr>
        <p:txBody>
          <a:bodyPr>
            <a:spAutoFit/>
          </a:bodyPr>
          <a:lstStyle/>
          <a:p>
            <a:pPr marL="0" indent="0"/>
            <a:r>
              <a:rPr lang="en-US" sz="1050" b="0">
                <a:latin typeface="Times New Roman" panose="02020603050405020304" pitchFamily="18" charset="0"/>
                <a:ea typeface="宋体" panose="02010600030101010101" pitchFamily="2" charset="-122"/>
                <a:cs typeface="Times New Roman" panose="02020603050405020304" pitchFamily="18" charset="0"/>
              </a:rPr>
              <a:t>                     </a:t>
            </a:r>
            <a:endParaRPr lang="zh-CN" altLang="en-US"/>
          </a:p>
        </p:txBody>
      </p:sp>
      <p:sp>
        <p:nvSpPr>
          <p:cNvPr id="2" name="椭圆形标注 1"/>
          <p:cNvSpPr/>
          <p:nvPr/>
        </p:nvSpPr>
        <p:spPr>
          <a:xfrm>
            <a:off x="4139565" y="3860800"/>
            <a:ext cx="4760595" cy="2837180"/>
          </a:xfrm>
          <a:prstGeom prst="wedgeEllipseCallout">
            <a:avLst>
              <a:gd name="adj1" fmla="val -109330"/>
              <a:gd name="adj2" fmla="val 15801"/>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en-US"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 </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小于等于</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176.2</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的占</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76%</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，大于等于</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176.2</a:t>
            </a:r>
            <a:r>
              <a:rPr kumimoji="0" lang="zh-CN" altLang="en-US"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的占</a:t>
            </a:r>
            <a:r>
              <a:rPr kumimoji="0" lang="en-US" altLang="zh-CN" sz="36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26%</a:t>
            </a:r>
          </a:p>
        </p:txBody>
      </p:sp>
      <p:pic>
        <p:nvPicPr>
          <p:cNvPr id="5" name="图片 4"/>
          <p:cNvPicPr>
            <a:picLocks noChangeAspect="1"/>
          </p:cNvPicPr>
          <p:nvPr/>
        </p:nvPicPr>
        <p:blipFill>
          <a:blip r:embed="rId6"/>
          <a:stretch>
            <a:fillRect/>
          </a:stretch>
        </p:blipFill>
        <p:spPr>
          <a:xfrm>
            <a:off x="92710" y="2134870"/>
            <a:ext cx="9203690" cy="1376680"/>
          </a:xfrm>
          <a:prstGeom prst="rect">
            <a:avLst/>
          </a:prstGeom>
        </p:spPr>
      </p:pic>
      <p:sp>
        <p:nvSpPr>
          <p:cNvPr id="19" name="TextBox 18"/>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图示 15"/>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圆角矩形 31"/>
          <p:cNvSpPr/>
          <p:nvPr/>
        </p:nvSpPr>
        <p:spPr bwMode="auto">
          <a:xfrm>
            <a:off x="-27940" y="1156970"/>
            <a:ext cx="9144000" cy="126428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3" name="图片 2"/>
          <p:cNvPicPr>
            <a:picLocks noChangeAspect="1"/>
          </p:cNvPicPr>
          <p:nvPr/>
        </p:nvPicPr>
        <p:blipFill>
          <a:blip r:embed="rId3"/>
          <a:stretch>
            <a:fillRect/>
          </a:stretch>
        </p:blipFill>
        <p:spPr>
          <a:xfrm>
            <a:off x="104140" y="1240155"/>
            <a:ext cx="8870315" cy="1024255"/>
          </a:xfrm>
          <a:prstGeom prst="rect">
            <a:avLst/>
          </a:prstGeom>
        </p:spPr>
      </p:pic>
      <p:pic>
        <p:nvPicPr>
          <p:cNvPr id="4" name="图片 3"/>
          <p:cNvPicPr>
            <a:picLocks noChangeAspect="1"/>
          </p:cNvPicPr>
          <p:nvPr/>
        </p:nvPicPr>
        <p:blipFill>
          <a:blip r:embed="rId4">
            <a:clrChange>
              <a:clrFrom>
                <a:srgbClr val="F4F3EE">
                  <a:alpha val="100000"/>
                </a:srgbClr>
              </a:clrFrom>
              <a:clrTo>
                <a:srgbClr val="F4F3EE">
                  <a:alpha val="100000"/>
                  <a:alpha val="0"/>
                </a:srgbClr>
              </a:clrTo>
            </a:clrChange>
          </a:blip>
          <a:stretch>
            <a:fillRect/>
          </a:stretch>
        </p:blipFill>
        <p:spPr>
          <a:xfrm>
            <a:off x="40640" y="2682875"/>
            <a:ext cx="9116060" cy="4028440"/>
          </a:xfrm>
          <a:prstGeom prst="rect">
            <a:avLst/>
          </a:prstGeom>
        </p:spPr>
      </p:pic>
      <p:sp>
        <p:nvSpPr>
          <p:cNvPr id="6" name="TextBox 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3641725"/>
            <a:ext cx="9048750" cy="1423035"/>
          </a:xfrm>
          <a:prstGeom prst="rect">
            <a:avLst/>
          </a:prstGeom>
        </p:spPr>
      </p:pic>
      <p:sp>
        <p:nvSpPr>
          <p:cNvPr id="4" name="矩形 3"/>
          <p:cNvSpPr/>
          <p:nvPr/>
        </p:nvSpPr>
        <p:spPr>
          <a:xfrm>
            <a:off x="852805" y="1692275"/>
            <a:ext cx="1525270" cy="824230"/>
          </a:xfrm>
          <a:prstGeom prst="rec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48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特殊</a:t>
            </a:r>
          </a:p>
        </p:txBody>
      </p:sp>
      <p:sp>
        <p:nvSpPr>
          <p:cNvPr id="5" name="矩形 4"/>
          <p:cNvSpPr/>
          <p:nvPr/>
        </p:nvSpPr>
        <p:spPr>
          <a:xfrm>
            <a:off x="5647055" y="1692275"/>
            <a:ext cx="1525270" cy="824230"/>
          </a:xfrm>
          <a:prstGeom prst="rect">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r>
              <a:rPr kumimoji="0" lang="zh-CN" altLang="en-US" sz="4800" b="0" i="0" u="none" strike="noStrike" cap="none" normalizeH="0" baseline="0" smtClean="0">
                <a:ln>
                  <a:noFill/>
                </a:ln>
                <a:solidFill>
                  <a:srgbClr val="FFFF00"/>
                </a:solidFill>
                <a:effectLst/>
                <a:latin typeface="Arial" panose="020B0604020202020204" pitchFamily="34" charset="0"/>
                <a:ea typeface="宋体" panose="02010600030101010101" pitchFamily="2" charset="-122"/>
              </a:rPr>
              <a:t>一般</a:t>
            </a:r>
          </a:p>
        </p:txBody>
      </p:sp>
      <p:sp>
        <p:nvSpPr>
          <p:cNvPr id="6" name="右箭头 5"/>
          <p:cNvSpPr/>
          <p:nvPr/>
        </p:nvSpPr>
        <p:spPr>
          <a:xfrm>
            <a:off x="2915920" y="1988820"/>
            <a:ext cx="2376170" cy="215900"/>
          </a:xfrm>
          <a:prstGeom prst="rightArrow">
            <a:avLst/>
          </a:pr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en-US" alt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 name="文本框 6"/>
          <p:cNvSpPr txBox="1"/>
          <p:nvPr/>
        </p:nvSpPr>
        <p:spPr>
          <a:xfrm>
            <a:off x="110490" y="2858135"/>
            <a:ext cx="5004435" cy="645160"/>
          </a:xfrm>
          <a:prstGeom prst="rect">
            <a:avLst/>
          </a:prstGeom>
          <a:noFill/>
        </p:spPr>
        <p:txBody>
          <a:bodyPr wrap="square" rtlCol="0">
            <a:spAutoFit/>
          </a:bodyPr>
          <a:lstStyle/>
          <a:p>
            <a:r>
              <a:rPr lang="zh-CN" altLang="en-US"/>
              <a:t>百分位数概念的建构：</a:t>
            </a:r>
          </a:p>
        </p:txBody>
      </p:sp>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27940" y="1156970"/>
            <a:ext cx="9144000" cy="126428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2"/>
          <a:stretch>
            <a:fillRect/>
          </a:stretch>
        </p:blipFill>
        <p:spPr>
          <a:xfrm>
            <a:off x="118110" y="1285240"/>
            <a:ext cx="9025890" cy="1011555"/>
          </a:xfrm>
          <a:prstGeom prst="rect">
            <a:avLst/>
          </a:prstGeom>
        </p:spPr>
      </p:pic>
      <p:pic>
        <p:nvPicPr>
          <p:cNvPr id="3" name="图片 2"/>
          <p:cNvPicPr>
            <a:picLocks noChangeAspect="1"/>
          </p:cNvPicPr>
          <p:nvPr/>
        </p:nvPicPr>
        <p:blipFill>
          <a:blip r:embed="rId3"/>
          <a:stretch>
            <a:fillRect/>
          </a:stretch>
        </p:blipFill>
        <p:spPr>
          <a:xfrm>
            <a:off x="440055" y="2527935"/>
            <a:ext cx="1634490" cy="1347470"/>
          </a:xfrm>
          <a:prstGeom prst="rect">
            <a:avLst/>
          </a:prstGeom>
        </p:spPr>
      </p:pic>
      <p:sp>
        <p:nvSpPr>
          <p:cNvPr id="4" name="云形标注 3"/>
          <p:cNvSpPr/>
          <p:nvPr/>
        </p:nvSpPr>
        <p:spPr>
          <a:xfrm>
            <a:off x="2870835" y="2720975"/>
            <a:ext cx="5847715" cy="3195955"/>
          </a:xfrm>
          <a:prstGeom prst="cloudCallout">
            <a:avLst>
              <a:gd name="adj1" fmla="val -40838"/>
              <a:gd name="adj2" fmla="val 548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t>现实中抽样调查得到的数据往往不是恰好</a:t>
            </a:r>
            <a:r>
              <a:rPr lang="en-US" altLang="zh-CN" sz="2800" b="1"/>
              <a:t>100</a:t>
            </a:r>
            <a:r>
              <a:rPr lang="zh-CN" altLang="en-US" sz="2800" b="1"/>
              <a:t>个，那么怎么确定这组数据的某个百分位数呢？</a:t>
            </a:r>
          </a:p>
        </p:txBody>
      </p:sp>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27940" y="1156970"/>
            <a:ext cx="9144000" cy="126428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2"/>
          <a:stretch>
            <a:fillRect/>
          </a:stretch>
        </p:blipFill>
        <p:spPr>
          <a:xfrm>
            <a:off x="215265" y="1275080"/>
            <a:ext cx="8735695" cy="992505"/>
          </a:xfrm>
          <a:prstGeom prst="rect">
            <a:avLst/>
          </a:prstGeom>
        </p:spPr>
      </p:pic>
      <p:pic>
        <p:nvPicPr>
          <p:cNvPr id="33" name="图片 117"/>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22275" y="2584450"/>
            <a:ext cx="8243570" cy="3905885"/>
          </a:xfrm>
          <a:prstGeom prst="rect">
            <a:avLst/>
          </a:prstGeom>
          <a:noFill/>
          <a:ln>
            <a:noFill/>
          </a:ln>
        </p:spPr>
      </p:pic>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bwMode="auto">
          <a:xfrm>
            <a:off x="-27940" y="1156970"/>
            <a:ext cx="9172575" cy="2629535"/>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3600" b="0" i="0" u="none" strike="noStrike" cap="none" normalizeH="0" baseline="0" dirty="0" smtClean="0">
              <a:ln>
                <a:noFill/>
              </a:ln>
              <a:solidFill>
                <a:schemeClr val="bg1"/>
              </a:solidFill>
              <a:effectLst/>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2"/>
          <a:stretch>
            <a:fillRect/>
          </a:stretch>
        </p:blipFill>
        <p:spPr>
          <a:xfrm>
            <a:off x="233680" y="1292225"/>
            <a:ext cx="8654415" cy="2263140"/>
          </a:xfrm>
          <a:prstGeom prst="rect">
            <a:avLst/>
          </a:prstGeom>
        </p:spPr>
      </p:pic>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图片 4"/>
          <p:cNvPicPr>
            <a:picLocks noChangeAspect="1"/>
          </p:cNvPicPr>
          <p:nvPr/>
        </p:nvPicPr>
        <p:blipFill>
          <a:blip r:embed="rId4"/>
          <a:stretch>
            <a:fillRect/>
          </a:stretch>
        </p:blipFill>
        <p:spPr>
          <a:xfrm>
            <a:off x="60960" y="3786505"/>
            <a:ext cx="4413885" cy="2966085"/>
          </a:xfrm>
          <a:prstGeom prst="rect">
            <a:avLst/>
          </a:prstGeom>
        </p:spPr>
      </p:pic>
      <p:pic>
        <p:nvPicPr>
          <p:cNvPr id="6" name="图片 5"/>
          <p:cNvPicPr>
            <a:picLocks noChangeAspect="1"/>
          </p:cNvPicPr>
          <p:nvPr/>
        </p:nvPicPr>
        <p:blipFill>
          <a:blip r:embed="rId5"/>
          <a:stretch>
            <a:fillRect/>
          </a:stretch>
        </p:blipFill>
        <p:spPr>
          <a:xfrm>
            <a:off x="4545330" y="3786505"/>
            <a:ext cx="4599305" cy="2966085"/>
          </a:xfrm>
          <a:prstGeom prst="rect">
            <a:avLst/>
          </a:prstGeom>
        </p:spPr>
      </p:pic>
      <p:sp>
        <p:nvSpPr>
          <p:cNvPr id="7" name="TextBox 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28625" y="2178685"/>
            <a:ext cx="8287385" cy="4252595"/>
          </a:xfrm>
          <a:prstGeom prst="rect">
            <a:avLst/>
          </a:prstGeom>
        </p:spPr>
      </p:pic>
      <p:sp>
        <p:nvSpPr>
          <p:cNvPr id="3" name="文本框 2"/>
          <p:cNvSpPr txBox="1"/>
          <p:nvPr/>
        </p:nvSpPr>
        <p:spPr>
          <a:xfrm>
            <a:off x="611505" y="1226820"/>
            <a:ext cx="8137525" cy="953135"/>
          </a:xfrm>
          <a:prstGeom prst="rect">
            <a:avLst/>
          </a:prstGeom>
          <a:noFill/>
        </p:spPr>
        <p:txBody>
          <a:bodyPr wrap="square" rtlCol="0">
            <a:spAutoFit/>
          </a:bodyPr>
          <a:lstStyle/>
          <a:p>
            <a:r>
              <a:rPr lang="zh-CN" altLang="en-US" sz="2800" b="1"/>
              <a:t>请观察我们已经得到的这些百分位数，归纳一般的百分位数的计算程序</a:t>
            </a:r>
          </a:p>
        </p:txBody>
      </p:sp>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5910" y="1246505"/>
            <a:ext cx="8051165" cy="645160"/>
          </a:xfrm>
          <a:prstGeom prst="rect">
            <a:avLst/>
          </a:prstGeom>
          <a:noFill/>
        </p:spPr>
        <p:txBody>
          <a:bodyPr wrap="square" rtlCol="0">
            <a:spAutoFit/>
          </a:bodyPr>
          <a:lstStyle/>
          <a:p>
            <a:r>
              <a:rPr lang="zh-CN" altLang="en-US"/>
              <a:t>学生汇报</a:t>
            </a:r>
          </a:p>
        </p:txBody>
      </p:sp>
      <p:pic>
        <p:nvPicPr>
          <p:cNvPr id="1032" name="图示 15"/>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3"/>
          <a:stretch>
            <a:fillRect/>
          </a:stretch>
        </p:blipFill>
        <p:spPr>
          <a:xfrm>
            <a:off x="385445" y="2194560"/>
            <a:ext cx="8666480" cy="4309110"/>
          </a:xfrm>
          <a:prstGeom prst="rect">
            <a:avLst/>
          </a:prstGeom>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5910" y="1246505"/>
            <a:ext cx="8051165" cy="645160"/>
          </a:xfrm>
          <a:prstGeom prst="rect">
            <a:avLst/>
          </a:prstGeom>
          <a:noFill/>
        </p:spPr>
        <p:txBody>
          <a:bodyPr wrap="square" rtlCol="0">
            <a:spAutoFit/>
          </a:bodyPr>
          <a:lstStyle/>
          <a:p>
            <a:r>
              <a:rPr lang="zh-CN" altLang="en-US"/>
              <a:t>不同的意见</a:t>
            </a:r>
          </a:p>
        </p:txBody>
      </p:sp>
      <p:pic>
        <p:nvPicPr>
          <p:cNvPr id="1032" name="图示 15"/>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3"/>
          <a:stretch>
            <a:fillRect/>
          </a:stretch>
        </p:blipFill>
        <p:spPr>
          <a:xfrm>
            <a:off x="295910" y="1920875"/>
            <a:ext cx="8692515" cy="4629150"/>
          </a:xfrm>
          <a:prstGeom prst="rect">
            <a:avLst/>
          </a:prstGeom>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clrChange>
              <a:clrFrom>
                <a:srgbClr val="F4F3EE">
                  <a:alpha val="100000"/>
                </a:srgbClr>
              </a:clrFrom>
              <a:clrTo>
                <a:srgbClr val="F4F3EE">
                  <a:alpha val="100000"/>
                  <a:alpha val="0"/>
                </a:srgbClr>
              </a:clrTo>
            </a:clrChange>
          </a:blip>
          <a:stretch>
            <a:fillRect/>
          </a:stretch>
        </p:blipFill>
        <p:spPr>
          <a:xfrm>
            <a:off x="95885" y="983615"/>
            <a:ext cx="8951595" cy="2246630"/>
          </a:xfrm>
          <a:prstGeom prst="rect">
            <a:avLst/>
          </a:prstGeom>
        </p:spPr>
      </p:pic>
      <p:pic>
        <p:nvPicPr>
          <p:cNvPr id="1032" name="图示 15"/>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5" name="对象 4">
            <a:hlinkClick r:id="" action="ppaction://ole?verb=0"/>
          </p:cNvPr>
          <p:cNvGraphicFramePr>
            <a:graphicFrameLocks/>
          </p:cNvGraphicFramePr>
          <p:nvPr/>
        </p:nvGraphicFramePr>
        <p:xfrm>
          <a:off x="6210935" y="4276725"/>
          <a:ext cx="1583055" cy="541655"/>
        </p:xfrm>
        <a:graphic>
          <a:graphicData uri="http://schemas.openxmlformats.org/presentationml/2006/ole">
            <p:oleObj spid="_x0000_s1025" r:id="rId5" imgW="482400" imgH="164880" progId="Equation.DSMT4">
              <p:embed/>
            </p:oleObj>
          </a:graphicData>
        </a:graphic>
      </p:graphicFrame>
      <p:pic>
        <p:nvPicPr>
          <p:cNvPr id="3" name="图片 2"/>
          <p:cNvPicPr>
            <a:picLocks noChangeAspect="1"/>
          </p:cNvPicPr>
          <p:nvPr/>
        </p:nvPicPr>
        <p:blipFill>
          <a:blip r:embed="rId6"/>
          <a:stretch>
            <a:fillRect/>
          </a:stretch>
        </p:blipFill>
        <p:spPr>
          <a:xfrm>
            <a:off x="334010" y="3230245"/>
            <a:ext cx="4930775" cy="3431540"/>
          </a:xfrm>
          <a:prstGeom prst="rect">
            <a:avLst/>
          </a:prstGeom>
        </p:spPr>
      </p:pic>
      <p:sp>
        <p:nvSpPr>
          <p:cNvPr id="6" name="TextBox 5"/>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clrChange>
              <a:clrFrom>
                <a:srgbClr val="F4F3EE">
                  <a:alpha val="100000"/>
                </a:srgbClr>
              </a:clrFrom>
              <a:clrTo>
                <a:srgbClr val="F4F3EE">
                  <a:alpha val="100000"/>
                  <a:alpha val="0"/>
                </a:srgbClr>
              </a:clrTo>
            </a:clrChange>
          </a:blip>
          <a:stretch>
            <a:fillRect/>
          </a:stretch>
        </p:blipFill>
        <p:spPr>
          <a:xfrm>
            <a:off x="84455" y="1078865"/>
            <a:ext cx="8832215" cy="651510"/>
          </a:xfrm>
          <a:prstGeom prst="rect">
            <a:avLst/>
          </a:prstGeom>
        </p:spPr>
      </p:pic>
      <p:sp>
        <p:nvSpPr>
          <p:cNvPr id="6" name="文本框 5"/>
          <p:cNvSpPr txBox="1"/>
          <p:nvPr/>
        </p:nvSpPr>
        <p:spPr>
          <a:xfrm>
            <a:off x="236855" y="1917065"/>
            <a:ext cx="4909185" cy="460375"/>
          </a:xfrm>
          <a:prstGeom prst="rect">
            <a:avLst/>
          </a:prstGeom>
          <a:noFill/>
        </p:spPr>
        <p:txBody>
          <a:bodyPr wrap="square" rtlCol="0">
            <a:spAutoFit/>
          </a:bodyPr>
          <a:lstStyle/>
          <a:p>
            <a:r>
              <a:rPr lang="zh-CN" altLang="zh-CN" sz="2400"/>
              <a:t>观点</a:t>
            </a:r>
            <a:r>
              <a:rPr lang="en-US" altLang="zh-CN" sz="2400"/>
              <a:t>1</a:t>
            </a:r>
            <a:r>
              <a:rPr lang="zh-CN" altLang="en-US" sz="2400"/>
              <a:t>：</a:t>
            </a:r>
            <a:r>
              <a:rPr lang="en-US" altLang="zh-CN" sz="2400"/>
              <a:t>14&gt;13.6,</a:t>
            </a:r>
            <a:r>
              <a:rPr lang="zh-CN" altLang="zh-CN" sz="2400"/>
              <a:t>可以</a:t>
            </a:r>
          </a:p>
        </p:txBody>
      </p:sp>
      <p:sp>
        <p:nvSpPr>
          <p:cNvPr id="7" name="文本框 6"/>
          <p:cNvSpPr txBox="1"/>
          <p:nvPr/>
        </p:nvSpPr>
        <p:spPr>
          <a:xfrm>
            <a:off x="4728210" y="1847850"/>
            <a:ext cx="4909185" cy="829945"/>
          </a:xfrm>
          <a:prstGeom prst="rect">
            <a:avLst/>
          </a:prstGeom>
          <a:noFill/>
        </p:spPr>
        <p:txBody>
          <a:bodyPr wrap="square" rtlCol="0">
            <a:spAutoFit/>
          </a:bodyPr>
          <a:lstStyle/>
          <a:p>
            <a:r>
              <a:rPr lang="zh-CN" altLang="zh-CN" sz="2400"/>
              <a:t>观点</a:t>
            </a:r>
            <a:r>
              <a:rPr lang="en-US" altLang="zh-CN" sz="2400"/>
              <a:t>2</a:t>
            </a:r>
            <a:r>
              <a:rPr lang="zh-CN" altLang="en-US" sz="2400"/>
              <a:t>：不确定，有可能达不</a:t>
            </a:r>
          </a:p>
          <a:p>
            <a:r>
              <a:rPr lang="zh-CN" altLang="en-US" sz="2400"/>
              <a:t>到节约用水效果</a:t>
            </a:r>
          </a:p>
        </p:txBody>
      </p:sp>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图片 4"/>
          <p:cNvPicPr>
            <a:picLocks noChangeAspect="1"/>
          </p:cNvPicPr>
          <p:nvPr/>
        </p:nvPicPr>
        <p:blipFill>
          <a:blip r:embed="rId4"/>
          <a:stretch>
            <a:fillRect/>
          </a:stretch>
        </p:blipFill>
        <p:spPr>
          <a:xfrm>
            <a:off x="311150" y="2868930"/>
            <a:ext cx="4060190" cy="3556635"/>
          </a:xfrm>
          <a:prstGeom prst="rect">
            <a:avLst/>
          </a:prstGeom>
        </p:spPr>
      </p:pic>
      <p:pic>
        <p:nvPicPr>
          <p:cNvPr id="8" name="图片 7"/>
          <p:cNvPicPr>
            <a:picLocks noChangeAspect="1"/>
          </p:cNvPicPr>
          <p:nvPr/>
        </p:nvPicPr>
        <p:blipFill>
          <a:blip r:embed="rId5"/>
          <a:stretch>
            <a:fillRect/>
          </a:stretch>
        </p:blipFill>
        <p:spPr>
          <a:xfrm>
            <a:off x="4788535" y="2868930"/>
            <a:ext cx="4085590" cy="3556635"/>
          </a:xfrm>
          <a:prstGeom prst="rect">
            <a:avLst/>
          </a:prstGeom>
        </p:spPr>
      </p:pic>
      <p:sp>
        <p:nvSpPr>
          <p:cNvPr id="9" name="TextBox 8"/>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2346960"/>
            <a:ext cx="3530600" cy="2254250"/>
          </a:xfrm>
          <a:prstGeom prst="rect">
            <a:avLst/>
          </a:prstGeom>
        </p:spPr>
      </p:pic>
      <p:sp>
        <p:nvSpPr>
          <p:cNvPr id="3" name="圆角矩形标注 2"/>
          <p:cNvSpPr/>
          <p:nvPr/>
        </p:nvSpPr>
        <p:spPr>
          <a:xfrm>
            <a:off x="3133725" y="1793875"/>
            <a:ext cx="2739390" cy="1109345"/>
          </a:xfrm>
          <a:prstGeom prst="wedgeRoundRectCallout">
            <a:avLst>
              <a:gd name="adj1" fmla="val -97589"/>
              <a:gd name="adj2" fmla="val 1563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t>不一定</a:t>
            </a:r>
          </a:p>
        </p:txBody>
      </p:sp>
      <p:pic>
        <p:nvPicPr>
          <p:cNvPr id="4" name="图片 3"/>
          <p:cNvPicPr>
            <a:picLocks noChangeAspect="1"/>
          </p:cNvPicPr>
          <p:nvPr/>
        </p:nvPicPr>
        <p:blipFill>
          <a:blip r:embed="rId2"/>
          <a:stretch>
            <a:fillRect/>
          </a:stretch>
        </p:blipFill>
        <p:spPr>
          <a:xfrm>
            <a:off x="0" y="4601210"/>
            <a:ext cx="3530600" cy="2254250"/>
          </a:xfrm>
          <a:prstGeom prst="rect">
            <a:avLst/>
          </a:prstGeom>
        </p:spPr>
      </p:pic>
      <p:sp>
        <p:nvSpPr>
          <p:cNvPr id="7" name="圆角矩形标注 6"/>
          <p:cNvSpPr/>
          <p:nvPr/>
        </p:nvSpPr>
        <p:spPr>
          <a:xfrm>
            <a:off x="6036310" y="1793875"/>
            <a:ext cx="2724785" cy="1670050"/>
          </a:xfrm>
          <a:prstGeom prst="wedgeRoundRectCallout">
            <a:avLst>
              <a:gd name="adj1" fmla="val -218934"/>
              <a:gd name="adj2" fmla="val 1542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t>那么哪些因素可能产生误差呢？</a:t>
            </a:r>
          </a:p>
        </p:txBody>
      </p:sp>
      <p:sp>
        <p:nvSpPr>
          <p:cNvPr id="5" name="文本框 4"/>
          <p:cNvSpPr txBox="1"/>
          <p:nvPr/>
        </p:nvSpPr>
        <p:spPr>
          <a:xfrm>
            <a:off x="-122555" y="1270635"/>
            <a:ext cx="11132185" cy="1076325"/>
          </a:xfrm>
          <a:prstGeom prst="rect">
            <a:avLst/>
          </a:prstGeom>
          <a:noFill/>
        </p:spPr>
        <p:txBody>
          <a:bodyPr wrap="square" rtlCol="0">
            <a:spAutoFit/>
          </a:bodyPr>
          <a:lstStyle/>
          <a:p>
            <a:r>
              <a:rPr lang="zh-CN" altLang="en-US" sz="3200">
                <a:latin typeface="华文楷体" panose="02010600040101010101" charset="-122"/>
                <a:ea typeface="华文楷体" panose="02010600040101010101" charset="-122"/>
                <a:cs typeface="华文楷体" panose="02010600040101010101" charset="-122"/>
              </a:rPr>
              <a:t>【追问</a:t>
            </a:r>
            <a:r>
              <a:rPr lang="en-US" altLang="zh-CN" sz="3200">
                <a:latin typeface="华文楷体" panose="02010600040101010101" charset="-122"/>
                <a:ea typeface="华文楷体" panose="02010600040101010101" charset="-122"/>
                <a:cs typeface="华文楷体" panose="02010600040101010101" charset="-122"/>
              </a:rPr>
              <a:t>2</a:t>
            </a:r>
            <a:r>
              <a:rPr lang="zh-CN" altLang="en-US" sz="3200">
                <a:latin typeface="华文楷体" panose="02010600040101010101" charset="-122"/>
                <a:ea typeface="华文楷体" panose="02010600040101010101" charset="-122"/>
                <a:cs typeface="华文楷体" panose="02010600040101010101" charset="-122"/>
              </a:rPr>
              <a:t>】标准定在</a:t>
            </a:r>
            <a:r>
              <a:rPr lang="en-US" altLang="zh-CN" sz="3200">
                <a:latin typeface="华文楷体" panose="02010600040101010101" charset="-122"/>
                <a:ea typeface="华文楷体" panose="02010600040101010101" charset="-122"/>
                <a:cs typeface="华文楷体" panose="02010600040101010101" charset="-122"/>
              </a:rPr>
              <a:t>14</a:t>
            </a:r>
            <a:r>
              <a:rPr lang="zh-CN" altLang="en-US" sz="3200">
                <a:latin typeface="华文楷体" panose="02010600040101010101" charset="-122"/>
                <a:ea typeface="华文楷体" panose="02010600040101010101" charset="-122"/>
                <a:cs typeface="华文楷体" panose="02010600040101010101" charset="-122"/>
              </a:rPr>
              <a:t>一定能保证</a:t>
            </a:r>
            <a:r>
              <a:rPr lang="en-US" altLang="zh-CN" sz="3200">
                <a:latin typeface="华文楷体" panose="02010600040101010101" charset="-122"/>
                <a:ea typeface="华文楷体" panose="02010600040101010101" charset="-122"/>
                <a:cs typeface="华文楷体" panose="02010600040101010101" charset="-122"/>
              </a:rPr>
              <a:t>80%</a:t>
            </a:r>
            <a:r>
              <a:rPr lang="zh-CN" altLang="en-US" sz="3200">
                <a:latin typeface="华文楷体" panose="02010600040101010101" charset="-122"/>
                <a:ea typeface="华文楷体" panose="02010600040101010101" charset="-122"/>
                <a:cs typeface="华文楷体" panose="02010600040101010101" charset="-122"/>
              </a:rPr>
              <a:t>的居民用</a:t>
            </a:r>
          </a:p>
          <a:p>
            <a:r>
              <a:rPr lang="zh-CN" altLang="en-US" sz="3200">
                <a:latin typeface="华文楷体" panose="02010600040101010101" charset="-122"/>
                <a:ea typeface="华文楷体" panose="02010600040101010101" charset="-122"/>
                <a:cs typeface="华文楷体" panose="02010600040101010101" charset="-122"/>
              </a:rPr>
              <a:t>水不超标吗？</a:t>
            </a:r>
            <a:endParaRPr lang="zh-CN" altLang="en-US" sz="3200">
              <a:latin typeface="华文楷体" panose="02010600040101010101" charset="-122"/>
              <a:ea typeface="华文楷体" panose="02010600040101010101" charset="-122"/>
              <a:cs typeface="华文楷体" panose="02010600040101010101" charset="-122"/>
              <a:sym typeface="+mn-ea"/>
            </a:endParaRPr>
          </a:p>
        </p:txBody>
      </p:sp>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图片 7"/>
          <p:cNvPicPr>
            <a:picLocks noChangeAspect="1"/>
          </p:cNvPicPr>
          <p:nvPr/>
        </p:nvPicPr>
        <p:blipFill>
          <a:blip r:embed="rId4"/>
          <a:stretch>
            <a:fillRect/>
          </a:stretch>
        </p:blipFill>
        <p:spPr>
          <a:xfrm>
            <a:off x="3810635" y="3716655"/>
            <a:ext cx="5174615" cy="2987040"/>
          </a:xfrm>
          <a:prstGeom prst="rect">
            <a:avLst/>
          </a:prstGeom>
        </p:spPr>
      </p:pic>
      <p:sp>
        <p:nvSpPr>
          <p:cNvPr id="9" name="TextBox 8"/>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clrChange>
              <a:clrFrom>
                <a:srgbClr val="F4F3EE">
                  <a:alpha val="100000"/>
                </a:srgbClr>
              </a:clrFrom>
              <a:clrTo>
                <a:srgbClr val="F4F3EE">
                  <a:alpha val="100000"/>
                  <a:alpha val="0"/>
                </a:srgbClr>
              </a:clrTo>
            </a:clrChange>
          </a:blip>
          <a:stretch>
            <a:fillRect/>
          </a:stretch>
        </p:blipFill>
        <p:spPr>
          <a:xfrm>
            <a:off x="-41275" y="1169670"/>
            <a:ext cx="9227185" cy="5601970"/>
          </a:xfrm>
          <a:prstGeom prst="rect">
            <a:avLst/>
          </a:prstGeom>
        </p:spPr>
      </p:pic>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4"/>
          <a:stretch>
            <a:fillRect/>
          </a:stretch>
        </p:blipFill>
        <p:spPr>
          <a:xfrm>
            <a:off x="4246880" y="3731895"/>
            <a:ext cx="4527550" cy="2935605"/>
          </a:xfrm>
          <a:prstGeom prst="rect">
            <a:avLst/>
          </a:prstGeom>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1141730"/>
            <a:ext cx="11132185" cy="1568450"/>
          </a:xfrm>
          <a:prstGeom prst="rect">
            <a:avLst/>
          </a:prstGeom>
          <a:noFill/>
        </p:spPr>
        <p:txBody>
          <a:bodyPr wrap="square" rtlCol="0">
            <a:spAutoFit/>
          </a:bodyPr>
          <a:lstStyle/>
          <a:p>
            <a:r>
              <a:rPr lang="zh-CN" altLang="en-US" sz="3200">
                <a:latin typeface="华文楷体" panose="02010600040101010101" charset="-122"/>
                <a:ea typeface="华文楷体" panose="02010600040101010101" charset="-122"/>
                <a:cs typeface="华文楷体" panose="02010600040101010101" charset="-122"/>
              </a:rPr>
              <a:t>【活动二】请同学们将这</a:t>
            </a:r>
            <a:r>
              <a:rPr lang="en-US" altLang="zh-CN" sz="3200">
                <a:latin typeface="华文楷体" panose="02010600040101010101" charset="-122"/>
                <a:ea typeface="华文楷体" panose="02010600040101010101" charset="-122"/>
                <a:cs typeface="华文楷体" panose="02010600040101010101" charset="-122"/>
              </a:rPr>
              <a:t>210</a:t>
            </a:r>
            <a:r>
              <a:rPr lang="zh-CN" altLang="en-US" sz="3200">
                <a:latin typeface="华文楷体" panose="02010600040101010101" charset="-122"/>
                <a:ea typeface="华文楷体" panose="02010600040101010101" charset="-122"/>
                <a:cs typeface="华文楷体" panose="02010600040101010101" charset="-122"/>
              </a:rPr>
              <a:t>个数据整理成频率分</a:t>
            </a:r>
          </a:p>
          <a:p>
            <a:r>
              <a:rPr lang="zh-CN" altLang="en-US" sz="3200">
                <a:latin typeface="华文楷体" panose="02010600040101010101" charset="-122"/>
                <a:ea typeface="华文楷体" panose="02010600040101010101" charset="-122"/>
                <a:cs typeface="华文楷体" panose="02010600040101010101" charset="-122"/>
              </a:rPr>
              <a:t>布直方图，并通过频率直方图估计这</a:t>
            </a:r>
            <a:r>
              <a:rPr lang="en-US" altLang="zh-CN" sz="3200">
                <a:latin typeface="华文楷体" panose="02010600040101010101" charset="-122"/>
                <a:ea typeface="华文楷体" panose="02010600040101010101" charset="-122"/>
                <a:cs typeface="华文楷体" panose="02010600040101010101" charset="-122"/>
              </a:rPr>
              <a:t>210</a:t>
            </a:r>
            <a:r>
              <a:rPr lang="zh-CN" altLang="en-US" sz="3200">
                <a:latin typeface="华文楷体" panose="02010600040101010101" charset="-122"/>
                <a:ea typeface="华文楷体" panose="02010600040101010101" charset="-122"/>
                <a:cs typeface="华文楷体" panose="02010600040101010101" charset="-122"/>
              </a:rPr>
              <a:t>个数据的</a:t>
            </a:r>
          </a:p>
          <a:p>
            <a:r>
              <a:rPr lang="zh-CN" altLang="en-US" sz="3200">
                <a:latin typeface="华文楷体" panose="02010600040101010101" charset="-122"/>
                <a:ea typeface="华文楷体" panose="02010600040101010101" charset="-122"/>
                <a:cs typeface="华文楷体" panose="02010600040101010101" charset="-122"/>
              </a:rPr>
              <a:t>第</a:t>
            </a:r>
            <a:r>
              <a:rPr lang="en-US" altLang="zh-CN" sz="3200">
                <a:latin typeface="华文楷体" panose="02010600040101010101" charset="-122"/>
                <a:ea typeface="华文楷体" panose="02010600040101010101" charset="-122"/>
                <a:cs typeface="华文楷体" panose="02010600040101010101" charset="-122"/>
              </a:rPr>
              <a:t>80</a:t>
            </a:r>
            <a:r>
              <a:rPr lang="zh-CN" altLang="en-US" sz="3200">
                <a:latin typeface="华文楷体" panose="02010600040101010101" charset="-122"/>
                <a:ea typeface="华文楷体" panose="02010600040101010101" charset="-122"/>
                <a:cs typeface="华文楷体" panose="02010600040101010101" charset="-122"/>
              </a:rPr>
              <a:t>分位数。</a:t>
            </a:r>
          </a:p>
        </p:txBody>
      </p:sp>
      <p:pic>
        <p:nvPicPr>
          <p:cNvPr id="1032" name="图示 15"/>
          <p:cNvPicPr>
            <a:picLocks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3"/>
          <a:stretch>
            <a:fillRect/>
          </a:stretch>
        </p:blipFill>
        <p:spPr>
          <a:xfrm>
            <a:off x="150495" y="2962275"/>
            <a:ext cx="4054475" cy="3519805"/>
          </a:xfrm>
          <a:prstGeom prst="rect">
            <a:avLst/>
          </a:prstGeom>
        </p:spPr>
      </p:pic>
      <p:pic>
        <p:nvPicPr>
          <p:cNvPr id="6" name="图片 5"/>
          <p:cNvPicPr>
            <a:picLocks noChangeAspect="1"/>
          </p:cNvPicPr>
          <p:nvPr/>
        </p:nvPicPr>
        <p:blipFill>
          <a:blip r:embed="rId4"/>
          <a:stretch>
            <a:fillRect/>
          </a:stretch>
        </p:blipFill>
        <p:spPr>
          <a:xfrm>
            <a:off x="4483100" y="2962275"/>
            <a:ext cx="4599305" cy="3519805"/>
          </a:xfrm>
          <a:prstGeom prst="rect">
            <a:avLst/>
          </a:prstGeom>
        </p:spPr>
      </p:pic>
      <p:sp>
        <p:nvSpPr>
          <p:cNvPr id="7" name="TextBox 6"/>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clrChange>
              <a:clrFrom>
                <a:srgbClr val="F4F3EE">
                  <a:alpha val="100000"/>
                </a:srgbClr>
              </a:clrFrom>
              <a:clrTo>
                <a:srgbClr val="F4F3EE">
                  <a:alpha val="100000"/>
                  <a:alpha val="0"/>
                </a:srgbClr>
              </a:clrTo>
            </a:clrChange>
          </a:blip>
          <a:stretch>
            <a:fillRect/>
          </a:stretch>
        </p:blipFill>
        <p:spPr>
          <a:xfrm>
            <a:off x="116840" y="1210310"/>
            <a:ext cx="8836025" cy="1240155"/>
          </a:xfrm>
          <a:prstGeom prst="rect">
            <a:avLst/>
          </a:prstGeom>
        </p:spPr>
      </p:pic>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4"/>
          <a:stretch>
            <a:fillRect/>
          </a:stretch>
        </p:blipFill>
        <p:spPr>
          <a:xfrm>
            <a:off x="318135" y="2272030"/>
            <a:ext cx="8439150" cy="4279900"/>
          </a:xfrm>
          <a:prstGeom prst="rect">
            <a:avLst/>
          </a:prstGeom>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clrChange>
              <a:clrFrom>
                <a:srgbClr val="F4F3EE">
                  <a:alpha val="100000"/>
                </a:srgbClr>
              </a:clrFrom>
              <a:clrTo>
                <a:srgbClr val="F4F3EE">
                  <a:alpha val="100000"/>
                  <a:alpha val="0"/>
                </a:srgbClr>
              </a:clrTo>
            </a:clrChange>
          </a:blip>
          <a:stretch>
            <a:fillRect/>
          </a:stretch>
        </p:blipFill>
        <p:spPr>
          <a:xfrm>
            <a:off x="172720" y="1283970"/>
            <a:ext cx="8907145" cy="1137285"/>
          </a:xfrm>
          <a:prstGeom prst="rect">
            <a:avLst/>
          </a:prstGeom>
        </p:spPr>
      </p:pic>
      <p:pic>
        <p:nvPicPr>
          <p:cNvPr id="1032" name="图示 1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11238" y="433388"/>
            <a:ext cx="7974012" cy="547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p:cNvPicPr>
            <a:picLocks noChangeAspect="1"/>
          </p:cNvPicPr>
          <p:nvPr/>
        </p:nvPicPr>
        <p:blipFill>
          <a:blip r:embed="rId4"/>
          <a:stretch>
            <a:fillRect/>
          </a:stretch>
        </p:blipFill>
        <p:spPr>
          <a:xfrm>
            <a:off x="508000" y="2481580"/>
            <a:ext cx="7849870" cy="3862705"/>
          </a:xfrm>
          <a:prstGeom prst="rect">
            <a:avLst/>
          </a:prstGeom>
        </p:spPr>
      </p:pic>
      <p:sp>
        <p:nvSpPr>
          <p:cNvPr id="5" name="TextBox 4"/>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4419600" y="1916113"/>
            <a:ext cx="3962400" cy="1225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r">
              <a:buFont typeface="Arial" panose="020B0604020202020204" pitchFamily="34" charset="0"/>
              <a:buNone/>
            </a:pPr>
            <a:r>
              <a:rPr lang="zh-CN" altLang="en-US" sz="9600" b="1">
                <a:solidFill>
                  <a:srgbClr val="FF99FF"/>
                </a:solidFill>
                <a:latin typeface="Times New Roman" panose="02020603050405020304" pitchFamily="18" charset="0"/>
                <a:ea typeface="楷体_GB2312" pitchFamily="49" charset="-122"/>
              </a:rPr>
              <a:t>谢谢！</a:t>
            </a:r>
          </a:p>
        </p:txBody>
      </p:sp>
      <p:sp>
        <p:nvSpPr>
          <p:cNvPr id="56323" name="AutoShape 5"/>
          <p:cNvSpPr>
            <a:spLocks noChangeArrowheads="1"/>
          </p:cNvSpPr>
          <p:nvPr/>
        </p:nvSpPr>
        <p:spPr bwMode="auto">
          <a:xfrm>
            <a:off x="3491880" y="4437112"/>
            <a:ext cx="5086350" cy="819150"/>
          </a:xfrm>
          <a:prstGeom prst="roundRect">
            <a:avLst>
              <a:gd name="adj" fmla="val 50000"/>
            </a:avLst>
          </a:prstGeom>
          <a:gradFill rotWithShape="1">
            <a:gsLst>
              <a:gs pos="0">
                <a:srgbClr val="5F5FFF"/>
              </a:gs>
              <a:gs pos="50000">
                <a:srgbClr val="0000FF"/>
              </a:gs>
              <a:gs pos="100000">
                <a:srgbClr val="5F5FFF"/>
              </a:gs>
            </a:gsLst>
            <a:lin ang="5400000" scaled="1"/>
          </a:gradFill>
          <a:ln w="9525">
            <a:round/>
          </a:ln>
          <a:scene3d>
            <a:camera prst="legacyPerspectiveBottom"/>
            <a:lightRig rig="legacyFlat3" dir="t"/>
          </a:scene3d>
          <a:sp3d extrusionH="887400" prstMaterial="legacyMatte">
            <a:bevelT w="13500" h="13500" prst="angle"/>
            <a:bevelB w="13500" h="13500" prst="angle"/>
            <a:extrusionClr>
              <a:srgbClr val="0000FF"/>
            </a:extrusionClr>
            <a:contourClr>
              <a:srgbClr val="5F5FFF"/>
            </a:contourClr>
          </a:sp3d>
        </p:spPr>
        <p:txBody>
          <a:bodyPr anchor="ctr">
            <a:spAutoFit/>
            <a:flatTx/>
          </a:bodyPr>
          <a:lstStyle>
            <a:lvl1pPr>
              <a:defRPr sz="3600">
                <a:solidFill>
                  <a:schemeClr val="tx1"/>
                </a:solidFill>
                <a:latin typeface="Arial" panose="020B0604020202020204" pitchFamily="34" charset="0"/>
                <a:ea typeface="宋体" panose="02010600030101010101" pitchFamily="2" charset="-122"/>
              </a:defRPr>
            </a:lvl1pPr>
            <a:lvl2pPr marL="742950" indent="-285750">
              <a:defRPr sz="3600">
                <a:solidFill>
                  <a:schemeClr val="tx1"/>
                </a:solidFill>
                <a:latin typeface="Arial" panose="020B0604020202020204" pitchFamily="34" charset="0"/>
                <a:ea typeface="宋体" panose="02010600030101010101" pitchFamily="2" charset="-122"/>
              </a:defRPr>
            </a:lvl2pPr>
            <a:lvl3pPr marL="1143000" indent="-228600">
              <a:defRPr sz="3600">
                <a:solidFill>
                  <a:schemeClr val="tx1"/>
                </a:solidFill>
                <a:latin typeface="Arial" panose="020B0604020202020204" pitchFamily="34" charset="0"/>
                <a:ea typeface="宋体" panose="02010600030101010101" pitchFamily="2" charset="-122"/>
              </a:defRPr>
            </a:lvl3pPr>
            <a:lvl4pPr marL="1600200" indent="-228600">
              <a:defRPr sz="3600">
                <a:solidFill>
                  <a:schemeClr val="tx1"/>
                </a:solidFill>
                <a:latin typeface="Arial" panose="020B0604020202020204" pitchFamily="34" charset="0"/>
                <a:ea typeface="宋体" panose="02010600030101010101" pitchFamily="2" charset="-122"/>
              </a:defRPr>
            </a:lvl4pPr>
            <a:lvl5pPr marL="2057400" indent="-228600">
              <a:defRPr sz="3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600">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3200" dirty="0" smtClean="0">
                <a:solidFill>
                  <a:srgbClr val="FFFF00"/>
                </a:solidFill>
                <a:latin typeface="华文行楷" panose="02010800040101010101" pitchFamily="2" charset="-122"/>
                <a:ea typeface="华文行楷" panose="02010800040101010101" pitchFamily="2" charset="-122"/>
              </a:rPr>
              <a:t>朝阳外国语学校  刘嘉</a:t>
            </a:r>
            <a:endParaRPr lang="zh-CN" altLang="en-US" sz="3200" dirty="0">
              <a:solidFill>
                <a:srgbClr val="FFFF00"/>
              </a:solidFill>
              <a:latin typeface="华文行楷" panose="02010800040101010101" pitchFamily="2" charset="-122"/>
              <a:ea typeface="华文行楷" panose="02010800040101010101" pitchFamily="2" charset="-122"/>
            </a:endParaRPr>
          </a:p>
        </p:txBody>
      </p:sp>
      <p:sp>
        <p:nvSpPr>
          <p:cNvPr id="4" name="TextBox 3"/>
          <p:cNvSpPr txBox="1"/>
          <p:nvPr/>
        </p:nvSpPr>
        <p:spPr>
          <a:xfrm>
            <a:off x="-1117670" y="2984841"/>
            <a:ext cx="10976082" cy="1169551"/>
          </a:xfrm>
          <a:prstGeom prst="rect">
            <a:avLst/>
          </a:prstGeom>
          <a:noFill/>
          <a:scene3d>
            <a:camera prst="orthographicFront">
              <a:rot lat="0" lon="0" rev="2100000"/>
            </a:camera>
            <a:lightRig rig="threePt" dir="t"/>
          </a:scene3d>
        </p:spPr>
        <p:txBody>
          <a:bodyPr wrap="none">
            <a:spAutoFit/>
            <a:scene3d>
              <a:camera prst="orthographicFront">
                <a:rot lat="0" lon="0" rev="19199999"/>
              </a:camera>
              <a:lightRig rig="threePt" dir="t"/>
            </a:scene3d>
          </a:bodyPr>
          <a:lstStyle/>
          <a:p>
            <a:pPr>
              <a:defRPr/>
            </a:pP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7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8194" name="矩形 6"/>
          <p:cNvSpPr>
            <a:spLocks noChangeArrowheads="1"/>
          </p:cNvSpPr>
          <p:nvPr/>
        </p:nvSpPr>
        <p:spPr bwMode="auto">
          <a:xfrm>
            <a:off x="0" y="4762500"/>
            <a:ext cx="9144000" cy="638175"/>
          </a:xfrm>
          <a:prstGeom prst="rect">
            <a:avLst/>
          </a:prstGeom>
          <a:noFill/>
          <a:ln w="9525">
            <a:noFill/>
            <a:miter lim="800000"/>
            <a:headEnd/>
            <a:tailEnd/>
          </a:ln>
        </p:spPr>
        <p:txBody>
          <a:bodyPr>
            <a:spAutoFit/>
          </a:bodyPr>
          <a:lstStyle/>
          <a:p>
            <a:pPr algn="ctr">
              <a:lnSpc>
                <a:spcPct val="150000"/>
              </a:lnSpc>
            </a:pPr>
            <a:r>
              <a:rPr lang="zh-CN" altLang="en-US" sz="2800">
                <a:latin typeface="黑体" pitchFamily="49" charset="-122"/>
                <a:ea typeface="黑体" pitchFamily="49" charset="-122"/>
              </a:rPr>
              <a:t>扫码，免费看</a:t>
            </a:r>
            <a:r>
              <a:rPr lang="en-US" altLang="zh-CN" sz="2800">
                <a:latin typeface="黑体" pitchFamily="49" charset="-122"/>
                <a:ea typeface="黑体" pitchFamily="49" charset="-122"/>
              </a:rPr>
              <a:t>800</a:t>
            </a:r>
            <a:r>
              <a:rPr lang="zh-CN" altLang="en-US" sz="2800">
                <a:latin typeface="黑体" pitchFamily="49" charset="-122"/>
                <a:ea typeface="黑体" pitchFamily="49" charset="-122"/>
              </a:rPr>
              <a:t>分钟！</a:t>
            </a:r>
            <a:endParaRPr lang="en-US" altLang="zh-CN" sz="2800">
              <a:latin typeface="黑体" pitchFamily="49" charset="-122"/>
              <a:ea typeface="黑体" pitchFamily="49" charset="-122"/>
            </a:endParaRPr>
          </a:p>
        </p:txBody>
      </p:sp>
      <p:sp>
        <p:nvSpPr>
          <p:cNvPr id="8195" name="TextBox 3"/>
          <p:cNvSpPr txBox="1">
            <a:spLocks noChangeArrowheads="1"/>
          </p:cNvSpPr>
          <p:nvPr/>
        </p:nvSpPr>
        <p:spPr bwMode="auto">
          <a:xfrm>
            <a:off x="0" y="533400"/>
            <a:ext cx="9144000" cy="584200"/>
          </a:xfrm>
          <a:prstGeom prst="rect">
            <a:avLst/>
          </a:prstGeom>
          <a:noFill/>
          <a:ln w="9525">
            <a:noFill/>
            <a:miter lim="800000"/>
            <a:headEnd/>
            <a:tailEnd/>
          </a:ln>
        </p:spPr>
        <p:txBody>
          <a:bodyPr>
            <a:spAutoFit/>
          </a:bodyPr>
          <a:lstStyle/>
          <a:p>
            <a:pPr algn="ctr"/>
            <a:r>
              <a:rPr lang="zh-CN" altLang="en-US" sz="3200">
                <a:latin typeface="黑体" pitchFamily="49" charset="-122"/>
                <a:ea typeface="黑体" pitchFamily="49" charset="-122"/>
              </a:rPr>
              <a:t>课堂实录（视频）</a:t>
            </a:r>
            <a:endParaRPr lang="en-US" altLang="zh-CN" sz="3200">
              <a:latin typeface="黑体" pitchFamily="49" charset="-122"/>
              <a:ea typeface="黑体" pitchFamily="49" charset="-122"/>
            </a:endParaRPr>
          </a:p>
        </p:txBody>
      </p:sp>
      <p:sp>
        <p:nvSpPr>
          <p:cNvPr id="8196" name="矩形 8"/>
          <p:cNvSpPr>
            <a:spLocks noChangeArrowheads="1"/>
          </p:cNvSpPr>
          <p:nvPr/>
        </p:nvSpPr>
        <p:spPr bwMode="auto">
          <a:xfrm>
            <a:off x="0" y="6429375"/>
            <a:ext cx="9144000" cy="307975"/>
          </a:xfrm>
          <a:prstGeom prst="rect">
            <a:avLst/>
          </a:prstGeom>
          <a:noFill/>
          <a:ln w="9525">
            <a:noFill/>
            <a:miter lim="800000"/>
            <a:headEnd/>
            <a:tailEnd/>
          </a:ln>
        </p:spPr>
        <p:txBody>
          <a:bodyPr>
            <a:spAutoFit/>
          </a:bodyPr>
          <a:lstStyle/>
          <a:p>
            <a:pPr algn="r"/>
            <a:r>
              <a:rPr lang="zh-CN" altLang="en-US" sz="1400"/>
              <a:t>获取更多信息，请联系编辑：</a:t>
            </a:r>
            <a:r>
              <a:rPr lang="en-US" altLang="zh-CN" sz="1400"/>
              <a:t>13166715360</a:t>
            </a:r>
            <a:r>
              <a:rPr lang="zh-CN" altLang="en-US" sz="1400"/>
              <a:t>（杜编辑）</a:t>
            </a:r>
          </a:p>
        </p:txBody>
      </p:sp>
      <p:pic>
        <p:nvPicPr>
          <p:cNvPr id="8197" name="图片 9" descr="1fe0de1d6852c096e27215f80f572a8.png"/>
          <p:cNvPicPr>
            <a:picLocks noChangeAspect="1"/>
          </p:cNvPicPr>
          <p:nvPr/>
        </p:nvPicPr>
        <p:blipFill>
          <a:blip r:embed="rId2"/>
          <a:srcRect/>
          <a:stretch>
            <a:fillRect/>
          </a:stretch>
        </p:blipFill>
        <p:spPr bwMode="auto">
          <a:xfrm>
            <a:off x="3257550" y="1771650"/>
            <a:ext cx="25146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3" descr="未标题-1 422副本.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ags/tag2.xml><?xml version="1.0" encoding="utf-8"?>
<p:tagLst xmlns:a="http://schemas.openxmlformats.org/drawingml/2006/main" xmlns:r="http://schemas.openxmlformats.org/officeDocument/2006/relationships"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Lst>
</file>

<file path=ppt/theme/theme1.xml><?xml version="1.0" encoding="utf-8"?>
<a:theme xmlns:a="http://schemas.openxmlformats.org/drawingml/2006/main" name="cdb2004117gl">
  <a:themeElements>
    <a:clrScheme name="cdb2004117gl 1">
      <a:dk1>
        <a:srgbClr val="000000"/>
      </a:dk1>
      <a:lt1>
        <a:srgbClr val="FFFFFF"/>
      </a:lt1>
      <a:dk2>
        <a:srgbClr val="000798"/>
      </a:dk2>
      <a:lt2>
        <a:srgbClr val="B2B2B2"/>
      </a:lt2>
      <a:accent1>
        <a:srgbClr val="1B33E7"/>
      </a:accent1>
      <a:accent2>
        <a:srgbClr val="6699FF"/>
      </a:accent2>
      <a:accent3>
        <a:srgbClr val="FFFFFF"/>
      </a:accent3>
      <a:accent4>
        <a:srgbClr val="000000"/>
      </a:accent4>
      <a:accent5>
        <a:srgbClr val="ABADF1"/>
      </a:accent5>
      <a:accent6>
        <a:srgbClr val="5C8AE7"/>
      </a:accent6>
      <a:hlink>
        <a:srgbClr val="99CCFF"/>
      </a:hlink>
      <a:folHlink>
        <a:srgbClr val="3366CC"/>
      </a:folHlink>
    </a:clrScheme>
    <a:fontScheme name="cdb2004117gl">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cdb2004117gl 1">
        <a:dk1>
          <a:srgbClr val="000000"/>
        </a:dk1>
        <a:lt1>
          <a:srgbClr val="FFFFFF"/>
        </a:lt1>
        <a:dk2>
          <a:srgbClr val="000798"/>
        </a:dk2>
        <a:lt2>
          <a:srgbClr val="B2B2B2"/>
        </a:lt2>
        <a:accent1>
          <a:srgbClr val="1B33E7"/>
        </a:accent1>
        <a:accent2>
          <a:srgbClr val="6699FF"/>
        </a:accent2>
        <a:accent3>
          <a:srgbClr val="FFFFFF"/>
        </a:accent3>
        <a:accent4>
          <a:srgbClr val="000000"/>
        </a:accent4>
        <a:accent5>
          <a:srgbClr val="ABADF1"/>
        </a:accent5>
        <a:accent6>
          <a:srgbClr val="5C8AE7"/>
        </a:accent6>
        <a:hlink>
          <a:srgbClr val="99CCFF"/>
        </a:hlink>
        <a:folHlink>
          <a:srgbClr val="3366CC"/>
        </a:folHlink>
      </a:clrScheme>
      <a:clrMap bg1="lt1" tx1="dk1" bg2="lt2" tx2="dk2" accent1="accent1" accent2="accent2" accent3="accent3" accent4="accent4" accent5="accent5" accent6="accent6" hlink="hlink" folHlink="folHlink"/>
    </a:extraClrScheme>
    <a:extraClrScheme>
      <a:clrScheme name="cdb2004117gl 2">
        <a:dk1>
          <a:srgbClr val="000000"/>
        </a:dk1>
        <a:lt1>
          <a:srgbClr val="FFFFFF"/>
        </a:lt1>
        <a:dk2>
          <a:srgbClr val="094332"/>
        </a:dk2>
        <a:lt2>
          <a:srgbClr val="B2B2B2"/>
        </a:lt2>
        <a:accent1>
          <a:srgbClr val="0D6531"/>
        </a:accent1>
        <a:accent2>
          <a:srgbClr val="39AF6E"/>
        </a:accent2>
        <a:accent3>
          <a:srgbClr val="FFFFFF"/>
        </a:accent3>
        <a:accent4>
          <a:srgbClr val="000000"/>
        </a:accent4>
        <a:accent5>
          <a:srgbClr val="AAB8AD"/>
        </a:accent5>
        <a:accent6>
          <a:srgbClr val="339E63"/>
        </a:accent6>
        <a:hlink>
          <a:srgbClr val="93E1A0"/>
        </a:hlink>
        <a:folHlink>
          <a:srgbClr val="1D834B"/>
        </a:folHlink>
      </a:clrScheme>
      <a:clrMap bg1="lt1" tx1="dk1" bg2="lt2" tx2="dk2" accent1="accent1" accent2="accent2" accent3="accent3" accent4="accent4" accent5="accent5" accent6="accent6" hlink="hlink" folHlink="folHlink"/>
    </a:extraClrScheme>
    <a:extraClrScheme>
      <a:clrScheme name="cdb2004117gl 3">
        <a:dk1>
          <a:srgbClr val="000000"/>
        </a:dk1>
        <a:lt1>
          <a:srgbClr val="FFFFFF"/>
        </a:lt1>
        <a:dk2>
          <a:srgbClr val="275CA3"/>
        </a:dk2>
        <a:lt2>
          <a:srgbClr val="C0C0C0"/>
        </a:lt2>
        <a:accent1>
          <a:srgbClr val="529EBC"/>
        </a:accent1>
        <a:accent2>
          <a:srgbClr val="55BEE3"/>
        </a:accent2>
        <a:accent3>
          <a:srgbClr val="FFFFFF"/>
        </a:accent3>
        <a:accent4>
          <a:srgbClr val="000000"/>
        </a:accent4>
        <a:accent5>
          <a:srgbClr val="B3CCDA"/>
        </a:accent5>
        <a:accent6>
          <a:srgbClr val="4CACCE"/>
        </a:accent6>
        <a:hlink>
          <a:srgbClr val="9FD4F1"/>
        </a:hlink>
        <a:folHlink>
          <a:srgbClr val="0099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cdb2004117gl">
  <a:themeElements>
    <a:clrScheme name="1_cdb2004117gl 1">
      <a:dk1>
        <a:srgbClr val="000000"/>
      </a:dk1>
      <a:lt1>
        <a:srgbClr val="FFFFFF"/>
      </a:lt1>
      <a:dk2>
        <a:srgbClr val="000798"/>
      </a:dk2>
      <a:lt2>
        <a:srgbClr val="B2B2B2"/>
      </a:lt2>
      <a:accent1>
        <a:srgbClr val="1B33E7"/>
      </a:accent1>
      <a:accent2>
        <a:srgbClr val="6699FF"/>
      </a:accent2>
      <a:accent3>
        <a:srgbClr val="FFFFFF"/>
      </a:accent3>
      <a:accent4>
        <a:srgbClr val="000000"/>
      </a:accent4>
      <a:accent5>
        <a:srgbClr val="ABADF1"/>
      </a:accent5>
      <a:accent6>
        <a:srgbClr val="5C8AE7"/>
      </a:accent6>
      <a:hlink>
        <a:srgbClr val="99CCFF"/>
      </a:hlink>
      <a:folHlink>
        <a:srgbClr val="3366CC"/>
      </a:folHlink>
    </a:clrScheme>
    <a:fontScheme name="1_cdb2004117gl">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r" rotWithShape="0">
            <a:schemeClr val="bg2">
              <a:alpha val="50000"/>
            </a:schemeClr>
          </a:outerShdw>
        </a:effectLst>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en-US" sz="3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cdb2004117gl 1">
        <a:dk1>
          <a:srgbClr val="000000"/>
        </a:dk1>
        <a:lt1>
          <a:srgbClr val="FFFFFF"/>
        </a:lt1>
        <a:dk2>
          <a:srgbClr val="000798"/>
        </a:dk2>
        <a:lt2>
          <a:srgbClr val="B2B2B2"/>
        </a:lt2>
        <a:accent1>
          <a:srgbClr val="1B33E7"/>
        </a:accent1>
        <a:accent2>
          <a:srgbClr val="6699FF"/>
        </a:accent2>
        <a:accent3>
          <a:srgbClr val="FFFFFF"/>
        </a:accent3>
        <a:accent4>
          <a:srgbClr val="000000"/>
        </a:accent4>
        <a:accent5>
          <a:srgbClr val="ABADF1"/>
        </a:accent5>
        <a:accent6>
          <a:srgbClr val="5C8AE7"/>
        </a:accent6>
        <a:hlink>
          <a:srgbClr val="99CCFF"/>
        </a:hlink>
        <a:folHlink>
          <a:srgbClr val="3366CC"/>
        </a:folHlink>
      </a:clrScheme>
      <a:clrMap bg1="lt1" tx1="dk1" bg2="lt2" tx2="dk2" accent1="accent1" accent2="accent2" accent3="accent3" accent4="accent4" accent5="accent5" accent6="accent6" hlink="hlink" folHlink="folHlink"/>
    </a:extraClrScheme>
    <a:extraClrScheme>
      <a:clrScheme name="1_cdb2004117gl 2">
        <a:dk1>
          <a:srgbClr val="000000"/>
        </a:dk1>
        <a:lt1>
          <a:srgbClr val="FFFFFF"/>
        </a:lt1>
        <a:dk2>
          <a:srgbClr val="094332"/>
        </a:dk2>
        <a:lt2>
          <a:srgbClr val="B2B2B2"/>
        </a:lt2>
        <a:accent1>
          <a:srgbClr val="0D6531"/>
        </a:accent1>
        <a:accent2>
          <a:srgbClr val="39AF6E"/>
        </a:accent2>
        <a:accent3>
          <a:srgbClr val="FFFFFF"/>
        </a:accent3>
        <a:accent4>
          <a:srgbClr val="000000"/>
        </a:accent4>
        <a:accent5>
          <a:srgbClr val="AAB8AD"/>
        </a:accent5>
        <a:accent6>
          <a:srgbClr val="339E63"/>
        </a:accent6>
        <a:hlink>
          <a:srgbClr val="93E1A0"/>
        </a:hlink>
        <a:folHlink>
          <a:srgbClr val="1D834B"/>
        </a:folHlink>
      </a:clrScheme>
      <a:clrMap bg1="lt1" tx1="dk1" bg2="lt2" tx2="dk2" accent1="accent1" accent2="accent2" accent3="accent3" accent4="accent4" accent5="accent5" accent6="accent6" hlink="hlink" folHlink="folHlink"/>
    </a:extraClrScheme>
    <a:extraClrScheme>
      <a:clrScheme name="1_cdb2004117gl 3">
        <a:dk1>
          <a:srgbClr val="000000"/>
        </a:dk1>
        <a:lt1>
          <a:srgbClr val="FFFFFF"/>
        </a:lt1>
        <a:dk2>
          <a:srgbClr val="275CA3"/>
        </a:dk2>
        <a:lt2>
          <a:srgbClr val="C0C0C0"/>
        </a:lt2>
        <a:accent1>
          <a:srgbClr val="529EBC"/>
        </a:accent1>
        <a:accent2>
          <a:srgbClr val="55BEE3"/>
        </a:accent2>
        <a:accent3>
          <a:srgbClr val="FFFFFF"/>
        </a:accent3>
        <a:accent4>
          <a:srgbClr val="000000"/>
        </a:accent4>
        <a:accent5>
          <a:srgbClr val="B3CCDA"/>
        </a:accent5>
        <a:accent6>
          <a:srgbClr val="4CACCE"/>
        </a:accent6>
        <a:hlink>
          <a:srgbClr val="9FD4F1"/>
        </a:hlink>
        <a:folHlink>
          <a:srgbClr val="0099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ECB019B1-382A-4266-B25C-5B523AA43C14-1">
      <extobjdata type="ECB019B1-382A-4266-B25C-5B523AA43C14" data="ewogICAiRmlsZUlkIiA6ICI4NTEwNDM2OTI5OCIsCiAgICJHcm91cElkIiA6ICI2MzkzMjQwNzQiLAogICAiSW1hZ2UiIDogImlWQk9SdzBLR2dvQUFBQU5TVWhFVWdBQUE1TUFBQUlrQ0FZQUFBQ0RWMy93QUFBQUNYQklXWE1BQUFzVEFBQUxFd0VBbXB3WUFBQWdBRWxFUVZSNG5PemRlWGhVNWRrLzhPOXpacklpQ1l1eUNBSkNCRFFzbVRsQVNrRUl2Q0RnQWhSRWhaWVg4WFhmaGZKVEFZdFNBWldxcUlpZ0ZPdFN4RVpBS3hWVXNJU0tOQ1l6WVVjZ3lDS0lJbUVKSkNTVG1YUC8vcGpGVEJhU1NVaG00ZnU1cmx5WmMrYWNNL2NrTitUYzgyd0F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SFJSVVVGT3dBaUlxSlFZckZZTXBWU3ZZSWRCLzFLUk5ibjVPUU1DSFljUkVUa1R3dDJBRVJFUktHRWhXVG9VVXFsQlRzR0lpSXF6eHpzQUlpSWlFS1J6V1lMZGdnRVFOZjFZSWRBUkVTVllNc2tFUkVSRVJFUkJZekZKQkVSRVJFUkVRV014U1FSRVJFUkVSRUZqTVVrRVJFUkVSRVJCWXpGSkJFUkVSRVJFUVdNeFNRUkVSRVJFUkVGak1Va0VSRVJFUkVSQll6RkpCRVJFUkVSRVFXTXhTUVJFUkVSRVJFRmpNVWtFUkVSRVJFUkJZekZKQkVSRVJFUkVRV014U1FSRVJFUkVSRUZqTVVrRVJFUkVSRVJCWXpGSkJFUkVSRVJFUVdNeFNRUkVSRVJFUkVGak1Va0VSRVJFUkVSQll6RkpCRVJFUkVSRVFXTXhTUVJFUkVSRVJFRmpNVWtFUkZSaERNTUE4WEZ4ZVgyNStYbDFjbnJPUndPdisyU2twSTZlUjBpSWdvdUZwTkVSRVJCOHVHSEgvb2VIenQyREJzM2J2Ujdmc09HRFJDUjgxNUQxL1VxWHljN094c0RCdzVFZm42K2I1L0Q0Y0IxMTExWDd0akN3a0s4L1BMTEZSYUFoWVdGMEhVZGhZV0ZsYjdXOGVQSE1YejRjQnc0Y01DMzc0MDMzc0N5WmN1cWpKT0lpTUlMaTBraUlxSmFjamdjMEhVZC9mdjM5L3NxdTAvWGRiaGNMdDk1Q3hZczhEMCtlL1lzcGsrZmp2Lys5NzhBQUp2TmhwZGVlcWxjSzE5TnJGdTNEdDI3ZDBkQ1FrS1Z4NXBNSm1SbFplR1paNTZwMFd0ZGV1bWxlUERCQjVHZW5nNEFPSHIwS0RaczJJRGh3NGZYNkhwRVJCUzZ6TUVPZ0lpSUtCSm9tb2FNakF6ZnRzdmxRcTlldmZ6Mm5hOFZzWDM3OW5qcXFhZHcvUGh4dUZ3dXZQamlpNWc1Y3laaVltSUFBUDM3OTYvMDNJcWUrL0xMTHhFZEhZMmlvaUtzV2JNR2YvclRuNnIxUG1KaVl2Q1h2L3dGdDkxMkc5YXNXWU9oUTRkVzZ6ekRNREJvMENDL2ZhdFhyNGJENFlETDVjS05OOTRJQUZpN2RpMDBqWjlsRXhGRkFoYVRSRVJFOVd6RWlCRUEzTjFHUjR3WWdldXV1dzZyVnEzeVBUOWp4Z3cwYTlZTWp6LytPQURnWC8vNmwxOVJDcmlMMWZIangyUDM3dDI0N2JiYmNOOTk5MVg0V3F0V3JjTFpzMmR4MVZWWFZWaDBsdDJYa1pHQnl5Ky9ISXNYTDBaU1VsSzEzNU9JNFBUcDA3RFpiSlVlbyt0NmxkMTJpWWdvZkxDWUpDSWl1Z0FNdzhEQWdRUEw3YTlvM3llZmZJTC8vdmUvZVB6eHgvSEpKNThBQUI1NDRBSGY4ejE3OXNUcTFhdlArM3J2dmZjZXVuVHBndDI3ZCtQdzRjTTRmdnc0THIzMFVyOWpIQTRIbGl4WkFnQm8wNmFOWDBIcWNEalF1M2Z2Y2tYcTJiTm40WFE2MGF4Wk03WWdFaEhSZWJHWUpDSWl1Z0EwVGNOWFgzM2wyL1oyY3kyOXIzUTMxeSsvL0JJQWNQRGdRYlJ0MnphZzE3TGI3ZmpvbzQrd2RPbFNMRisrSEdQSGpzWHMyYlB4MGtzditSMzN6anZ2b0VXTEZ2ajU1NStyZmUyWk0yY2lOemNYQnc4ZXhMZmZmb3YzMzM4Zjc3enpqdDh4M2k2clhxWGZJeEVSWFR4WVRCSVJFZFdTeStWQ1ZGUlV0WTgvZS9Zc3RtM2JCcWZUaWNjZWV3eFRwMDdGVTA4OTVYdmVNQXdNR3pZTUFOQzNiMTlNbXpiTjk5d1BQL3lBNmRPblk4NmNPYjRKZGJwMDZZSUdEUnBnMmJKbHVPMjIyM3pIN3QrL0gwODk5UlJ1dnZsbUFPN1d5TUdEQi92RlVycWJhMFpHQmw1NDRRVUF2eGErRXlaTXdJUUpFd0M0dStWZWUrMjFXTFZxRmVMajR5dDhieFcxeEJJUlVXUmlNVWxFUkZSTHhjWEZGUlpxQUNyYzk4RUhIMkR3NE1GNC8vMzNNV3ZXTEN4ZnZ0eXZXMnRsM1Z4Ly9QRkgzSHZ2dmJqLy92dlJ2WHQzditjZWUrd3hqQnMzRHMyYk44ZUFBUU1BQUU4Ly9UU2lvNlA5amp0NzlteTVjWTNlSXJFMnpwMDdod1VMRmlBMU5SVjVlWGxJVEV6RXpKa3pNWFhxVk1UR3hnSndUOGpEcnJORVJFUkVSQlNSckZhcldLMVdDY1RCZ3dkbDNMaHhmdnVjVG1lNTYxaXRWaWtvS0pCQmd3Ykp5Wk1ucFYrL2ZoVmVyMGVQSHVYMjdkbXpSNFlOR3lZZmZQQkJ1V3Q2WldkbnkyOS8rMXY1K09PUEt6eW11TGk0d3ZkV1VGQlFZYXhPcDdQQzR3b0tDc3BkWStyVXFiSjgrWEsvMTN2dnZmZGt4b3dadm5OdnV1a20yYlp0VzRYdnVUTGUzMGV3ODRLSWlNcGp5eVFSRVZFdEhUbHlCSzFhdGFyV3NURXhNWmc5ZXpZYU5XcmsyK2Z0MHVwVnVwc3JBTngzMzMxNDdiWFg4TWdqajJEcDBxWGx4akI2ajEyOWVqWCs5S2MvWWNHQ0JSZ3dZRUMxMXBXc3lvNGRPM0RxMUNuMDZkT24wbVBPbkRtRGpSczNZc3FVS1g3N3g0MGJoNHlNREJRVkZlSHh4eC9IOU9uVE1YbnlaTHo3N3J0bzNyeDVyV01qSXFMZ1lqRkpSRVJVUzVzM2IwWnljbksxaisvWnM2ZmZkdGt1clJWMWMrM2J0eSthTkdsU2J2SWJYZGY5amgweVpBZ0dEaHdZMEJqT3Nod09Cd0QzRWlXNXVibVlNV1BHZVk5ZnVYSWwrdlhyNXl1UW82T2pjZkxrU1RSdTNCZ0RCZ3hBZG5ZMkVoSVMwS3RYTDR3ZVBScGJ0bXpCZGRkZFYrUDRpSWdvTkxDWUpDSWlxZ1duMDRsLy9ldGZtRDkvZm9YUGl3aGNMaGRPbmp3SlRkT2dsS3JSNnpScDBxVGF4MVpWU0ZZMVNjNjJiZHNRSHgrUDVPUmt6Snc1czhweGpzT0hEMGR4Y2JGdmU5U29VUmcxYXBSdnJLVFpiTVp6enowSEFMajc3cnVyOHhhSWlDZ01zSmdrSWlLcWhaMDdkNkoxNjlabzE2NmQzMzZsRk9MaTRtQVlCdnIyN1F1bjA0bStmZnRlOEFsby92Q0hQMVI1ek9USmt3RzRpN29ubjN6U043dXJsOHZsd3NxVkszM2J1cTdqbi8vOEp4bzNidXgzWEhSME5DWlBubHh1VXAvU1hYWUJZTXFVS2VXNnZCSVJVZVNwMmNlalJFUkVFY283MlV2WkdVL1A1K3paczdqa2trc3FmVjVFNEhRNmE5WDE5R0xsWGFMRWJyZnpub1dJS01Sd2ZtNGlJcUphT2w4aENiaGJLVmxJRWhGUnBHRXhTVVJFUkVSRVJBRmpNVWxFUkJRQkNnb0tNSFRvVU9UbDVmbnQ3OSsvZjVBaUlpS2lTTWRpa29pSUtBSnMyclFKaVltSmFOcTBhYkJESVNLaWl3U0xTU0lpb2dqdzJXZWZZY1NJRWNFT2c0aUlMaUpjR29TSWlDak1IVHQyREptWm1Yam1tV2Y4MXBBOGZmbzBBQ0ExTlJVTkdqUUFBRFJ0MmhUcDZlbEJpWk9JaUNJTGkwa2lJcUl3OSs2Nzc4SnNOcU5odzRiNDZxdXZBQUIydXgydnYvNDZjbk56MGJadFcvenRiMys3NEd0Y0VoSFJ4WTEvVllpSWlNTFk0Y09IOGNVWFg1VGIvK0dISDJMWXNHRUFnR3V1dVFZYk4yNnM3OUNJaUNqQ3NaZ2tJaUlLWXg5Ly9ESHV1ZWNldjMwN2R1eUEzVzdIOWRkZkR3QVlPWElrM25yckxZaElNRUlrSXFJSXhXS1NpSWdvakkwZE94YWpSNC8yYlRzY0RzeWFOUXUzMzM0NzR1UGpBUUNkTzNkR28wYU5zR3pac21DRlNVUkVFWWpGSkJFUlVSZ3J1eFRJYzg4OWgvajRlSXdkTzladi8rVEprN0ZvMFNKczJMQ2hQc01qSXFJSXhnbDRpSWlJSXNUOCtmT1JuWjJOeFlzWFk4aVFJUUNBZ29JQ0RCNDhHUDM2OWNPTUdUTXdiZG8wZlBUUlIyamV2SG1Rb3lVaW9uREhZcEtJaUNoQ2pCdzVFbVBHakVHelpzM3c1WmRmQWdENjkrL3Zld3k0eDFpV2JjMGtJaUtxQ1JhVFJFUkVFYUoxNjlaVkhzTkNrb2lJTGhTT21TUWlJb29Bano3NmFJWDdIM3Jvb1hxT2hJaUlMaFlzSm9tSWlDTEE3MzczdXdyMzMzenp6ZlVjQ1JFUlhTeFlUQklSRVJFUkVWSEFXRXdTRVJFUkVSRlJ3RmhNRWhFUkVSRVJVY0JZVEJJUkVSRVJFVkhBV0V3U0VSRVJFUkZSd0ZoTUVoRVJFUkVSVWNCWVRCSVJFUkVSRVZIQVdFd1NFUkVSRVJGUndGaE1FaEVSRVJFUlVjQllUQklSRVJFUkVWSEFXRXdTRVJFUkVSRlJ3RmhNRWhFUkVSRVJVY0JZVEJJUkVSRVJFVkhBV0V3U0VSRVJFUkZSd0ZoTUVoRVJFUkVSVWNCWVRCSVJFUkVSRVZIQVdFd1NFUkVSRVJGUndGaE1FaEVSRVJFUlVjRE13UTZBaUlnb0ZPbTZIdXdRaUlpSVFocGJKb21JaUVvUmtmWEJqb0g4aWNpM3dZNkJpSWpLVThFT2dJaUlpQzRzWGRlL0Y1RXJQWnUzMnUzMmZ3UTFJQ0lpaWtoc21TUWlJb293SXRMWSs5Z3dqSmJCaklXSWlDSVhpMGtpSXFMSUUrVjlZREtabWdZekVDSWlpbHdzSm9tSWlDS0xKaUp4cGJaWlRCSVJVWjFnTVVsRVJCUkJ1blhyMWxZcFZmcnZlN3RneFVKRVJKR054U1FSRVZFRU1adk5YVXB2aTBqWFlNVkNSRVNSamNVa0VSRlJaQm5pK1M2ZTc2MVRVMU1UZ2hVTUVSRkZMaGFUUkVSRWtXV281L3RwejNmbGNEajZCQ3NZSWlLS1hDd21pWWlJSW9TdTYxMEJkQUFBcGRRQjczNmwxSVJneFVSRVJKR0x4U1FSRVZHRUVKRjdTajNPS3ZYVUtJdkZjbGtRUWlJaW9nakdZcEtJaUNnQ3BLYW1OZ2Z3djk1dFRkTStCMURnMll3Q2NFY3c0aUlpb3NqRllwS0lpQ2dDT0ozT0Z3QTBWRXE1QUVCRXZpbmRPcW1VZXFKYnQyN05naFlnRVJGRkhCYVRSRVJFWVU3WDliNGk4cjhBUkVSTUFQYlpiTGFqQURiQnZmTUFnRVptcy9rdlFReVRpSWdpREl0SklpS2lNSmFXbG1ZV2tkY0JRQ20xeDdON3BXZDdrK2Y3V1FERkFNWmJyZFloRlY2SWlJZ29RQ3dtaVlpSXdsaCtmdjcvQTlBTndCSERNQzREQUtYVVJ3QVFGeGUzSHU0aXNvdTM0QVR3WWZmdTNaT0RFU3NSRVVVV0ZwTkVSRVJoeW1xMS9oN0FMQUNHcG1tTGxWSk5BUHhnczltK0JZQ05HemVlVVVxdDhSeitpNmZJVERTWlRKLzE3Tm16UlpEQ0ppS2lDTUZpa29pSUtBenB1bjRkZ0w5NU51OHpER09vNS9FaUFPSTlUa1RTQVVBcGRVdDBkUFQvQXZndmdEWXVsK3VyYnQyNlhWbVBJUk1SVVlSaE1VbEVSQlJtZEYyM2lzaHlBR1lSbVFsZ0Y0QlVBSVZtczNsaDZXT2pvcUkraGJ1cnE2VzR1UGdhRVJrT3dBN2dhclBaL0YrcjFmcWIrbzZmaUlnaUE0dEpJaUtpTUdLeFdQcUp5QmNBTGdHd0pDY241eGtBejNxZVh2THR0OS9tbFQ0K016TXpIOEM3Z0h0NWtKeWNuRitLaTR2N2k4aG5BSm9CV0svcit2M2dQUUVSRVFWSUJUc0FJaUlpcWg2cjFUb1I3bTZzVVFEU2xWSy9Od3pqTnFYVXV3RE91bHl1emx1MmJEbFM5cnp1M2J0M05KbE0zd0dBNTVnOWFXbHA1dno4L0hrQUh2QWN0c0V3akRzM2I5Njh0NzdlRDFHSVU3cXVtd0ZFdVZ5dTZMaTRPQzBtSnFady9mcjF4U2pWbFp6b1lzWmlrb2lJS01TTkdUUEd0Ry9mdnVjQS9OR3phN2JkYm44cUpTVWxRZE8wM1FDYUthWCthTFBaWHF6c0dycXVwNHZJelFEZXM5dnQvK3ZkYjdGWWhpbWwzZ0xRQ2tBUmdKZEtTa3Irc20zYnRwTjErSmFJNmt4eWNuSzAyV3krekdReU5kVTByWWxoR0UwQU5CV1JKa3FwSnA3dlRRRTA4WHcxQkJBTjk0YzBVV1VlVjhRSjRDeUFNNTd2dnNjaWNsYlR0RHpETUk0b3BRNkx5R0d6MmZ4RGd3WU5EcTFmdjk1WnAyK2NLQWhZVEJJUkVZV3cxTlRVNWc2SFk0bFM2bm9BSlVxcHUydzIyenNBTkYzWFY0aklDQUE3bFZJcE5wdXRwTExyV0N5Vzdrb3BPd0JOMDdRQjJkblo2NzNQcGFTa05ES1pUSDhSa1R2Z3ZqYzRMU0ovaVkrUGYyWGp4bzFuNnZndEVsVmJXbHBhN0preloxb1podEZhS2RWYVJGb3JwVm9ES1AzVkhMVy94M1VBY0lpSVF5bmxBRkFDZDNFWkQ2QUJBRk9BMXlzR3NCdnVmNnM3UldTelVtcVR6V1k3WHNzNGlZS0t4U1FSRVZHSXNsZ3NOeXVsRnNMZHFuSUN3Tzl5Y25JMkFJQ3U2MCtLeUd3QTV3RDh4bTYzYjYzcWVycXV2eW9pRHdIWW5aK2YzejAzTjdlNHpQTmRBZnpaVTZBQzd0YVdkMTB1MXh0YnRtelpjU0hmRzFFbE5GM1hXd1BvQUtDRFlSZ2RsRklkUE50dEFGeGFqV3NVQXZnSlFKNzNTMFR5TkUzTEU1RThFY2t6bVV4NUlwTG5jcmxPeE1URW5Dc3NMSFFvcFJ4UlVWRU9tODNteFBtN3NhcWtwS1RvdUxpNGVLVlVBNlZVZkZSVVZBTzRDODFFRWJsY1JGb0JhQ1VpclRSTlN4S1JEcWk0QU0wRnNFbEVNZ0NzenNuSitiR2FQeWVpa01CaWtvZ2lsZGFyVjYvR2htRmNDdUJTRWJrTTdwdVFTd0ZjSmlJTjRmN0RycFg1WHZxeEFmZE5TUUdBUXFWVVFlbHR3ekFLUktSUTA3UVRBSTZMeVBHa3BLUVQ2ZW5wcnZwOXF4UnBldmZ1M2NUaGNNd1hrYkdlWFd0RTVQKzhONXE2cm8vMHpPYXFLYVZ1OTdSVVZrblg5VVFSK1E1QUM3aTd5azZyNUxoVUVaa080QWI4ZXErd0FjRDdTcW1WYkUyaDJ2Q00xMjJuYVZwSGw4dmxMUmFUNEM0WXJ3UVFjNTdUaXdBY0J2Q0RVdW9IRWZuQjgvaXdpUHhRVWxMeXc3WnQyMDRoeE1ZMEppY25SMGRIUnljcHBUcUxTSXBTcWhlQVhnQWFsem5VTGlLck5FMzd5R2F6YlF0Q3FFUUJZVEZKUkdFdEpTV2xrZGxzVGpZTUkxbEVrcFZTeVFDdWdidWJVekJtcHhRUk9hbVUra1ZFam11YWRoekFjYmlMemNNaWNraEVEc1hGeFIzYXRHblRTWVRZRFE4Rm5iSllMTGNxcFY0QzBCTHVzVmlUN0hiN1luaHlSZGYxRzBSa0pkeGQ3dWJiN2ZhSEFua0JpOFV5V2luMUVRQVloakZ5OCtiTm4xUjJiTGR1M2E0MG04MzNpY2ovS2FXYWVIYTdBUHdid0VkS3FiVTJtKzE3TUkrcEF0MjZkV3NRRlJYVkNVQm5BRmQ3djR2SVZYQ1BTNnlRcHpEY3A1VEtCYkJQUlBZQjJLZVVPbWl6MmZJUU9mbW1VbEpTa2t3bVUzOFJHUVpnTU56ak43M3NBTjZPaVlsWnVtblRwaFBCQ1pIby9GaE1FbEhZMEhVOVhpblZ4K1Z5RFFTZ2V3ckh5eXM1L0N5QVl3Qk9BTWhUU3Azd2RHODZvV25hQ2NNd1RpaWxpa1hFQUNCS0tjTXdERVBUTkVNcFpTaWxCQUFNdzRnVmtRWUFHbWlhMWdCQUF4RzV4UE85Z2FacERVU2tFWURMU24xVk5tbERXUVVBRG5tL1JPUVFnRU9hcHYwQTRORHAwNmNQbCsyR1NKSExzOTdqeXdDODZ6NW1PSjNPaVZ1M2J0MWY2cGliQUtURDNYTHpON3ZkL245d3Q2QUgrbG92QVhnTTdnbERVbk55Y25hZTcvamV2WHZIRlJVVlhhK1V1aFhBalFEaXZNOTVidnpYaThoNnBWU0czVzdmaDhpNTJhZHE2TnExYStPb3FLZ3VjSCtRNXlzYTRlNldXaEZSU2gwUWtUMXdkL1BjQnlCWFJQYkZ4c2J1MzdScDA3bDZDVHpFSkNjblI4Zkd4dllCY0l1STNBYWdrZWNwaDFKcWljdmxlbjd6NXMwSGdoY2hVWGtzSm9rb3BLV2twTFJUU28xU1NnMEgwQnZsUDgwK0ppSTdBZXhTU3UyRWUzS0RYVGFiN1NjRTU0Wlc2YnFlZ0YrNzFsN20vYTVwV2lzUmFhdVVhbU1ZUnB0U0xUM244NU9JSE5JMHJWelJLU0tIY25KeWpvTTM3bUhOWXJHMDFUUnRUcWt1clQ4cXBhYmFiTGIzOEd1aHFLeFc2NU53cnllcGxGSWZ0Ry9mZm54TnUxUjd1aGwrQVdDQVVtby9nRFNielhhb091Y21KeWRmRWgwZGZTT0FvVXFwQVNoZk1Cd0JzQjVBaG9oODYzQTRkdTNZc2NOUmt6Z3B0UFR1M1R1dXVMajRHcVZVRjhNd3VpcWx1Z0RvaXNvLzFITUEyQU5nbDRqc0FyQUx3SzdZMk5nOUYydkJXRjFwYVdteCtmbjV3d0g4SDREclBMdWRBTjV6T3AxL0x2MGhFMUV3c1pna29wRGorWlQ3ZGdEakFQUW85WlFEUUNhQURVcXBEUURzNFR4MnEwK2ZQZzBMQ3d1dlVFcTFBZEFXN3B2eTBvOWJvK29aQTAvRC9jbitYcVZVcm1FWWUwVWtWeW0xbDRWbWFPdlRwMC9EYytmT1BRRmdFb0JZQU9kRVpLN0w1WHBoNjlhdEJkN2pldmZ1M2FTNHVQaE5BS01CUUVUbTVPVGtURWNOV2lSTHMxZ3NseW1sL2dPZ0U0QURobUVNcUVHcmgrclpzK2VWVHFkemdLZXdISUR5aFVVSjNFWEVGcVhVRnNNd3RyaGNycTFidDI0OVZwdjRxZTZrcGFXWno1dzVrMlFZUmhjQXBZdkdEcWg0K0VBaGdCMmVyMTBpOHAySTdHclVxTkYrTG9kUmV5a3BLU21hcGowTzRCYTRmLzVGU3FrNURSczJmR0g5K3ZWRlFRNlBMbklzSm9rb1pIaVdMbmdZd0ZqODJvM3VOSUJQQWF4UVNuMXVzOWtLZ3haZ1BSc3pab3pwd0lFRGw0dElHNWZMMVViVHRMYWVGazF2d2RrT3dDWG51UVFMelJBMFpzd1lVMjV1N3UxS3FXZmhuZ2dIQU40M21VeFRzN0t5ZmloOXJOVnEvWjJJdktHVWFnNzMwZ0ozMnUzMjl5OVVMTHF1dHhTUnIrRHVsbmpJNVhJTjNySmx5NTVhWEZKMTc5NzlLcFBKTkVCRStpbWxVdUF1Vml2NlVPUW5BRnZnN2xXd3h6Q01QV2F6ZVU5V1Z0WVIxTEpRcG1wVFBYdjJiQzBpWFVzWGppSnlOU3FlQk1jRjkvSVcyMFZrbTZacDJ3RnNzOWxzKzhIZldaMUxTVW01U3RPMEZ3Q005T3phSnlMMzVPVGtyQXRtWEhSeFl6RkpSRUZuc1ZpdVVVck5oS2ZsQlFCRTVFc0FpeHdPeDZmc0lsY3BsWnFhMnN6bGNpVVpobkVWZ0t2Z25oSFIremlnUWhQQVhnQzVMRFRyanE3ckEwVGtaUURkUGJzMmFacjJhSFoyOXJkbGp1dnNXZmJqZHdBZ0l0OENtRmpWMk1hYTZObXpad3VYeS9VVjNHUGM4Z0hjYnJmYlYxNm82M3U2NnlXTFNIY0EzWlZTM2VGKy80MHFPYVVRN2x6Y0EyQ1BpT3hSU3UySmlZblp3MGxJYXE1Mzc5NU5pb3FLZksyTUl0TEY4eml4a2xNT0F0Z21JdHMxVGRzbUl0dno4L04zY3h4MzhGbXQxaUZLcVZkRnBDUGMvMWZQN05DaHc1ODVremdGQTR0SklncWFYcjE2TlhXNVhNK1hXaWpkQWVBdHBkVExOcHR0WDVEREMzY3FOVFcxbWRQcHZFcEV2QVZtalFwTkFMa3VsMnV2WVJpNVc3ZHUvUVVzTkFQbUtRN253ajE1RGVBZS8vci83SGI3UDFEcTU1bVNrdEpPMDdTbkFOd09kM2UyY3lMeVRHSmk0b3QxMlYzUTA1VjJLWUFobmwwdktLV20yMnkya2pwNlNhWHIraFVpMHMyelZFSkhBSjFFcEpPbkZiWXllWERucGEvSU5BeGpqOHZseWkzZE5maGlscHljZkVsY1hOdzFMcGVyaTZlVjBWczB0cXprbE9NQXRpbWx0b3ZJTmhIWkhoMGR2U016TXpPL0hzT21BQ1VsSmNVa0pDUThEK0FSd1AwQnJLWnA0OEo1NkFlRkp4YVRSQlFNU3RmMXNTSXlEKzdaVDEwaThxYlpiSjVUdHBzZjFZbmFGSnI1Y0JlYXVmQzBaQ3FsY3MxbTg5N016TXhqWUtIcHAxdTNiczNNWnZNTUFQZkEzZFh6TElEblltSmlYaW8xQVlteVdxMERBRHdFWURqY1JhUUI0SzhpOG5SOUxXSStac3dZMC9mZmYvKzBaMzFKQU5pdWFkcTkyZG5aRyt2ajliMTBYVTkwdVZ3ZE5VM3JKQ0lkbFZLZGxGSWRQY3RKTktqc1BNK3NzdHZoYVUwem1VemJMcm5ra2wyUk9xYk1VMHgwOGt5RzAwVXA1UzBlcjZ6a0ZPKzR4bTN3L0l5aW82TzM4ZDl0ZUxOYXJiOEQ4RGJjTGN5N1JHUlFmZjJmUVFTd21DU2llcWJyZWp5QXhhVm1yc3dFY0xmZGJ0OGF4TERvVjc2dXM1NUNNOGx6RSs4dE5oUE9jKzRaZUFwTjc5aE1BTGttazJsdlZsYld6N2lJYmxoNzkrNGQ1M0E0SGhHUnFYQ3ZHK2RTU3IxbE5wdWZ6c3pNL0Jsd2QrOEdjS3RudVkxT25sTWRJdktCVXVwNXU5MitLeGl4VzYzV29RQVd3VE5McTRnc2RybGMwMEpnd2h5bDYzb0x3ekN1MGpUTlcxeVcvcXBvako4Qjk0Y2UyK0Z1ZmR0U1VsTHlUUWk4bDJvYk0yYU1hYytlUFIxTUpwT3ZwUkZBRndBZFVmRlkxQks0aTRydG1xWnROd3hqaDlsczNwNlZsWFVBSE5jWWtUeGpLZGZDL1c5Mm40ajhUMDVPenNGZ3gwVVhCeGFUUkZSdlBBdWdyNFI3dkZTSlVtcEsrL2J0NTNPY1I5aFF1cTQzRlpIU0JhYnZxNHFsVGdvQkhCQ1JBd0FPS3FVT0FEaWdhZG9CaDhOeElJSzZ6MnBXcTNVc2dObjRkY21NVlNMeXVLWnBCMFRrV2dDRGxGTERSQ1M1MUhrL0FuZ3pLaXBxb2JmWURLYms1T1JMWW1KaVpzTGRoVTREY0U0cDlZYW1hWE96c3JKK0NuSjRGZEY2OXV6Wnp1VnlKWmNlRXdqM3hFTGwxbjFWU3UwQjhCL1AxOWMybSsxN0JELy9sSzdyVjNoYkd1RXVHTHZBUFpZMXRvTGpEYVZVcm9oczl4YU9JckpkS1pWYmg5MlRLVVQxN05uekNzTXcxbnE2akI4eW1VeXBJZnB2bFNJTWkwa2lxaGZkdTNkUE5wbE0vd1p3bVZMcU1JQ2JiVFpiWnJEam9ndW5kKy9lVFVwS1NrcTNhSG9MemFzQVhGckY2ZWNBSEFCd1VFUU93NzNXNGhIUDl4L05adk9Sek16TVh4RENMU3NXaTZXL1V1cEZBRG9BaU1nZVRkTldBNGdSa1c1d0wzTlRlcDNVUEFBZmljZ0hTVWxKWDRmaWh5cTZybHRGWkNhQUd6eTdpa1RrYlJGNWMvUG16WnVER1Z0MTZMb2VaUmpHVlo0dW9GMUZwQ2VBMzhMZFdsemFVUUJmaThoL0RNUDR2Sll6MmxZWkU5eExiSFFHME5rd2pNNUtxYzRBcnFrZ0xxOURua0p4dTZjTDcvYW9xS2p2dUZZamxaYWFtdHJjNlhSdThCU1UzK1RuNXcva2hFbFUxMWhNRWxHZEsxMUlBc2gyT3AwM2hGTTNNNnE5MU5UVUJLZlQyVlpFdkV1YXRGVkt0U3UxZlZrMUx1TlVTdjBrSWtmZ2JzazdCaUJQUlBJMFRjc1RrVHdBeHczRHlJdUxpOHZidEduVEtkUk44YW42OU9selNWRlJVVFBETUpvcHBUb3JwUjRVRVNzQUtLVmNJbEpSOTBNWDNOMjZ2d0R3ZVljT0hiSkNzWUNzU0k4ZVBYcTVYSzRaU3FuclMrM09CdkJXVEV6TVIrRTB5K3FZTVdOTWUvZnU3YXBwV2g4QWZRRmNDNkJWNldPVVVqc0FyQVN3MG1hejVhQUdyWmFlMlZNN2VRckZ6Z0E2ZXlZYmFnL0FYTWxweCtCZWRzTlhPR3FhdHRObXM1ME85UFhwNHVUcDhwb0pvTEZTNnE4Mm0rMHVCTC9WblNJWWkwa2lxbE1XaTZXdFV1cGJBTTBBYkZKS0RlT05FWlhWclZ1M0JtYXp1UTJBdGlMU1N0TzBWaUp5T2R3MytaZDd2cG9qc0w5YkJvQ1RBQXJnN3FaNVRrVE93ZDI2ZGs0cGRRN3VGdEZ6U2ltWFlSaG1BRkZLS1RQY1hTUExmaytFTzQrYm8rSnVoNldkQXJCRlJMWUEyS0tVMnBLUWtMQWozQ2VEOFN6amN4ZUFDUUFhZTNhN0FHeFVTbjJxbFBvME96dDdEOExyNWxWWkxKWTJtcWIxRVpGQkFHNUNxWlowcGRRT0VWbXNsSHEvekV5WldyZHUzUzQzbVV6dGxWSWRBSFJRU3JVM0RLT0RaN3RwSmE4blNxa0RJdklkZ084QWZDY2l1MTB1MXk1K3lFWVhndFZxSFFqM2gxWW1FUm1YazVQelFiQmpvc2pGWXBLSTZrenYzcjNqaW91TE53S3dBTWlLaTR2N240MGJONTRKZGx3VW5uUmRqeW9wS1drZUZSWFZTa1Jhd2QxbHVvbGhHRTJWVWsyVVVrMUVwQ21BSmlMUzFET0dzOXg0dVF2QUJYY1gxVmo4T2lIUlBnRHZBN0FwcGJiWWJMWWZFRjRGVlVBOGEwZU9Wa3FORVpFaDhDK3VmNFM3eStqWEpwUHBheEhaSGs1aitEeXoydllHOER2UFJHRXRBWGVMczJFWSs1UlNQOE5kYkY2SjgzK29VQUJQb2FocG1xOXdqSTZPem1YM1ZLcHJWcXQxS29CWkFJN0Z4TVJjSFU2OUJ5aThzSmdrb2pwanNSNmZTYVVBQUNBQVNVUkJWRmorcHBTYUFPQW5sOHZWWTh1V0xVZUNIUk5kVkZTZlBuMHVjVGdjRFVwS1NtSk5KbE9zeStXSzFUUXRWdE8wV01Nd1lwVlNzWVpoeEFLSTFqVE5hUmlHQSs3MVRrc0FPSlJTRHFXVUEwQ0pZUmhGQUg0UmtUUk4wLzRLOS9pMlBLWFV3emFiN1FORWNQRjRQcDVXNWV1VVVpTkZaQUNBSzhvYzRsUks3UmFSSFVxcEhZWmg3QUZ3MERDTVF4MDdkdnlwbnJ2NnFtN2R1c1VEYUJ3VkZkWFlNSXhtQUx3dDRhM2diZ24zZnJXQWUvS2g4emtxSXQ4cnBiNEg4TDJJZkc4eW1mYUp5UGMybSswblhLUTVRY0duNjNxVWlHVEJQZUhkRXJ2ZC9uL0Jqb2tpRTR0Sklxb1RGb3RsdUZMcUU3aHZ3dE0yYjk3OFRiQmpJcXFOTVdQR21ISnpjLytzbEhyU3N5dmQ2WFEreUs2Si9pd1dTMXNBL1pSUzE4STlHVkV5S2w2MkEzQVg3VDhxcFU2S1NENkFNMHFwZk0vamZCSEoxelF0WDBUeWxWSU93ekRNU2lrVEFMT0ltRHhka3MxS0taUDNPUkdKVlVvMUJ0QllSQnBYOERpNmtsaktjaW1sam5ySDZDcWxUb2hJTzdnbjhJa0RBQkY1UjlPMFAzS2hlQXBGRm91bGgxSXFFKzRQUlhyWTdYWmJzR09peU1OaWtvZ3VPRTlMeFU0QWJaUlN6OXBzdHFlQ0hSTlJiYVNrcERUU05HMHBnR0VBbkNJeUtTY25aejdZOGxTbHRMUTA4NWt6WjVJOE05cGVBNkJ0cWE4MnFId3ltcnBnaU1ncHBkUXBBS2RFNUNmdnJNSGVMMDNUanBoTXBoOHJtejI0YTlldWphT2lvaDRHOERqY1JXV2VVbXF5eldaN0Y4d0hDakZXcS9XdkFPNEFzTnh1dDk4YzdIZ284ckNZSktJTHptcTF6Z0l3RlVCdVRFeE1ONDRQb25EbVdSLzFjN2lYT0RrRzRHYTczZjZmSUljVktiU1VsSlFFcFZTaVVpb1I3a21PR25tKys3WkY1QktsbEhobXlqVTgzMTFLS1VORXZJKzkyMmNCbkZSS25USU00eVNBVTVxbW5UU2J6YWN5TXpQUDRnTE44SnVTa3RKTzA3VDUrSFhabEdVeE1URjM4UDg3Q2lYZHUzZnZhREtaZHNGOXo1OXN0OXQzQlRzbWlpd3NKb25vZ3ZLMDRQd0E0QklSdVQ0bkoyZDFzR01pcWlsZDExdUt5SDhBZEJDUmJ3M0RHTVd4djFTSzBuWDlaaEh4anFHMXVWeXVFY3dSQ2lWV3EzVVpnRnZCc1pOVUI2b2FXRTVFRkJDVHlYUWZnRXNBMkhKeWN0WUVPeDZpbXVyYXRXdGpFZmtjbmtJeVBqNStFSXNFS2tOc05sczZnRlFBZXdIb0pwTXAwek51bENna0dJYnhvdWZobUxTMHRLcVdOU0lLQ0l0SklycGdrcE9Ub3czRGVBUUFSR1FPT0g2SXdsUzNidDBhUkVWRi9RdEFWd0RiWW1OamgzRlpHNnFNM1c3ZlpSaEdMd0JmQTJpbGxQcGMxL1ZMcXpxUHFENXMzcnc1Rys0UE94cm01K2NQQzNZOEZGbFlUQkxSQlJNZEhmMC9TcW5tQUE0bUpTVjlIT3g0aUtyU3RXdlh4ajE2OU9nQy83K0h5bXcydndPZ040QzlKcFBwT3E3UlJsWFp2SG56S2NNd2JnS3dGVUFuRVZsVnBoVklkZS9ldmFQRllyazhTQ0hTeFV0RVpKbm44VzFCallRaURzZE1FbEZOYVZhcjlTdWwxSThpOHIxbnJiV2JBUXpUTk8yRjdPenN4NE1kSUZGVmV2VG8wY2t3ak84QVFDbjFpV0VZRzVSU0NRQm1BQ2cwbVV4ZHM3S3l2Zzl1bEJST1BPTnNOOEU5VyszYkFMWUJ1QmJBN3dCQVJBYm41T1NzRFdLSWRCSHEwYU9IeFRBTU80QmlBQStMU0N1bFZCc0FiUXpEbUx4NTgrYk5RUTZSd2hTTFNTS3FNYXZWYWdkZ3FlQ3BFZ0FIQU93WGtYMG1rK21WN096czNmVWFIRkUxOU9yVnE2blQ2YXhzamNEZEFONERzQ0VoSVNGci9mcjFSZlVZR29VWno1SklxWEFYanNNQldDczV0THZkYnQ5YWY1SFJ4U2d0TFMwMlB6Ly83d0E2QU9nSXo5cW9GVkZLTmJMWmJLZnJMVGlLS096bVNrUzFzYVdTL1ZGd0w2TnduVkpxZEZSVTFLRjZqSW1vMnRxMmJYc0tsWS90N1FUZ1dRQWI4dlB6dndJL2dLWHppSXFLK2h1QWRRQ2VSdVdGSkpSU3Y5UlBSSFF4ODN6NDVRVFFIZWNwSkFIOHhFS1Nhb1BGSkJIVlJtWEZwSTlTNm1XdXUwYWhLajA5M1FXZ3l2R1Fub21sT0tFVW5jL2thaDVYV1VzNDBRVWxJbk9yT2tZcDllLzZpSVVpRjR0Sklxb3hUZE9xR21OeEdzQWI5UkVMVVMxVWRYTy9ZUFBtelZuMUVnbUZMWnZOZGtoRW5xamlzSk0ybTYya1hnS2lpMTVPVGs0MmdQTVdpNFpoWk5kVE9CU2hXRXdTVVkwVkZ4ZWZ0MlZTS2ZVYXU4OVFHTWlyN0FrUitka3dqR24xR1F5Rkw0ZkQ4VEtBWFpVOXp5NnVWTitxMFRwcHE1ZEFLR0t4bUNTaUd0dTJiZHRKQUQ5VThuUWhnRmZxTVJ5aW1qcGZ5K1JqbXpkdlBsVnZrVkJZMjdGamgwTXA5VUJsejR2SXNmcU1oeWduSjJjTmdPMlZQUjhkSFoxVGorRlFCR0l4U1VTMVZWbnI1SnMybTQxamd5Z2NWSmFuNjNKeWNwWlY4aHhSaFd3MjI3OUZaR2tsVDdObGt1cWJuS2QxY25kbVptWit2VVpERVlmRkpCSFZWa1hGWkluVDZYeXgzaU1ocXBtS2lrbUh5K1c2SDV4MGgycEEwN1EvQXFqb0pwM0ZKTlU3aDhPeFRDbDF1T3grRVdFWFY2bzFGcE5FVkN0S3FYTEZwSWk4czNYcjFuSi91SWhDVkVWakp1ZHMyYkpsVDcxSFFoSEJack1kVlVyOXFleCtwUlM3dVZLOTI3Rmpod1BBdkxMN2xWS2NmSWRxamNVa0VkV0swK2tzVzB3YVNxbm5neElNVVEySXlKa3l1M0lURWhLZUMwb3dGREVhTm16NE9zcjAzRkJLVlRyWkUxRmRNcHZOYjhFOXc3b1BXeWJwUWpBSE80QlFZYkZZTXBWU3ZZSWRSeVFUa2ZVNU9Ua0RnaDBIWFZnZE8zYmN0Mi9mdmhJQVVRQ2dsUHJRWnJQbEJqa3NvbW9Ua1hOS0tkKzJVdW9CejRMZlJEVzJmdjE2cDhWaXVVOHA5WTEzbjh2bEt2dkJCVkc5eU16TXpMZFlMRzhvcFh6TDE4VEh4M1B5SGFvMXRreDZzSkNzZTBxcHRHREhRQmVlWjlIM0F1KzJpTEJGaDhLSzJXdytXMnJ6UTV2TjlrWFFncUdJa3BPVHN3bkFrbEs3Q29NVkM1R21hYTk2SDR1SXNYSGpSbjY0UWJYR2xza3liRGEyK05jRlhkZURIUUxWSWFYVXp5TFNDRUNoM1c3Zkd1eDRpQUxoZERwLzFEVDNaNnNpTWluSTRWQ0VFWkVubEZKM2VCNGZEWFk4ZFBHeTJXeEhyVlpyTG9Ba1RkTitESFk4RkJuWU1rbEVGNEozUGNuL0NXb1VSRFZnTXBtOEUrMDhsSk9Ud3hzc3VxQnljbkorQVhBUEFKaE1wdDFCRG9kb09BQ0lDR2RjcHd1Q3hTUVIxWnBoR0pzQmZHVzMyLzhiN0ZpSUF0V3dZY05UQUxJNmRPandSckJqb2Noa3Q5c1hBOGhFNVd1YUV0VUx1OTIrQzhDbm5NbVZMaFJWOVNFWEI2dlZLZ0M3dWRZVmJ6ZFh1OTNPbkF0RGZmcjBhVmhVVk5RRGdHNFlSbnVsMUpVQTJnSm9CS0FCZ0hpbGxCS1JBcmpIVDU0Q2NGQkU5bXVhOWowQVcyeHNiRGJIWjFBd1ZDZC80ZjU3eVB5bEdxdEdualdBZTkzU1FqRFBxQTR4RjZrKzhjYmVnOFZrM1dJeEdWN1MwdExNcDArZi9xMm1hU05FWkJDQUxxaDlUd1lEd0hhbDFGckRNRDVKVEV6OFp2MzY5YzdhUjB2a2ovbEw5WUY1UnFHQ3VVakJ4QnQ3RHhhVGRZdkZaSGpRZGIycllSajNLYVZ1QWREVXV6ODJOaGFkTzNmRzFWZGZqVFp0MnFCVnExWm8yYklsRWhNVEVSc2JpNWlZR0FCQWNYRXhpb3FLY1ByMGFSdzllaFJIamh6Qm9VT0hzR3ZYTHV6YXRRdkZ4Y1dsWHk1UFJQNmhhZG9iTnB0dFcvMitVNHBFekYrcUQ4d3pDaFhNUlFvRnZMSDNZREZadDFoTWhqUmx0VnBIQW5nTXdMWGVuY25KeWVqZnZ6LzY5dTJMcEtRa21FeW1XcjJJeStWQ2JtNHV2djc2YTJSa1pHREhqaDJsbi80UGdKZnRkdnZIY0hlOUlhb3U1aS9WQitZWmhRcm1Jb1VVM3RoN3NKaXNXeXdtUTVLeVdxMURBRHdMUUFlQTVzMmJZOVNvVWJqcHBwdlF2SG56T24zeG4zLytHWjkrK2lsV3JGaUJuMy8rMmJ2YkJtQzYzVzcvSFB3RFJlZkgvS1g2d0R5alVNRmNwSkRFRzNzUEZwTjFpOFZrYUxGWUxHMlZVb3NBREFHQVRwMDY0ZTY3NzBhL2Z2M2dYVyt2dmhpR2dRMGJObURSb2tYWXM4ZTdRZ00rRjVGN2NuSnlEdFpyTUJRV21MOVVINWhuRkNxWWl4VEtlR1B2RWF4aTBqQU0vUExMTDNYK2lWSk5pQWd5TWpLUWxwWlc2MnV4bUF3Wm1xN3I5d0o0UVVRYXRHblRCZzg4OEFBR0RoeFk3MytReWpJTUExOTk5UlZlZi8xMUhEcDBDRXFwQWdEL3oyYXpMWVI3SWdBaTVpL1ZCK1laaFFybUlvVTgzdGg3MUthWVhMaHdJZTY5OTk0YXZlNldMVnN3ZGVwVUxGKytITEd4c1ZVZW41T1RneTVkdWlBcUtncHZ2LzAyYnIzMVZzVEh4MWQ1M3VMRmk5R3VYVHNNR2pTbzJyRzVYQzcwNnRYcmdoVFlMQ2FETHpVMU5jSHBkTDRySWlOTUpoTnV2LzEyM0hubm5ZaU9qZzUyYUg0Y0RnZmVldXN0L08xdmY0TmhHQUR3Y1ZSVTFJVE16TXo4WU1kR3djUDhwZnJBUEtOUXdWeWtjTUViZTQrYUZKTnIxNjdGb0VHRE1IRGdRSHoxMVZjQWdCRWpSZ0FBbkU0bmpoOC9qaFl0V2dBQTJyZHZqMmVlZVFhMzNucHJ1ZXY4OHNzdmFOU29FYUtpb3NvOXQzcjFhdC9qM054YzNIWFhYVmk2ZENsYXRteUphZE9tNGNvcnI4U2RkOTU1M2pqUG5EbURHMjY0QVcrKytTWTZkKzVjNFRHdnZQSUsxcXhaVTI3L3NXUEgwS3hacy9QR1ZSMHNKb09yUjQ4ZW5RekQrQmhBNTNidDJtSDI3Tm5vMUtsVHNNTTZyOTI3ZDJQcTFLazRjT0FBQUh5bmFkckk3T3pzM1VFT2k0S0ErVXYxZ1hsR29ZSzVTT0dFTi9ZZU5Ta21odzBiaHRXclYyUGd3SUZvMUtnUkFHREZpaFVBZ0t5c0xDeGJ0Z3d2dnZpaTN6bS8vUElMTHJ2c010LzJ5eSsvakJZdFdtRHMyTEYreCtYbDVhRkpreVpReXYwcktpb3F3b1FKRXpCeTVFamZzVWVPSE1INDhlT3hjT0ZDZE96WTBYZHVabVltcGsrZjd0dk96ODlIZEhUMGVWcyt2L3p5eTNMNzJESVpHVkpTVW5xYVRLWXZSU1F4TFMwTk0yZk9SSU1HRFlJZFZyVVVGQlRncWFlZVFrWkdCcFJTcHczREdKU1RrNU1kN0xpby9qQi9xVDR3enloVU1CZUp3cFRWYWhXcjFTcUJHRHAwcUlpSURCZ3d3Ry8vOE9IRFpkQ2dRWktXbGliRGh3K1g0Y09IKzU1Nzl0bG41WVVYWGhBUmtRMGJOc2hERHowa1RxZFQvdnJYdjhxY09YTkVSR1RidG0weWVQQmdXYjkrdllpSXVGd3UrZU1mL3lpVEprMHFGOE0vLy9sUEdUcDBxQnc0Y0tEQ0dBOGVQQ2lEQncrV24zNzZTVVJFRGgwNlZPMzM1M1E2QS82WlZNYjc4dzMyNy9saVk3VmFmNlByZXI3VmFwWDU4K2VMeStXNklML1ArdVJ5dWVTMTExNFRxOVVxdXE2ZjFuVTlOZGcvVjZvZnpGK3FEOHd6Q2hYTVJhSXdkaUdMeVQ1OSt2aHQ5K3ZYei9lNHVMaFlici85ZHNuS3lwTGYvdmEzY3R0dHQ4bllzV1BsK3V1dmw4T0hEOHYrL2Z0bDRNQ0I4dm5ubi91T2YrS0pKMlQ4K1BGU1VGQlFZUnhMbGl5UnRMUTBXYnQycmQ5K3A5TXBFeWRPbEhYcjF2bTJ6L2NlYjdqaGhuSmZWcXUxM0w0MzMzeXptaitoWDdHWXJIOVdxMVczV3ExbnJGYXJMRnEwS09EZldhaFp0R2lSTjQvT1dLMVdQZGcvWDZwYnpGK3FEOHd6Q2hYTVJRcFg3SExvRVdnMzEyblRwbUg3OXUzbDlyLzIybXNZTjI0Y3Z2NzZhenorK09ONC92bm4wYjkvZjJSa1pQaU9jVGdjMkx0M0x5Njc3REo4L2ZYWGVQLzk5L0hvbzQraWJkdTJ1T3l5eTdCejUwNzA2TkVEQURCcDBpU2NPblVLOCtiTlEwSkNRcVh4ZlBiWlo1Z3padzRtVEpqZ0cwUDUwa3N2NFlNUFB2QjF3UVdBRXlkT29FbVRKbjduVnRURkZXQTMxM0RXczJmUEZvWmhaSXRJcTN2dXVRZDMzMzEzc0VPNklONTg4MDBzV3JRSVNxa2pack5aejh6TS9MbnFzeWpjTUgrcFBqRFBLRlF3RnltY21ZTWRRTGlhTldzV1RwdzRnY1RFUk54NDQ0MFZUa2l6Y2VQR2N2dE9uRGlCNTU5L0hxZFBuOGFRSVVPd1pzMGEvUFd2ZjhXbVRadnd5Q09QNE1rbm44VHMyYk9SbHBhR0J4NTRBQTgvL0RDT0hqMkttMjY2Q1FCUVdGaUkyTmhZdnltaEN3b0tzSHo1Y3FTbnAvc0t6dlQwZE5qdGRoaUc0U3NXdmNWaDJXMEF1UEhHRy8zaWRMbGNPSGJzV0lYUEFjQ2pqejRhME15d1ZIK1NrcEppWEM3WGNnQ3Ricnp4UnR4MTExM1ZPcy9oY1BqTkVsZFNVbExocEZEQmROZGRkK0hJa1NOWXRXcFZLNGZEc1R3NU9YbmdqaDA3SE1HT2l5NGM1aS9WQitZWmhZcHd5TVhpNG1MRXhNUUVmQjV6OGVJUTNFVnF3dHc5OTl5REV5ZE9BSEN2eVRobnpoeHMyYklGZ1BzZmVkbC8xRWVQSHNVZi92QUhXSzFXVEpvMENmUG16Y09KRXlkdzMzMzNJVDA5SGJHeHNWaTFhaFhTMDlOaE5wdng4TU1QbzEyN2R1amR1emN5TWpLUWtaR0JwazJiNHU5Ly83dHYyN3N2TmpZV0xWcTBRSHg4UExLeXN2RG1tMi9paFJkZXFQWjdXYlZxbGUvcm4vLzhKeXdXQzFKU1V2Q2IzL3dHOCtiTnc2cFZxL0RKSjU5Z3dvUUpXTFJvRVF2SkVKYVFrUEFzZ045Mjdkb1YwNlpOODAzaWREN0hqeC9IOE9IRHZiT3dBUURlZU9NTkxGdTJyTUxqQ3dvS01IVG9VT1RsNWZudDc5Ky9mMjFDcjVKU0N0T21UVU9YTGwyZ2xPb1RFeE16cTA1ZmtPcGRxT2R2VGs0T1NrcEtBQUJ2di8wMkNnc0xxenpIaS9rYk9rSTF6eHdPQno3Ly9IT0l1RWVGZlBqaGh6aDc5bXpWYjZnVTVsbDRDZFZjOURJTUErUEdqY082ZGV1cVBMWXM1dUxGZ1MyVE5aU1ptWW4yN2R2N3VveSs4ODQ3K1B6enozSDc3YmNEQUE0ZVBJaExMNzNVNzV5V0xWdml3dzgvUk1PR0RRSEExL1ZWMTNYWWJEWTRuVTRVRmhZaU9qb2FEejMwRUFvS0N2ek9QM3IwS0FvTEM5RzZkV3UvL1lXRmhYNHpmVmtzRml4WXNBQ1hYMzU1d08vcjdObXptRDU5T3JwMDZZSS8vL25QMkw5L1A3NzQ0Z3ZrNXVaaThlTEZhTnEwS1RwMjdJaFdyVm9GZkcycWU3cXVwNHJJcEFZTkdzZ0xMN3lncXJzZTFhV1hYb29ISDN3UTZlbnBtREpsQ280ZVBZb05HemJnM1hmZnJmRDRUWnMySVRFeEVVMmJOcTN5MnNPR0RmT2J4ZGo3Mk9WeWxWc3ZxMy8vL3BneVpjcDVyeGNkSFkyNWMrZGk5T2pSVWxoWU9LbEhqeDdwMmRuWjMxYnJqVkpJQzhYOExTMDNOeGVUSmszeUxjK1VtNXVMcFV1WFZyazhVMm5NMytBTDVUeWJOV3NXaW91TE1XVElFQUR1MXFZTkd6YmcrdXV2ci9ZMUFPWlp1QWpGWFBRdWNWZmFpUk1uTUdQR0RMejY2cXZsbnBzM2J4NnV2UExLU3EvSFhJeDhMQ1pyYU1PR0RiampqanVnbEVKVVZCVGVldXN0L09VdmYwSExsaTJSbXBxS1pjdVdvV0hEaGpoMzdoeFNVOTBUV1MxZnZoeUxGeSt1OEhyRGhnMnJjSC9wN3JPTEZ5L0c0TUdEL2JxNGxwU1VvS2lvQ1BIeDhiNTlack1aVjExMVZhV3hpd2lVVXNqTHkvTzcxcnAxNjdCa3lSTHMyN2NQOCtiTkF3QWtKU1VoSXlNRGl4WXR3blBQUFJmeTZ4eGR6SktTa21KRVpBa0E3YkhISHF0d2ZkQ3lETU1vMThxOGV2VnFPQndPdUZ3dVh4Zm50V3ZYK3VYS1o1OTlWdUVmbklxc1hyMGEvZnYzOStWeTM3NTlzWHIxYW56NTVaZll2SG16cjNoY3MyWU50bTNiVnExck5tdldESTg5OXBpYU5XdVdFcEVsU1VsSmVtNXVibkcxVHFhUUZLcjU2MVZVVklScDA2Ymg3cnZ2UnN1V0xRRUE5OTkvUDhhUEg0OSsvZnI1TGM5VUZlWnY4SVJxbmhtR2dibHo1MkxObWpWbzM3Njlid213NzcvL0h1M2J0OGQ3NzczbmQvenJyNzllYnY2RHNwaG5vUzFVYy9HVFR6N0JrU05IMEtoUkkzejQ0WWNZT1hLa0w5ZE9uRGlCcFV1WDRzRUhIOFNSSTBlcTNiREFYSXhzTENacmFNcVVLWEE0SEhqampUZFFXRmlJbDE5K0diMTY5VUpCUVlGdkVwM2YvLzczbURCaEFzYVBIdzhSd2VqUm96RjY5T2h5MTlKMXZjSXhsMTRPaHdNTEZpekFwazJiOFA3NzcvdU5tL3ppaXk5dytlV1grLzJuVVpWMTY5WmgyclJwRUJFTUhEZ1FMcGNMZDkxMUY2S2lvdkRTU3kvaGxsdHVBZUMrZWZyaWl5OHdac3dZbkRsekJxKzg4Z3IrOEljL0lEVTFGU2FUS2ZBZkd0V3B4TVRFQjBYa0dsM1hxLzFIUTBSdyt2VHA4MDZ5cE91NnI4c1ZBQnc3ZGd5Wm1abDQ1cGxuTUhEZ1FOLyswNmRQQXdCU1UxTjlMZVZObXpaRmVucDZoZGR0MmJJbDFxeFo0OXZldTNkdlFEZmtJMGVPeE9yVnEyRzMyNU1URXhNZkJQQmlsU2RSeUFybC9EVU1BMDg5OVJSYXQyN3R0eVp3cTFhdDhOaGpqK0dSUng3QndvVUwwYlp0MjJxL1grWnZjSVJpbmpWdTNCaFhYSEVGaW9xS29KVHk2N0ZSZGh0d2YvaGNWU0hweFR3TFhhR1lpOTcvODhhTkc0ZVZLMWZpekprem1EaHhJbEpTVXRDaVJRdDgrdW1uR0RGaUJGd3VGOGFQSDQrdnZ2cXEydStYdVVnUkw5Q2xRVDcvL0hPNTRZWWJaTktrU2ZMTEw3K0lZUmp5eWl1dnlNQ0JBMlgyN05sU1dGZ29JaUkvL2ZTVGpCczNUcDU0NG9sS3IzVysxLzMyMjIvbGhodHVrSHZ1dWNlM1Z1UmJiNzBsdXE1THo1NDlaZENnUVpLUmtWSHArUnMyYlBBOUxyMDBpTXZsOGx1LzZPREJneUxpWG9ya043LzVqVXliTmszUzB0TGs0WWNmbGpObnpvaUl5SC8rOHgrNTdiYmJwRy9mdnJKejU4NnFma1RsM2lPWEJxazd5Y25KbDFpdDFtTldxMVYyNzk1ZDdkOUxkZFlTdFZxdDRuUTZmZHR6NTg3MVcrNUdSTVJtczhrZGQ5d2gvZnIxay9Iang1ZGJHNnRIang0eVpzd1lHVE5talBUbzBVTkVSTTZjT1NNalJvendIWFBYWFhkSmJtNXV0V01YRWZudXUrKzh1WFdzVzdkdTRiR3FNNVVUeXZsYm0rV1pxc0w4clYraG1tY3VsMHRlZmZWVktTd3M5QzA1NWxWMnV5YVlaNkVuVkhQUnExKy9mbEpZV0NqcjFxMlRLVk9teUlnUkkyVFNwRWx5eXkyM3lMSmx5NlNnb0tEY3NualZ3VnlNVEd5WnJLRXJyN3dTYytmT3hkVlhYKzNiMTZkUEg5eDg4ODErWXhXYk4yK09KVXVXK0NicXFValpNWkNsZGV2V0RjOCsreXhTVWxKOCsrNjg4MDdjZWVlZE1BeWp5aGJKYTYrOXRzTDlaYzlyMDZZTkFNRHBkS0pyMTY3bzBxVUxwa3laZ3NURVJOOHhmZnYyUmQrK2ZYSDQ4T0h6eGt6MUx6bzYrZ0VBbHcwY09EQ2cxcjFBSFQ1OEdGOTg4VVc1L1I5KytDR0dEUnVHMTE1N0RkZGNjdzAyYnR6b2wzdng4Zkg0eHovK0FjQ2RSd0J3eVNXWHdHdzI0OFNKRTRpUGo4Zmh3NGZSdm4zN2dPTHAxS2tUQmd3WWdILy8rOStYbWMzbUJ3QlVmOVlwQ2htaG5MOVBQUEVFVHAwNmhmbno1L3NOSnlodDRzU0phTjY4T1o1KyttbnMzNysvMm1Nb21iLzFLMVR6VE5NMFBQVFFRd0NBa3lkUFlzS0VDYjV6eW00RDdwYkoyMjY3cmRyeE1NOUNUNmptWW1sNzl1ekJ4bzBiY2NzdHQwRFhkZC93cUJVclZzRHBkTllvSHVaaVpPS2FmeDZCcmpOSmdlRTZrM1VuS1NrcEppRWg0VENBUzVjdFczYmU4YkpsZVplSEtmMmhRVm1uVDUvR3Q5OStDNVBKaFBuejU2Tmx5NVo0OWRWWGZSTkk3ZGl4QTQ4KytpZysrZVFUREJzMkRJc1dMY0xzMmJQeHpqdnYrR2FsNjltenAyK0Evdjc5KzVHVmxRVUFtRHQzTHBLU2t0Q3dZVU44ODgwMytOT2YvaFR3Kzkrelo0KzM2K0h4L1B6ODFoeUhFVjVDUFg4UEhEaUFvMGVQNG9rbm5nQncvdVdaWW1KaWtKQ1FVR25SV1JIbWIvMEk5VHp6R2pac21OK3dsN0xiTmNVOEN4M2hrSXNUSjA3MG13VHl4eDkvUklNR0RmeGU5L2p4NHdGMWMvVmlMa1lldGt3U2hibUdEUnZlQk9EUzFOVFVnUDRvQWNDNWMrZXdZTUVDcEthbUlpOHZENG1KaVpnNWN5YW1UcDJLMk5oWUFPN0IvZDRiNTdGang2SnAwNmErR2QwY0RnZG16WnFGMjIrLzNYY0QzYmx6WnpScTFBakxsaTN6alMrcnFHVVNBSVlPSFlvNWMrYWdRWU1HZU9DQkIycjAvanQyN0lqVTFGUmtabVplMnJCaHd4c0JMSy9SaFNnb1FqMS8yN1ZyaDNidDJ2bHV4SVlPSFlvMzMzelQxNXNEQUlZTUdZTFkyRmcwYjk0ODRQZlAvSzBmb1o1blhpZE9uUERiYnRTb2tkKzIxN3g1OHdMS04rWlo2QWlIWFBTT3AvUXFLaXBDMDZaTi9Wb2tHelZxVktQM3oxeU1QRnhua2lqOFRRU0FtMjY2S2VBVDU4eVpneU5IamdBQXJydnVPcGpOWm5UczJCSFBQZmNjQUhjcnpCdHZ2SUVkTzNZQVFMbHB4Wjk3N2puRXg4ZVh1OW1aUEhreUZpMWFoQTBiTmxUNHVuYTdIVjkvL1RXNmR1Mkt1TGc0dUZ3dXY2N2NnZkxPWUtlVW1samppMUN3aEUzK1ZuZDVwa0F4Zit0RldPVFpXMis5aFE4KytNRDNkZWJNR2I5dDcxZE5Qcmhnbm9XTWtNL0ZZOGVPWWNXS0ZiNEo5Sll0VzRiMDlIUTg4TUFEV0xGaUJWYXNXSUZqeDQ0RkhMOFhjekd5c0dXU0tJeFpMSmJMbFZKRDQrUGprWmFXRnRDNVo4NmN3Y2FORzh1dDZ6aHUzRGhrWkdTZ3FLZ0lqei8rT0taUG40N0preWZqM1hmZjlidUJtVDkvUHJLenM3RjQ4V0xmbW1nRkJRVVlQSGd3K3ZYcmh4a3pabURxMUttWU9IRWlpb3FLY1AvOTkrUDc3NzlIVVZFUi92NzN2OE5pc2FCTm16WTRmUGl3Yit4a2RXY29MR3ZBZ0FHSWo0OUhZV0hoTUYzWFc5cHN0cU0xdWhEVnExRFAzMm5UcHVHamp6N3luVmZkNVprQ3hmeXRXK0dRWjkyN2QvZTdPUzh1THNiaHc0Y0J1T2MrOEM1SDQrWHQ2UkVJNWxud2hVTXVmdlRSUjc1ekZpNWNDSXZGZ3FTa0pKdzZkUXJ6NXMyRDArbjBuVjlUek1YSXdtS1NLTHdOQTZEMTc5OGZjWEZ4QVoyNGN1Vks5T3ZYejlkVkpUbzZHaWRQbmtUanhvMHhZTUFBWkdkbkl5RWhBYjE2OWNMbzBhT3haY3NXWEhmZGRiN3pSNDRjaVRGanhxQlpzMmI0OHNzdkFRRDkrL2YzUFFhQTk5NTdEeDk5OUJHbVQ1K09qaDA3b24zNzloZ3dZQUJlZlBGRkhEaHdBUGZlZXk4ZWZQQkJuRDU5R284ODhnaGVmLzExSkNRa0JQeERpSXVMODY1bHFSbUdNUXpBa29BdlFzRVEwdm43OGNjZm8yblRwaGQ4ZWFheW1MOTFMaXp5REhDdkk3aDI3VnE4ODg0N2VPYVpaN0Jnd1FMY2ROTk5PSG55Sk82NDR3NjBhTkdpeGo4RTVsbElDSnRjUEhmdUhQNys5NytqWWNPR0dEVnFGT0xpNHRDeVpVdTg5TkpMdGVwSkJEQVhJdzJMU2FMd05oQndyeE1WcU9IRGg2TzQrTmR4NzZOR2pjS29VYU44NHk3TVpyT3Y2OHpkZDk5ZDd2enF6T2g3NVpWWGx2c1VGUUJXclZxRnVYUG40dTY3Ny9aMTlkbXpadzhtVEppQWhRc1gxcWdMVjY5ZXZiQjY5V29vcFFhQ2Y1akNSVWpuYjlPbVRaR1ZsWVZubm5rR3JWdTN4dHR2djQwbVRacGc4ZUxGV0xod0lUUk5RMkppSXA1NjZxbUE0eStMK1Z1blFqclBHamR1akowN2QyTERoZzFZdjM0OVVsTlRzV0RCQWlRbUptTGh3b1c0Nzc3NzhOMTMzMkhXckZrd21VeElTMHREdjM3OWF0U1RnM2tXZENHZGk2Vzd4Y2JGeFdIZHVuWGxpdDdkdTNmWDZFUGZzcGlMRkhFQ1hXZVNBc04xSnV1RXNscXRSNjFXcXh3NWNxUmVmNThyVnF5b2NIOTZlbnFWNTk1NjY2MnljT0ZDV2JObWpkOStwOU1wUzVjdUxiZmVWWFVkUG56WW0yZEh3Wm1xdzBGWTVHOVJVWkhrNU9SVWVIeE5jN1Vpek44NkUvSjVWbGhZS0RObXpKQ1ZLMWZLMmJObi9aNmJPSEdpMy9idTNidmw1WmRmbHIxNzk5WW9KdVpaVUlWOExucjE2ZE9uMG10OTg4MDNrcGFXSnRPblQ2OVZUTXpGeU1GZm5nZVhCcWxiWEJya3d0TjF2Yk9JN0dyWnNpVldyVm9WN0hDQ1RrUnc0NDAzNHFlZmZvSlM2bXFiemZaZHNHT2l5akYvL1RGLzZ3Ynp6Qi96TEhpWWkvNllpNUdEczdrU2hTbkRNSklCNE9xcnJ3NTJLQ0ZCS2VYN1dYaC9OaFM2bUwvK21MOTFnM25tajNrV1BNeEZmOHpGeU1FeGsyVjRXOUNJUXAxU3FoTUF2L1h1YXFxb3FNZzM3c0xydSsrK1ErZk9uV3Q5N2RJTXc2alZSQ1ZWOGY0c05FM3JXR2N2UWhmRWhjemYrc0w4RFQvaG1HZVptWmwrWStxeXM3UFJvMGVQQlpjSVZBQUFJQUJKUkVGVUMzWjk1bGx3aEdNdTFqWG1ZbVJneTZTSGlLd1BkZ3lSamovakMwdEVPZ0xBRlZkY1VhdnIvUGpqajdqaGhodmdjcm44OWsrY1dQbnlUMHVXQkQ1Vy9zU0pFeGcxYWhST25qenB0Nzl2Mzc0Qlg2c3kzajlNM3A4TmhhNExsYitsTFY2OEdHdlhycTN5T09idnhhTXU4aXd2TDYvYUh6eS8vdnJyZnR2Ly92ZS9zWFBuenZPZU0zMzZkTC90SjU5OE1yQUFxOEE4QzQ0TGxZdVRKazN5UGY3akgvL29lL3l2Zi8wTHk1WXRPKys1aFlXRk5Yck4wLytmdlRzUGI2ck0vZ0QrUFRkSkY2Q0FqaXdGUmRrVXJaVG0zcFpPQmFFZ29DQUtpc1ZSQjFjRWQzK3M0dUNDb0NJRHlMaUJWQkFCY1pRS2lLS2dERmlReGRMa3ByVGdBaTBDVlVMQnNyUlEyalM1NS9kSEZ0T05ibW5TNWYwOFQ1OG1kejBwaHlUbjNuYzVleGFiTm0ycTBiNFhJM0t4Y1JCM0psMHNGc3VBUU1kUUhiSXNyd013RXNDZHFxcXVDM1E4Z3Y4UlVYZWc5bGM1Zi9qaEI5eDQ0NDE0KysyM2taeWM3RmxlWEZ5TUVTTkdsTmgyL2ZyMUFKeGZ4aDkrK0dFQXpxSEZ5NXRqcjZDZ0FOdTJiUU1BMkd3MlRKMDZGYU5HamNJbGwxeUN4eDkvSExtNXVRQ2M4Nm1OSGowYUFOQzhlWE1zVzdhc3hxL0Y2ME5hZkREVmM3N0tYN2Y4L0h5c1dMRUNpWW1KbFc0cjhyZnA4SFdlVmRkLy8vdGZQUG5ra3dDY3VmTHZmLzhiUkFTRHdRQUF1T09PTy9EZ2d3LzZOU2FSWjRIaHExeE1TMHZ6UE42N2Q2L244YmZmZm9zYmJyaWh4TFlwS1NuNC92dnZZYlZhY2VqUUlWeHl5U1ZZc1dJRm9xT2p5MHd6YytMRUNlelpzNmZjY3hZWEYyUDI3TmxvM2JvMS92NzN2OWNxZm04aUZ4c0hVVXcyVU14Y1FFUmc1aGFCamtVSW1Fc0IxR2g0ZUcvZmZQTU5Kaytlako0OWUyTENoQW1lNVhGeGNaN2kwUzBuSndlQXMrTjhUazZPWjhqd2pSczNsamx1Ly83OUFUam5xbnJ1dWVmUXVYTm5qQmt6QmdDd2FORWl6M1o5Ky9iMVRNRHQzcWVtdlA0V2w5VHFRSUkvMUNwL1UxSlNTdHpCeWN2TFExQlFFSjUrK3VrSzkvbjQ0NDhCaVB4dFluenlQbGxkQXdjT0JPRE1uNEVEQjZKTm16YUlqNC9IMDA4L2pXSERobmt1MXJuN2pDVW5KMlBldkhrQWdETm56bUQ0OE9HWVAzOCtwazZkaWpObnpuZ3U3QlVVRkpTWUY3QW1SSjRGVEsxeThlREJnNWcrZlRyeTgvTTlGN0RPbmoyTDBhTkhZOW15WlVoTlRTMXgxeEp3VHZVUkd4dUxHVE5tWVBQbXpRZ0tDZ0lBaElTRWxCa0VLQzR1enZNNEppYkdNMFdYMVdwRmVIZzR3c0xDOE9xcnI1WllCZ0JMbHk2dDBYUmVnTWpGeGtJVWt3MFVFZVVEZ0NSSjRqOWdFMFZFTFppNTJoTWZlenR3NEFDT0hqMktuajE3QW5ET1crVldYRnpzZWQ2aVJRdXNXTEVDa3laTkF1QzhVek5wMGlURXg4ZVhPRjcvL3YwOWQzUGNWcXhZZ1RadDJtRHExS21ZTm0wYVdyZHVEVlZWUGV1OTcrd1VGQlJnOU9qUm5pL24xZVgxdHhBWFdlcTUydVp2Ykd5czUwdjEwYU5ITVhic1dLeGN1Ukx0MnJWRGRuWjJ1VTNKL3ZuUGZ3SVErZHVVK09KOVVsRVV0R2p4MXo4SnMzT1dLKytMQjVxbTRkSkxML1ZjZ051NmRTc0E1OFdHclZ1MzRzQ0JBNWc3ZHk0ZWUrd3hBTTRKNkh2MDZPSHBHeGtmSCsvSng4R0RCMlBod29VZ0lyenh4aHVZT0hHaTU3aURCZzJxOGV0d0Uza1dHTFhOeGU3ZHUyUDE2dFVZT0hDZzV6MW04T0RCV0wxNk5aS1NrcURYNi9Ic3M4OENjTjVsYk4yNk5SWXVYSWdCQXdaZzFxeFpua0t5cXR6RlpseGNYTG1GcHk5R3BCVzUyRGlJWXJLQklxSk1aZ1l6WHhQb1dJVEFjTitWcnMyWHBHWExsb0hvcjlsYWNuTnp5M3laQnY3NjB1UytzM1BqalRkNkhxOWN1ZEt6WFhtRGt6end3QU1JQ1FuQjJyVnIwYng1YzB5Yk5xM0UrdEozZG1yNlJSeUFkM05GOGNGVXova2lmd0hBNFhCZ3hvd1ptRFp0R3RxMWF3ZUh3NEdSSTBlV084MlR5TitteDFkNXRuSGpScysvVDI1dUxvWU1HVkxpdmZMWFgzL0YxS2xUSzl5L2MrZk91UExLS3pGeTVNZ1N5Mk5pWXBDYW1vcTllL2RpN2RxMXlNN09SbDVlSGhZdFdvVGh3NGZqMVZkZmhjRmd3SUVEQjNEMTFWZURtYkZ2M3o3azVPVGdwcHR1cXRGckVYa1dHTFhOeFRmZWVBT3FxdUt5eXk3elhNQzY1SkpMY05kZGQ4Rm1zMkh3NE1GNDZhV1hBRGd2REM5WXNBQ3JWNi9HamgwN2NQYnNXYy9GNGJWcjE2S3dzQkREaHc4dmNmelM0eWJNbWpVTEdSa1pLQzR1OXB6UHpYdVplTThUUkRIWlFESHpQdGZEbmdFTlJLaFRpcUlZbUZraG90NEFybVRtS3dDMEFoQUtJQXlvK1FkVFJrWUdEaDgrWEdLWis4NUtaYndMVURlYnpZYVdMVnVXV1I0U0VvSno1ODVoMmJKbCtPeXp6d0NneERtODcrelVsdmRWVGtWUnpqSnpFVE1YQWNnam9nTkVaR0htUTVxbTdkUHBkUHZOWm5PeFQwNHMxSVJQdnVTLzlkWmJ5TWpJd096WnN6Rjc5bXpQOHNHREI1Zll6cnRwWUVQSVg1OGNVQUI4bEdmVjhkRkhIMkhWcWxVQW5DTmx1M094dk9hcDdndDE3ZHUzeCtqUm85R3BVeWVNR2pVS00yZk94TXFWSzZIVDZUQisvSGpNbkRrVEw3MzBFcG8zYjQ1ZHUzYUJpR3BjVElvOEM1aGE1V0xwQzFsdW4zenlDVDc5OUZNY09YSUVnUE11ZVc1dUxqcDA2SUFwVTZiZ2hodHV3RFBQUElPMWE5ZDY5bm45OWRjeFpNaVFFc2NwUGNET2l5KytDTUI1RjdKMHdWamVzcG9RdWRnNGlHS3lnZExyOWFsMnU1MEJ4UGJwMHlkczU4NmQrWUdPU2ZBTm85SFlTNUtrb2N3Y3o4eDlBVFIzTjZ2eVJrU084cFpYMVpFalJ6QjU4bVJNbVRMRnM2eFpzMmJsZmtDNHYvRGNlZWVkS0N3c3hJVUxGOHBjMVR4MTZoUmtXUzczWFBQbnowZGVYcDduS3FUM09ienY3SHp5eVNjMWZqMmxNWE5Mb0VUaGNCMHpqd1NjZDZDWTJTYkxjam96N3dLd1NaS2tiV2F6dVdaRDNRa0JrWlNVQkZWVm9XbWE1NHU2dytGQTc5Njl5endIR2xiK0NnM1hndzgraUcrKytRYWZmdm9wQmd3WTRNbkZiNzc1Qm9zWEx5NnhyWHQwelhQbnptSEtsQ2xnWnZUcDB3ZHIxNjVGWm1ZbVZxeFlnVXN2dlJTMzNub3JBR0RJa0NGWXVuUXBsaTlmN3Q4WEpkUUw4Zkh4YU51MnJlZjU0Y09Ic1c3ZE9zaXlqSWtUSjhKbXMrSDMzMzlIbHk1ZFBJTThmZmZkZDVBa0NiTm56OGE0Y2VNOGc0Kzk5OTU3K1AzMzMzSDU1WmVYT01jdHQ5eFM1cnkrdW1BbU5FNmltR3lnOXV6Wmt5dkw4bTRBTnhRVUZOd000UE5BeHlUVUNzbXlQQVRBVkFBRFN4V0ord0RzQW1CbDVseEprbktaT1plWlB3UFE2c0tGQzU0UGplcTQ5ZFpieTl5aHFlek81TnExYTNIa3lCR01HemNPNjlhdGc4Rmc4QlNhKy9mdkx6R3luTnVtVFp2S1RLZFFrWHZ2dmJjYXI2Q3NDeGN1dUIrZVkrWlhKVWxxQytBeUFKMlkrWG9BNFY2YkJ3R0lKcUpvQU04d2M1SFJhTndDWUdWSVNNajYzYnQzWDRCUWw4NEJhRjNUL0UxTlRVVmlZaUtXTDErTzIyNjdyVXI3TktUOHJkV0JCRysxeWpPM29VT0hlaDVmck0ra205VnFMZE5zZXRpd1lSZzJiRmlKWmU1amRPM2FGZDk4ODAySmRWdTNiaTB6V010VFR6MkZjZVBHVmJ2L216ZVJad0ZUNjF5VUpLbkV4YXpCZ3dlalk4ZU9BSnk1dEhQblR2eisrKytldTlhblRwMUNWbFlXd3NMQ0VCTVRneGRmZkJGZmZQR0Y1N05mVVJTc1hic1dPcDNPYzB5NzNWN2krZGRmZjEwbUQ4K2VQVnVqK0VzVHVkZzRpR0t5QVNPaXRjeDhBeEdOaFNnbUd5b3lHbzJqaU9nRkFMMWN5ODRBV0ExZ2k5MXVUMDVQVHo5UjNvNktvdVF6YzZzTEZ5NlUyenl2MGhPWDA5U3ZzanVUZ0xONUxETmowcVJKbURkdkhpSWlJZ0FBTzNic0tQR2wyejM2NFBIangvSDg4ODk3aXRRbFM1Ymd1KysrODJ4WHVwbGdiWnJPZU0yaGRjNWlzYnhaZW4zUG5qMHZNUmdNZ3dFOERHQUlBR0ptalloT0FHaEhSTU1BRENzcUtqb3J5L0tuUlBRZnM5bjhTNDBERWlwRVJPZVl1WFZOODlkb05HTGh3b1hvMEtGRHRmWnJLUGxiNDRNSUpkUTJ6d0RnK3V1dlIySmlJb0tEZ3dHVTMyZnk2TkdqbmprbDgvTHlFQllXNWxubmJ1YjYxVmRmSVNRa3BOeHpuRGh4QW84Kytxam5PVFBEYXJXV21aN0phclZpKy9idE5Yb2RiaUxQQXNNWHVhaHBHdTY1NXg3UGMrK2lic3lZTVpnMWF4WUtDZ3J3emp2dkFBQVNFeE14ZE9oUUxGMjZGSU1HRGNMQWdRTXhiZG8wL1BMTFh4OXIzZ1B2clYrL0hxZFBuL2JFTjN6NGNKdzVjNmJFM1ZBQU9IMzZOSmk1eEhSaU5TRnlzWEVReFdRRFpyUFpQalFZRERNQjNOeXJWNitJdlh2MzdnOTBURUxWeGNYRlhWcFVWUFErZ0FRQUlLTGZtZm5OME5EUUpWVnB0c3pNNTRBU1YvWnFyU3A5SnRlc1dZTi8vZXRmeU03T3h1VEprL0h1dSs5aTllclZ1UExLSzBzVXFFOCsrU1JtekppQkdUTm1sTmgvN05peEdEdDJyT2U1ZHpQQjJxcnNLbWRHUnNacE9BdjExVWFqOFVvaStqOGllaEpBZXpqN1ZhNEZFTVBNRVFER00vTjRXWlkzQVBpM3Fxby8rQ1JJQVVEdDgxZXYxNk43OSs0WE96NklDTG01dVNYdUVEWGsvQldxenhmdmsxVnBVdHFwVXlmTW1UTUhnUE1DeE1tVEp6MXo5cm1idVk0Yk53N0hqaDByc2QvNTgrY0JBRzNidGkweEZkT0dEUnV3Y2VOR1Q0RUtPQWM5NmQrL2Y0VUZhVldKUEFzTVgzMW1seDRveDYxVnExWTRldlFvV3JSbzRlbUwyTEpsUzl4eHh4MVl1blFwQU9lZFRYZWVBdVhmbWZ6dHQ5ODhUVisvL1BKTFRKZ3dBWEZ4Y2JqNzdydEJSTmkwYVJQZWVlY2R6Snc1czFhdkF4QzUyRmlJWXJJQnk4aklPQzNMOG1JQUV5UkpXcHlRa05BL0tTbXAvSGNab1Y2SmpvNGVYRlJVOUJHQURnQnlBVXdwTEN4Y3RYLy9mbHMxRG5NS2NEWmp1ZXFxcTN3U1YyVjNKdGV2WHcrNzNZNysvZnVEaU5DclZ5OTgvUEhIK04vLy9vZWxTNWRpMWFwVnlNdkxROHVXTFhIbzBDSDg5Tk5QWlk1VnVsZ3RmV2NuTEN6TTg4RlhYYWRPblhJL3JMUmRvc1ZpT1FKZ1FtUms1TnNHZytFMVpyNkhtUjhFc0lxWnB4RFIvUUR1QWpBY3dIQkZVVDRITU1sc05oK3RVWEJDYVQ3UFgyOWJ0bXpCOU9uVHdjeWVPZjhhVS80S1ZWYW5lVmFlQXdjT1lNaVFJWGoxMVZkUlVGQ0FJMGVPNE1vcnIwUmlZbUtaYlVzUHlwT1RrNFBWcTFkajA2Wk5lTys5OTNEdTNEbm85WG9FQlFWaDc5NjlOWjdQejV2SXM0Q3BkUzZXMTh3VmNBNGdObVhLRlBUbzBRUG56NS9IakJrek1HdldMRHorK09QbHRrSzZtRDE3OWlBeU10Snp2amx6NXVDVlYxN0J0OTkrQzUxT2grRGdZQ3hkdWhUdDI3ZXYwV3Z3Sm5LeGNSREZaQU1YR2hyNjhvVUxGKzRrb2o2Wm1ablBBaWpUdEUrb1h4UkZtYVpwbW52WXlVMUU5TERaYkxaVzl6ak1mSkNJYmpoNjlHaUZBNGRVMWNxVksvSDU1NStqb0tDZ1RMTXFBSjdsd2NIQm1EdDNydWZENmR0dnY4WHUzYnVSbUpnSWc4R0E0Y09IWStUSWtRZ09Eb2JENGNCVFR6MVY1bGlsaTFWZjN0bkp6czUyUHp4UTFYM1MwOU4vQTNCdmRIVDB4NXFtTFFOd0h4SEZTWkkwaklnbTJPMzJzUUFtd0ZsWTNxb295dXl3c0xDNXljbkpoVDRKdW9ueVpmNys1ei8vS2JQTTNhUUw4QXk0aEZXclZqVzYvQlV1enBkNVZsWFoyZGtZTkdnUUprMmFoT1hMbDJQaXhJazRjZUlFUWtKQ1BIZkpOVTJEcG1sd09CeFl1WElsN3IvL2ZpeGR1aFIvL3ZrbmJyMzFWcXhhdFFxdFc3ZkdnZ1VMUE5QWXRHclZDaE1tVFBCSmZDNGl6L3pJbDdsb3Q5dVJsNWVIb3FJaTVPZm5ZK3JVcWNqTHk4TzhlZk5ndDl2eHlDT1BZTUtFQ1hqMTFWZExOTGxPVDA4djA5b2lJU0hCTzBhY1AzOGVDeFlzUUZGUkVmYnQyNGRkdTNaaDM3NTk2TkNoQSt4Mk83S3pzL0hmLy80WFJxTVJuVHQzeGhWWFhGSHV0RXBWSVhLeGNSREZaQU8zYytmT2ZGbVdId2F3aFloZWk0Nk8vdHBrTXYwYTZMaUU4aW1LOGlJenp3UlF4TXhUTEJiTHV3QnFOQ1FyRVIwQVNyd1oxOGkvL3ZVdkRCbzBDR1BHaktsMDI0S0NBdTk1b1RCdTNEZzgrdWlqYU4yNk5RRGcyV2VmOVV5YVhOclRUejlkN3ZLS3RxK0pvMGVkTnczZGY1dnFNSmxNMzhUR3hrWVdGeGQvQk9BV2g4T3hTNUtrRVJhTDVkWGV2WHN2S2k0dW5rVkU0NWw1Wm41Ky9rTlJVVkVUMHRMU3ZrUU4vLzJhT2wvbEwrQ2NON0k4M2w5d2lBZ2ZmZlJSbzgxZm9YeSt6RE8za0pBUWpCbzFxc0wxLy96blA2SFg2eEVhR29vSkV5WjRDa0IzOGFocEdsenpSSU9Jb05mcmNlYk1HYnp3d2d1NDl0cHJTK1N0ZTMvM3RyNGc4aXd3ZkptTEJRVUZlT1NSUnpCczJEQjg4Y1VYY0RnY1dMUm9rZWY5TFRFeEVmUG56L2MwWCszYnR5OEFJREl5c3NRVUlhVWRPblRJY3dkOTBLQkI2TkdqQitMaTR2RGVlKytoVTZkT0FKd2p5RzdidGczcjFxM0RzV1BIc0dMRmlocFBkeUp5c1hId3pUdVRFSENLb2l4aTVzY0E3R1BtZ1JhTDVXU2dZeEpLa21YNVpRQXpBRnhnNXRzc0ZzdVcyaHpQTlhEUDV3TUhEc1RjdVhOOUVtTkROM255Wkh6Ly9mZGc1cnNzRnN1YW1od2pJU0ZCbDVtWitTWVJQUU9nQ01BOXFxcXVBNERvNkdpancrRjRoNGo2dURiL1F0TzBoOUxTMHM3NDZDVTBHU0oveS9KRi9nb2xpVHdyUytSWllOUmxMbXFhVnVPN2c2VzVMMXc0SEk0U2ZTbnJnc2pGeHNFM21TY0VYRWhJeUZRQVpnRFhTNUwwZld4c2JPMDdWZ2crSTh2eVZQaXdrQVFBU1pMMkE4RFBQLzljMjBNMUNzenMrVnU0L3pZMWtaU1U1TEJZTFA5SFJGTUFCQU5ZSFIwZFBRd0FUQ2FUeFdLeDNBaGdEQUFyZ0pHU0pKbU1SbU92aXh4U0tJZkkzNUo4bGI5Q1NTTFBTaEo1RmpoMW1ZdStLaVNCdjBaNnIrdENVdVJpNHlHS3lVWmk1ODZkK2NYRnhZTUJtSmc1b3JpNE9ObG9ORlp2ekh5aFRzaXlmQ09BMmZCaElRa0FaclA1VndESHJWWnJtUkVDNjVxbWFTZ3FLaXF6UERjMzE2OXhlRHQyN0JpT0h6OE9BRmJYMzZZMjJHdzJ6eU9pUndIb05VMWJFeDBkSGU5ZXA2cnF4OEhCd2RjRDJBaWdLeEh0TmhxTjk5ZnluRTJLeU4rU2ZKeS9nb3ZJczVKRW5nV095TVdTUkM0MkhxS1liRVF5TWpKT2E1bzJHRUFxZ0I1RXRGTlJsTmhBeDlXVTllN2QrMjlFOUFrQWlaa2Y4MVVoNmNMTXZCVUF6R1p6alErU2s1T0RZY09HZWMvM2hNT0hEK1BoaHgrdWNCK1R5WVNCQXdjaUx5L1BzOHhtczJISWtDRmx0aTBvS01DQ0JRdFFYRnhjN2pwRlVVcWN1NmE4L2daYjRhTitqR2F6ZVFrUlRRWVFvbW5hVjk1M0lIZnYzbjFLVmRYaEFGNEJFRUpFeXhWRldkU3RXN2RnWDV5N0NSRDU2NlV1OGxjQUlQS3NCSkZuQVNWeTBZdkl4Y1pERkpPTlRGcGEyaGxOMDRZQTJBYmdLbWJlb1NqSzh3a0pDWFhiWGtFb0Q5bnQ5ZytaK1hJQUgxc3NsaFYxY0k2dEFKQ1NrbExqQTN6MTFWZm8xYXRYaVlGSmtwT1RQVU9EbDJmTGxpM28xYXRYbFNaZTF1bDBTRTFOeFN1dnZGTGpHS3ZDUGFlYis4UGFWOHhtODN3QXJ3Tm9RVVJmS0lweW1kZHFUVlhWR1pJa0RRZHdocGtmQ3dzTDIyNDBHdHY0TW9aR1RPU3ZTMTNscndCQTVKbUh5TE9BRTdub0luS3g4UkRGWkNPVWxwWjJwbVhMbG9QZ3ZHTWlNZlByV1ZsWm0yTmlZcTRJZEd4TmlkRm9IQVBnZGdDWm9hR2hUOVRGT1NSSitnYUF0bTNidG1wUGhLeHBHZ1lPSElnUFB2Z0FQL3p3QXdZT0hPaVpTbUhqeG8zNDdMUFAwTGR2WDgvUGtTTkhBQUNGaFlYWXRHblRSVWN6OUJZY0hJeDU4K1poKy9idDJMUnBVN1ZpcktvTEZ5NWcyN1p0QUtCSmtyVFIxOGRYVmZVRkFHdmh2RUR6V1h4OGZJbVJzRTBtMHpjNm5VNEJzSmVJZWhQUjFzakl5TGEranFPeEVmbnJWTmY1MjlTSlBITVNlUlo0SWhlZFJDNDJMbUpxa0VZcU9UblpEbUNHMFdqOG5vaFdBUmpnY0RoK1VSUmxEb0I1WnJPNTltMFVoQXJGeGNXRjJteTIxNWlaSlVtNmIrZk9uZmwxY1I2ejJXdzFHbzJiQ2dvS2hpVW5KMlBvMEtGVjNwZVpjZmJzV2V6ZXZSc0E0SEE0MExkdlg2aXFpbWJObW5tV0E4Q0FBUU9nMXp2ZkxqWnMySUJ6NTg2aGUvZnU2TisvZjVuamxsNjJiZHMyZE9qUUFVdVdMRUczYnQxcThqSXI5ZjMzMzd1YjNXeXN5WnlkVmNDaG9hRVBYcmh3NFZvQUEvUHk4bDRITU5WN2c5VFUxRU9Lb3R5Z2Fkb1hSRFJZcjljbks0cHlVeDNGMHlpSS9IWHlRLzQyYVNMUG5FU2VCWjdJUlNlUmk0MkxLQ1liT1l2RnNrMVJsQ2dBODVuNWZtWitCY0JZbzlING5NVmkrUlNpblhxZHNObHN6N3FhdDY0MG1VeDc2dmgweXdBTSsrcXJyNnIxd2VRV0ZCUUV3UG5CQkFCZmYvMTFtYjRYZHJzZEJvTUJOcHNOSDM3NElRQ2dVNmRPN2l1TEFKejlMK0xpNGtvc0E0Qno1ODdCYnJlamJkdTJQaDF4enR1R0RSc0FBTXk4ckU1T0FPY2dWOUhSMFhkb21tWUNNTmxvTkg1dHNWaEt2Rml6MlZ3UUZ4YzNvcWlvYUIyQW13RWs5K3JWYStEZXZYdi9xS3U0R2dHUnYzN0lYMEhrbWNpemVrUGtvc2pGUmtVVWswMkEyV3orRThBRDBkSFI3Mm1hOWhhQXZ4UFJKN0lzVHlhaU43cDA2YkkyS1NuSkVlZzRHd3VqMGRpR21aOEhZTk0wN2FXNlBsOStmdjVYTFZ1Mi9ETWxKZVd5Z3djUG9udjM3clU2M3ZUcDAvSG1tMi9DNFhBZ1BqNGVnUE5ES3lnb0NNdVhMMGY3OXUyUms1TlQ1ZVBObkRrVG1abVpPSExrQ1BiczJZT1BQLzRZeTVjdkw3SE44T0hEU3p6ZnVyWHFYU2dPSERqZzduL3lwODFtKzZyS085YUF5V1Q2VlpibDV3RzhRMFRMWTJOakkxTlNVdks4dDltOWUvZUYrUGo0a1dmUG5sMERZSmhPcDB1T2lZa1ptSnFhNnJ0WjB4c1JrYi8reTkrbVRPU1p5TFA2UXVTaXlFVkJhT2drV1pidlV4UWxXNVpsZHYwY2xHVjVYSHg4ZkVpZ2cyc01qRWJqUE5mZjlVMC9udk01V1paNTh1VEpYRlYydTUxbFdlWUJBd1o0Zm1SWlptYm1yS3dzSGpKa0NCOC9mcHlabVdOaVl2ajgrZlA4L1BQUDg2RkRoenpiRlJVVmNiOSsvVHcvc2l5WGVPNU5sbVcyMiswbGxwMC9mNTVsV2ViejU4OVhPZTdTSmsyYTVNN2pxWlgvcFdvdklTRkJKOHZ5THRjNVA2eG91MjdkdWdYTHN2eVZMTXVzS01vaFJWSEMvUkZmUXlUeTEzLzUyNVNKUEJONVZsK0lYQlM1S0FnTlhyZHUzWUtOUnVNamlxTDg2bFZVV2hWRm1hWW9TcXRBeDlkUXhjWEZoY3F5ZkZxVzVYT2xSdjJzVXhFUkVTMWtXVDRoeXpMLzhzc3YxZnBncXVqNUJ4OTh3Qk1uVG1TSHc4R3lMTFBOWnVPaW9pTFBod3l6ODRQSmU1L1NIemplNnVLRDZaZGZmbkhuN29uSXlNam0vdnA3OStyVkswS1daWnNzeTJ3MEd2dFZ0SjJyb0Z6dml2RkhjY0dtZkNKLy9adS9UWlhJTTVGbjlZWElSWkdMallrWXpiV0p5c3pNTExKWUxFdTdkT2x5SFRQZkJjQU1vRDB6ejJibW83SXN6eEYzVXFxdnFLam9iZ0N0aWVoVFYvTml2OWkvZi84NUlwb0RBUFBuejRlbWFiVSs1djMzMzQrSkV5ZkNack5Ca2lRWURBWlBYNDM2UU5NMHpKczNEd0JBUkhQUzA5UFArK3ZjZS9mdTNRL25kQ0Vnb3ZjVVJUR1V0MTFtWm1aUlhsN2VhR2JlQ1NBMkx5OXZDUUR5VjV3TmhjaGYvK1p2VXlYeVRPUlpmU0Z5VWVSaVl5S0t5U1l1S1NuSlliRlkxcWlxR3NQTWd3QnNBZEFTd0ZSbVBtdzBHaitJam82K0pzQmhOaVNQQVFBUkpmcjd4R2ZQbm4wWHdFOW1zeG5yMTYrdjlmR0Nnb0xRc1dOSEZCUVVJRGc0dVBZQnV1emZ2eDg3ZCs2czlYRysrT0lMcUtvS0l0cnZldTErbFplWE54dkF6d0N1WitZbks5b3VNek96S0Nnb2FCU0FiQUQzS1lveXpWOHhOaVFpZndWL0VIa20xQmNpRjRYR1FoU1RnaHRiTEpZdHFxb08walN0TjRBMUFBeEVORmJUdEo4VlJma2lLaXJxaGtBSFdaOUZSMGNiQWNRQ1NEZVpUS24rUG45bVptWVJFVDBNUUZ1d1lBR2ZPSEdpU3Z1NTU2UXFiOGh3QURoNDhDQXV2ZlRTV3NWbXM5a0FBQysvL0RKbXpacFY2K09kT0hFQ0N4WXNZQUFhRVQyY21abFpWS3NEMWtCbVptYVJKRW1QdXA2KzByTm56MHNxMmpZbEpTVkgwN1RiQVJRdzgrdFJVVkVqL0JObHd5SHlWL0FIa1dkQ2ZTRnlVV2dzeEdpdVFobHBhV21wQU83cTFhdlgxVHFkYmhLQUI1aDVoQ1JKSTJSWjNxVnAyci9UMHRLK0FsRDdkaG1OaUtacFkxd1BFeEdnS1ZmTVpuT0tMTXR2bmo5L2Z2S1VLVlB3d1FjZlZOck1aY2VPSFFDY283LzE3dDBiQUxCNzkyNjgvUExMYU5HaUJZNGZQNDVISDMzMFlvZndUSnhja1l5TUREUnIxZ3dSRVJHWU9YTm1yWVlidDlsc21ESmxDZ29LQ2dqQWZEOU12VkloazhtMFUxR1VGY3g4djhGZ2VBYkFLeFZ0bTVhV2xtWTBHaDhnb2lSSmtsWVpqY1krRm90bHJ4L0RyZmRFL2dyK0lQSk1xQzlFTGdxQzBDVEV4c2EyTXhxTk00MUdZNjdYWUQyL0tJb3lWZ3dvOGhmWFlFYWFQd2ZlS1U5RVJFU1EwV2pjSWNzeXYvVFNTNnhwV29XZDRkUFQwMHM4UDNyMEtETXoyMncyUG5Ub0VQLzg4ODlzdFZyTDdMZHExU3BtWm5ZNEhKeVVsRlJtdmQxdUw3UDgxS2xUWmJZckxpN21WYXRXY1hGeGNZVXhldE0walY5ODhVVjJEWHl6SXlJaUl1QWRRcUtqbzYrUlpWbVRaZmwwVlFhdmttVjVobnVFMXo1OStvVDVJOGFHUk9TdjRBOGl6NFQ2UXVTaTBOQ0pnU0NFS291TWpHeXUxK3NmSXFLSnpOd1pBSmc1aDRqZURBNE9mbWYzN3QwWEFoMWpvTWl5M0EzQVFRQS9xcW9hRitoNFltTmoyOW50ZGpNemR4dy9manpHalJzWDZKQjhJakV4RVlzWEx3WVIvYUhYNjVXVWxKU3FUNTVWaDJSWi9nekFhQUF2cUtyNldpV2JTN0lzcndFd2tvaVdtczNtc1hVZlljTWk4bGZ3QjVGblFuMGhjbEZveUhTQkRrQm9PSEp5Y29xdFZ1dWVhNjY1NXIyaW9xTDlBRG9UMGRVQUJtdWE5a0I0ZVBqcHZuMzdadnowMDA4QmFlSVpTQjA2ZEJnRDRCWWkrc0JxdFc0TGREeC8vUEhIK2ZEdzhHMEE3aldielVGRUJFVlJBaDFXclN4ZXZCaUppWWtBY0E3QUxTYVQ2V0NBUS9JSUR3OC9BT0J4Wm83cTJyWHJvdXpzYk50Rk51Y09IVHBzQVhBL2dIN3QyN2UzSEQ5Ky9GZi9STm93aVB3Vi9FSGttVkJmaUZ3VUdqSlJUQXJWZHZqd1ljMXF0ZTYzV3ExTDJyZHYvd01SWFFlZ0I0Q1JwMCtmdmlNOFBQeVExV3JOQ25TYy9oUWVIajRUUUZkTjA1NDdmdno0c1VESEF3QldxOVVhSGg3K1BSSGRiVEtaZ291TGl4RWRIUTJpaHRVZ1FkTTB2UGZlZTFpNmRDbUlLSStJQnF1cTZ2Y0JqaTdHYXJYbWhJZUh5MFFVWmJmYnoxaXQxb3NPZldlMVdnczZkT2p3QzRCN2llaW05dTNiTHo5Ky9IaUJuOEp0RUVUK0N2NGc4a3lvTDBRdUNnMlZLQ2FGV2psKy9QaHZWcXQxYVhoNCtNOUVwQUM0QnNBL3c4UERyK3pVcWRQM2YvenhSNk1mc1NzaUlpSklyOWN2Qm5EYVlyRk1Rb0FHM3ltUDFXcjl2WDM3OXBzbFNicmJZckdFSER4NEVIMzc5cTFYYzA5ZHpQbno1L0g4ODgvaml5KytBQkdkMVRSdFVIMzlVT3JZc2VNaFpuNFVRRlNiTm0wVzV1VGtGRjlzZTZ2VmVqQThQTHdqZ0g1RTFNMXF0YTcyVDZRTmg4aGZ3UjlFbmduMWhjaEZvU0VTVTRNSXZxQ3BxdnBaWVdGaER5S2FET0FDZ0llS2k0dlRqVVpqK1dOWE55SkJRVUdSQUlJQjdFQTlIT0hXWXJHWWlDZ1d3Qy9KeWNtNC8vNzc4ZXV2OWI5VjVhKy8vb294WThaZzI3WnRBUEN6M1c3dmJiRllUSUdPcXlJbWsya1BNMjhHMEVhbjA0MnZ5ajZob2FHVGlPZzNBSGNvaW5KLzNVYllNSW44RmZ4QjVKbFFYNGhjRkJvYWNXZFM4Sm1USjA4NnJGYnI3clp0MnlaSmtoUU40SG9pZXFCRGh3N0tPMnNrQUFBZ0FFbEVRVlI2cTlXYUhPajQ2a3A0ZVBqdFJEUWN3Q3FyMWZwRG9PTXB6N0ZqeDNJN2RlcTBrcG12TzNQbVRJOTE2OWFodUxnWVVWRlIwT25xMTl1QXpXYkRva1dMOFBMTEwrUE1tVE1BOElYQllCaHVOcHZyUmZQaGkrbllzZVB2QUI0Z29pNVdxN1hTU1ptenM3TnQ0ZUhoS29BSEFReHEwNmJOeXB5Y25MeTZqck9oRWZrcitJUElNNkcrRUxrb05DUU5xeUcyMEdBa0pDVG9zckt5SmdKNERZQUJ3T0t1WGJzK21aU1U1UERlVGxHVUhrVFUzMjYzYjAxTFM3dG81MnpYYUxKZGlhaTlwbW50aWVodnpHd25vaUlpS3RJMDdSd1IvZUZ3T0xLdnZ2cnE0NlhQVlZka1dWNEs0R0ZtSG1heFdEYjY0NXkxSUNtS01oN0FYR1p1M3FsVEp6ejU1Sk1ZT0hCZ3JlYVI4Z1ZOMDdCMTYxYTg5OTU3T0hyMEtJam9QSUFwWnJONU1lcmhIZDhLa0tJb1djemNtWmx2c0Znc3U2dXlreXpMY3dGTVp1WlBMQmJMZlhVY1kwTW04bGZ3QjVGblFuMGhjbEdvOTBReEtkUXBSVkdHTVBNNkFNMlkrWk9Ra0pDeGhZV0ZNUUJ1bHlUcFR0Y1VJd2NCZEFmd0s0Q1ZEb2NqYWUvZXZRZGMrL2RrNWxFQWJnSVFDMmRoV2hWMkFMOEQyQWNnM2YzVHRXdlhBNzR1TW1WWjNnc2cwbUF3dEc4b3cxNGJqY1lyaVdneGdKc0I0T3FycjhiNDhlUFJyMTgvdjM5QWFacUc3ZHUzWS9IaXhUaHc0SUI3OGJkRU5NNXNOaC8xYXpBK0lNdnlEQUF2RTlIN1pyUDU4YXJzRXhFUjBTSTRPUGdBZ0hCSmt2cWFUS2FMRHVEVDFJbjhGZnhCNUpsUVg0aGNGT296VVV3S2RjNW9OTjVFUkY4QWFNSE1OaUlxM1pQOENJQXJTeTNMQkZBTTRGcXZaZmtBOWdMSUFaQkxSS2ZoTEM2YndWbXN0Z1p3dWV1bmJRWGg1REh6RGttU2ZuQTRITnVMaTR0TisvZnZ2OWcwRGhjVkZ4Y1hXbFJVbEE4Z1IxWFZqalU5VG9DUUxNdEQ0THg3ckFCQXUzYnRjTWNkZCtEMjIyOUh1M2J0NnZUa09UazUrUExMTDdGdTNUcms1SGhxY0JPY2N6VitoM28wa0ZGMXhNVEVkSEU0SEZrQXpyUnMyVEk4T1RtNXNDcjdHWTNHKzRsb09RQ3pxcXE5SWE3c1ZrYmtyK0FQSXMrRStrTGtvbEF2aVdKU3FET0tvdHpMekE4QUdIS3g3Wmo1SUJGMXY4Z21KNG5vYzcxZVB5MGxKYVZLL2NuaTQrTkQ4dlB6cjlJMDdYb0FrWklrUlRKekx3QlhsZHEwa0psL0JMQWR3QThPaDJOM2VucjYrYXFjQXdCNjllb1ZvZFBwOWdINFZsWFZXNnE2WHoxRGlxS01ZT1lKQVBxNUYwWkVSS0JmdjM3bzI3Y3Z1bmZ2WHV0K0dnNkhBd2NQSHNTT0hUdXdmZnQyN04rLzMzdjFkaUphWURhYjE2TVJmQ0RKc3Z3RGdMNUVOTnBzTmlkVmNUZEpsdVVmQWNRdzgxaUx4YkswRGtOc1RFVCtDdjRnOGt5b0wwUXVDdldLS0NhRk9tTTBHa2NSMGVkVjJOVGR6TFZDUlBTNTJXd2VqVnErYVJtTnhnNUVkQ016OTVja3FSOHpSNVRheEE3bmxiWU5SUFNsMld6ZWQ3RnpLb3B5S3pOdkFMQllWZFhIYWhOYmZSQWRIWDI5dytGNGdvaEdBL2liZTNsd2NEQjY5T2lCNjY2N0RsZGNjUVU2ZHV5SURoMDZvR1hMbGdnSkNVRklTQWdBb0xDd0VJV0ZoY2pMeThPeFk4Znd4eDkvSURzN0d6Lzk5Qk4rK2VVWEZCV1ZtQ2ttbDVsWDYzUzZoU2FUYVo5L1gybmRrbVg1VVFDSkFMNVdWWFY0VmZlTGlvcTZRWktrblFCT0VOSFZaclA1YkowRjJRaUovQlg4UWVTWlVGK0lYQlRxQTFGTUNuVktsdVVWQU1aVXNsa21nRzRWcldUbVU4emNOUzB0N1l4UGd3T2dLTXBsQVBveWN6OEEvUUZFb2VTVU9ZZVorVXNBWDBxU3ROMXNOcGVZTzFDVzVTY0J2QXRndXFxcXIvczZ2a0J4RGFCMEF6T1BJS0xCQUs1SDdhY1MwZ0RzWStiTlJMUythOWV1dS93MVNKSy9SVVZGdFpZazZUZ0F2Y0ZnNkZpZHZyU3lMUDhYd0QrWWViN0ZZcGxjZDFFMlhpSi9CWDhRZVNiVUZ5SVhoVUFTeGFSUXB4UkZhY1hNZTFHMlQ2UzNpeFdURGdCOVZWWDkwZWZCbFVOUmxGWUFCakR6YlFCdUE5REdhL1ZaQUJ1WmVUMHpiMHBMU3p2akhvVVR3QmhWVlQvMlI0eUJFQkVSMFNJME5EU2FtYU0xVGV0Q1JGZkIyV1M0RllBV0FKcTdOajBINER5Y2Y2dkR6SHhZa3FSRFJHUzZjT0dDYWYvKy9lY0NFSDVBeUxMOEdZRFJ6RHpKWXJHOFdkWDlGRVhweE15L0F0RHJkTHByVWxOVEQ5VmRsRTFESmZuYkhIL2w3M21JL0JWcVNPU1pVRitJWEJUOFNSU1RRcDB6R28zOWlDZ1pGZVFiTTJjU1VibkZKRE5QczFnc2Mrb3l2b29rSkNUb0RoNDhHS3ZUNlc1bjV0dFJjakFnTzRCdHJ1bEpvcGk1djhWaTJSNklPQVBOUFhBTUVhMHdtODBQQkRxZStpSXFLbXFFSkVsZkFOaW1xbXA4ZGZhVlpmazFBUDhDOElHcXF1UHFJajdoTDdJc013Q29xaW8rRTRVNkljdnkrd0RHdTU0K3BLcnFSd0VNUjJqQ1hCZjUzUzI5RnFpcU9qR2dBUWtOWG1BbnFSR2FCRmVSTmJlaTlVUlVVWkc1MldLeFZMaGZYVXRLU25La3BhWHRNcHZOMDFSVnZVN1R0S3VaZVJLQWJYRCszN21KbWFNQWdJZ1NaVmwrTlRvNnVqZWEyUDhySW5MMzAvZ3pvSUhVTTgyYk45OEs1NTMxR3lJaUlscFVaMThpV2dEbjFlSUhGVVhwVkJmeENZTGdQMTd2azJEbTlvR01SV2phTkUzempLalB6SmNHTWhhaGNXaFNYM3FGd01uTHkzc0p6bWs5eXRPczlBSm16Z2tLQ2hxRGVqUTlRbHBhMmtHTHhmS21xcXJ4ZXIyK0xaeDlRZDFOUUs0Qk1GM1R0QlJabG4rWFpYbXhvaWkzeHNYRmhRWXVZdjhnSXZlSDBjbUFCbExQN055NU05ODFVckFoTkRTMFg2VTdlREdielg4Q1dBVEF3TXhUNnlSQVFSRDhocG1ON3NlU0pMVzUyTGFDVUplOGkwbEprbm9GTWhhaGNSREZwT0FYbVptWlJaSWsvUk5BVVRtcnl4U1RPcDF1VEhVR0xmRzNQWHYyNUxyNlNCYkFPZHJyTFFEZUE1QU5JQnpBT0diZVVGUlU5S2NzeSt0a1dYN0lhRFEyeWk4UXpPeWVYMVBjbVN5RmlQNEhBSnFtRGFydXZqcWRiajZBUWdCakZVVUo5M1ZzZ2lENFIxUlVWQXlBcnN5c0FRQXoxKzJFZ0lKd0Vjd2M5TmREamxJVVJRNW9RRUtESjRwSndXOWNRMGsvWDg0cXZmY1RabjdEWkRKdDlrOVV0ZFlLd0RsVlZiOVZWZlVwVlZXdjFEVE5TRVF2QXpERFdTaVBCUEFoRVIyWFpYbWJMTXNUSWlNak93YzBhdDhoQURjQmdOMXUzeDNnV09vZGR6RUpZSEIxOTAxTlRUMU9SQjhBQ0laemtDZEJFQ29RRXhQVEpkQXhsQ2NoSVVFblNkSWNBSkFreWQxNjQrb0FoaVEwY1VGQlFVRUFRRVRuQUlDWlp3UTBJS0hCRThXazRGZXFxcjRGWUt2M01pTHlubG4zUjBtU1h2SnZWRFhUclZ1M1lEaS82T2Q3TGVhMHRMUTBzOWs4VTFYVmFMdmRmZ1VSUFFIZ1d6ajd6L1VEOEtaZXJ6OGt5L0plbzlINFNuUjB0QkVOZERBc1JWR3VBZEFKUU5iZXZYdC9DblE4OVZBS25FMmhyNi9KM1VWSmt1WUNLR2JteHhycm5XMUJxSzM0K0hpOXcrRklrV1g1bmZyVXRTQStQajRrS3l2ckF3QURBSnpXTk0zc1duWFJlWlVGb1M2NTcwd3ljdzZBWWdDM0tZb3lOckJSQ1EyWktDWUZmOU4wT3QyRHpPeHA3c3JNSVo2Vm1uWlA2YmtjNjZ1d3NMQ1dyb2Y1RlcyVG5wNyt1OWxzWHFTcTZpMUUxSWFaN3dId21XdWZTQ0o2U2RNMFZaYmx3MGFqOFMxRlVRWW9pbUx3Ui93K2t1RDYvU1djelgwRkw2NWNUZ1pxMXRRMU5UVTFHOEJIY043aG51REwyQVNoc1RoMzdseGZBSmNCZUtxb3FHaVBvaWc5QXgxVHIxNjlyczdMeTlzSjRDRTRCOU82Rjg3V0tnRFFXalJkRndLRm1kM1RncHhoNW1kY3l6NlFaZm4vMEVBdmJBdUJKWXBKd2U5U1UxT3pKVWw2eW11UnpmWDdxYlMwdE1NQkNLbEc5SHA5bU90aGxlWmhNcHZOWnkwV3k2ZXFxdjRqTHkrdkRZQ2hBQllET0E2Z0V4RTl3OHhibWZsUFdaWS9WeFJsYkdSazVPVjFGSDZ0R1kzR0RzejhIQUNOaUpZRk9wNzZ5dDNVMVRXUmRMWHBkTG8zNEJ5SWFueDl1dXNpQ1BXRnBta2p2WjVlejh5cGlxSThBejkvTVZZVXBaa3N5Nk5sV2Q2czArbCtCU0FET0FMZ0JsVlZOOEU1cHpJQWdKa0grak0yUVhDVEpNazlhRjZ1eFdKNW40aWVkRDFmSU12eVp0R0hVcWd1ZmVXYkNJTHZtYzNtSllxaURHVG1vUUR5aWVocnM5bjhYcURqcWc2SHd5RUJBRE03cXJ0dlptWm1FWUJOcnA4blpGbnVUVVFqbVhra25DUERqbUxtVVhxOUhySXNad0RZUkVRYkN3c0xkKzdmdjk5MnNXUDdDUkhSZkRnblB2NlAyV3pPQ0hSQTlkaFdBQ0NpdmpYWk9UVTE5WkFzeTk4UTBmREN3c0lFQUN0OEdwMGdOR3dFNEk1U3k0S1orUzFabG9jYURJWUgzWU81eGNYRmhkcHN0dVpsRC9FWFRkUEk0WEJRY0hDd1pMZmJKWWZESVJrTWhoSy9KVWtLMHpTdEhSRzEwelN0UFJGZEQwQm01aDc0NnlMOUdXWmVDbUNPeFdJNUNRQTZuUzVMMHp3RGxOOEZZSldQL2dhQ1VHV2Fwcm1MeWRNQVlEYWJGOHF5bkF0Z0FaeFRucGxsV2Y2U2lEN1Q2L1ViVWxKUzh2d1JWMHhNVEJkbWJtVXltU3orT0ovZ082S1lGQUxHWnJNOWFUQVlOak56VG5Cd2NJT2ROSmVJYW51SFgxTlY5VWNBUHdLWUZoa1oyZGxnTU56aUtyUUhBdWdKb0NjelR3a09EajZuS01vV1p0NElZSXVxcWxud2YvTlNTWmJsdHdEOEE0RFZZREM4N09mek56Uy9BTEF4YytmSXlNam02ZW5wNTZ0N0FFbVNGbW1hTnR6Vi8xWVVrNExnb2lpS2taa3Jtb3YxbHVMaTRqOWtXYzREMEt5b3FDaTRzdU1SRWZSNlBSd09oK2N4TTBPU0pEZ2N6dXVHN29LUW1WRnFtdVN6ekx4SGtxVFZBRDVSVmJYQWU2Vk9wOHYwS2lhSDl1blRKMnpuenAwVmRwTVFoTHBBUkg5alpnQTQ1VjZtcXVwbkVSRVJYd2NGQlUwbG9ra0FibWZtMjR1TGk0dGtXZDRHWURjenB4Z01oajE3OXV6SjlXVThDUWtKdWtPSERqM2xjRGhtQS9nUXdGT1Y3U1BVTDZLWWJHU01SbU1LRWZVT2RCelZRVVFvS2lvcWtPV0cwYktDbVpNdEZzc0FJbUxYRzdKUG00dW5wNmYvQnVjY2c0dTZkZXNXSEJZVzFoZkFVRW1TYm1IbUNHWWVBV0FFQU1peWZBTEFMZ0M3SkVuYTFhSkZDM055Y25LaEwrUHhwaWpLWlFEZVp1WjdtRG1IaUc3eDExWExoc3BzTmhmTHN2d3JnSjU2dmI0SC91bzNWV1dkTzNmK05pc3I2ekNBV0VWUlpMUFpyUG82VGtGb29FcmZsU3hOQitBUzErTjhPTHNsTUp4M05JbVppWndWb2ZlUEJ1ZUFhUTRBRGlKeU1MUG0rdTBBY0FHQUZjQXhBTWVJNkRjQUtXYXorUUF1TWpkeVNrcktDVm1XejhQWm9pUDR3b1VMdDBQY25SVDhUTk8wUzRrSVJIVEtlL24rL2Z2UEFYaXBUNTgrY3dzS0N1NGdvdnNBREFJd0JNQVFJb0xkYm9jc3k2Y0IvT2IrSWFKRHpQeWJKRW0vdFdqUjRraDF2b05FUjBkZms1V1Y5U0dBRzF5TFJrRVVrdzJPS0NZYm1ZWldTRFpFUkJRUEFKSWtzZXZxZFozMVBYWTFoOTNpK3Btc0tFb25acjRGem5rdGJ3VFFGczZwUjBacW1vYTh2RHliTE10bVp0NUZSTHVJYUxmWmJENk9XdDY5ZEJXUlR6RHpaQUJoQUk0eTh5Q0x4WEt3TnNkdFF2YkRlWGM1QWpVb0pwT1NraHlLb2l4bTV0bWFwajBPNEZHZlJ5Z0lEZE05bFcxQVJDb3ozNjJxYW1abDI5WXhKcUtEekJ6bGV2NFVSREVwK0JrUlhRb0F6SHlxdlBXdXUrVXJBS3pvM2J2MzMreDJleHd6M3dBZ2pvaWk0THc0Y3dtY2ZZTGh1cWdPMTNjUTkwWHVJMFIwQk1CUk9Qc05IOVUwN1RlYnpmYnovdjM3YlFrSkNicXNyS3lKbXFiTkJCRGlkZnIya1pHUm5WMFgxWVVHUWhTVGpaVFpYTzN2cTBJVktJcFNaaGt6KzIwZ0s3UFpmQlJBb3V1SFpGbnV5c3czU0pMa2ZyTy9IczQzL0RnQWs1Z1pzaXlmQWZBTE0vOHFTZEt2QUk1b21wWWpTZElKdlY1L1FwS2t2Sk1uVDJyQndjRWNFaExDQUM0am9pc2NEc2NWQUhvUjBTM01IQTNuRlhzYmdIbkJ3Y0d6ZCsvZVhlNEhrVkN1ZlFCQVJCRTFQVUJ4Y2ZHSGVyMStKaEhkRnhVVk5TVXRMZTJNNzhJVGhJWkhVWlRIbWJsckpadk5LeXdzbkY1UCtwcURtVk1CUkJGUkhqUC9QU29xNm9hMHRMUmRnWTVMYUZJNkFBQVI1VlMyb2F0SjZ3YlhEd0NnWjgrZWx3UUZCWFhXTkswTEVYVUIwSVdadXhCUlZ3Qlh3SG1SdXkwengzZ2ZpNGdRSEJ4Y2JEUWFNN095c2k0RFVPNTBWM3E5ZmpDYzMzR0VCa0lVazRKUGFKcUdreWRQb2wyN2RvRU9wVno1K2ZrSUN3dXJmTU5xS0NvcVlyMWVYM3FlVEg5aTE1WDJUTGo2MGNYR3hyYTAyV3k5WGNWbEhEUEh1cTVDL3AySS91Nitna2hFWUdZVUZ6dG5ZV25aMGpuTGlYdDlPWDJCL2dEd2hhWnA4eHJTaUx2MUJSSHRkLzF0YTF4TXBxZW5uNUJsZVEyQWYraDB1Z2NBdk9XcitBU2hvWW1KaWJuQ2JyY3ZLUFUrNVMxWGtxVDdUU2JUTi82TXF6TE1uRUpFanpMellRQ1JraVJOQm5CbmdNTVNtcFpPQU1ETTJUWFpPU01qNHpTY2cvZVUxOTFDVWhTbG5ldUNkQ2M0UjZxL3duWE9Ic3pjZzRpdXJlUVVOME1Va3cyS0tDWUZqL2ZmZngrUFBmWllqZmJOeU1qQXYvNzFMNnhac3dZaElTR1ZibSt4V0hEOTlkZkRZREJnMmJKbHVQdnV1OUdzV2JOSzkxdXlaQW11dXVvcURCcFV2U243NHVQanNXZlBIdWgwdnF2N1FrTkRDNHFMaTczbmJBbzRWLy9GLzdsK0FJQWlJeVBiNkhTNkhrVFVBOEMxQURyQ2RlWFE5ZE1Dem40KzdQbzVCZUFRbkgwaERoRFJKcFBKbEFZeGoyU05NYlA3enVSMXRUek9JaUw2QnpNL0J1QnRpSDhUb1lteTIrMlBFMUZGQStwc2R6Z2M5NnFxK29kZmc2b0NUZE4rMU9sMElLTFd6SHdCd01oZXZYcEY3TjI3ZDMrZ1l4T2FCbWErZ29pZ2FWcU5pc2xLYUdhejJRcG5uK0k5M2l1aW82T05tcVo5QitlY3NCZHpVM3g4dkQ0NU9kbGVCL0VKZFVBVWt3TCs5Ny8vWWRDZ1FWaTllcldubUJ3eFlnUUF3RzYzNDg4Ly8wVDc5dTBCQUYyNmRNRXJyN3lDdSsrK3U4eHhUcDQ4aWVIRGg4TmdNSlJadDNIalJzL2p6TXhNVEp3NEVaOTg4Z25DdzhPUm1abUpUejc1QkdQSGpyMW9uUG41K1ZpeFlnVVNFeXUrWUZWWVdJZzc3aWgvUEliaHc0ZVh1OXc3dHVvSURRMDk2N3F6MTdwR0IvQVBUazlQUHdIZ0JJRHRnUTZtcWVyYXRldHZXVmxaaGJVWjBSVUFMQmJMRDRxaUhHRG1IbEZSVWIzUzB0TFNmQjJySURRRVJIUmJPWXVabVdlMWF0VnFWbjM5SXJwMzc5NmZaVm5PWStaT1JQUU9Nejh0U2RLL0Fkd2E2TmlFeHE5YnQyN0JSTlFPQU90ME9yOWViREdaVEphWW1CaFowN1F2dmZvTmw2ZlZtVE5uWWdIczlGZHNRdTJJWWxMQS9QbnpQWGY2N3J6VDJkcG0vZnIxQUlEVTFGUjgrdW1ubUQ5L2ZvbDlWcXhZZ1RadC9tcnV2bURCQXJSdjN4NzMzRk55TElUYzNGeGNldW1sbnVlRmhZV1lQbjA2eG8wYmgvRHdjQURBRTA4OGdURmp4cUJmdjM2NCt1cXJQZHVtcEtUZ2hSZGU4RHpQeTh0RFVGQVFubjc2NlFwZnkrYk5tOHN0RGhWRndZWU5HM3g2WnpJNU9ibFFsbVViZ0Zad2p1aGE0U2grUXRPV2xKVGtrR1g1WndCR2c4RndEY3B2SGxRVnJHbmFaMFQwb2s2bit3Y0FVVXdLVFZXM1VzK3RSSFNmcXFyZkJ5U2FxdE1BcEFLNFNkTzBYVVIwTHhFTk14cU5neXdXeS84cTIxa1FhcU5WcTFhWHU3cGNIRGViemNYK1BuOXFhbXAyWEZ6Y0RZV0ZoWXVJNklHS3RwTWthVDZBdi9zeE5LRVdSREVwbExCMjdWclA0eEVqUnFDZ29BQjJ1OTF6cDlKZFpDWW1KaUlvS0FoVHBrekJEei84Z045Kyt3M1BQUE1NUHZ6d1E1dzRjUUxUcGszRHZuMzdNSEhpUkV5ZlBoMzkrL2VIcG1sNDhjVVhjZm5sbDVjb09qdDI3SWdKRXliZzJXZWZ4ZnZ2djQ4cnI3d1NBQkFiRzR2Tm16Y0RBSTRlUFlxeFk4ZGk1Y3FWYU5ldUhiS3pzM0hGRlZkVStEcnV1ZWNlejV4ZzNzdThyVjY5dWhaL0tZK3pBTm9vaWhKbU5wdlArdUtBUXFPVkRjQUlJTHlXeC9rVXdJdk0vQThBejBNMGRSV2FKdS8rRkp2c2R2c0RybFlZOVI0UjdXYm1tNGhJSWFKWnpQd2ZJcHFYa0pDZ0pDVWxPU28vZ2lEVWpLWnBuVjM5akk4R0tvYmR1M2RmQVBDUTBXZzBFOUVDT0tmdktTMDJPam82M21ReUpmczNPcUVtUkRFcFZDZzNOeGM3ZHV6d1BPL2Z2Ny9uOFpRcFV6QisvSGlZVENaTW16WU5uVHAxd3BneFkzRDI3RmtrSmliaThPSERlUGJaWi9IY2M4K2hmLy8rc05sc2VQbmxsNUdUazRQMzMzKy96TGx1dSswMi9Qbm5uM2p3d1FmeHdnc3Y0S2FiYnZLc2N6Z2NtREZqQnFaTm00WjI3ZHJCNFhCZzVNaVJGeDJ4TmpNekU2bXBxUld1ajRtSnFYQmROWjBCMEViVHROWndGcGFDVUM0aU9zYk0wRFN0ZlcyT1k3RllmcEpsT1FOQVQxbVdZMVZWL2RGSElRcENnNkFvU2l0TjB6VFh0RXh6VlZXZGhvYlZNdVJiQUM4UTBkREN3a0k1T0RqNEtRQzlEaDA2OUJURXdGcEMzYm9XQUlqbzF3REh3UmFMNVIyajBaaE9SRWtvWjJSWFRkTW1Ba2oyZTJSQ3RZbGlzb21iUG4wNmdvS0NNR0xFQ0lTRmhYbnVRTDd6emp1ZWJaNTc3am5NbVRPbnhINUJRVUZZdkhneERoNDhpSFhyMW1ISGpoMzQrT09QOGR4eno4RnV0Nk50MjdhWU0yY09vcU9qQVFEVHBrM0RtVE5uOE82NzcxWTQwTTVERHoyRWR1M2FZY2FNR2ZqdHQ5ODhmU2pmZXVzdFpHUmtZUGJzMlpnOWU3Wm4rOEdEQjVmWTMzMFgwMjMwNk5FVnZtNU44OW4zRG5jQjJSck91WlFFb1NKV0FIRDFWNm10endEMEJIQTNBRkZNQ2syS3BtbkRpQ2did0Q4YTRzV1VzTEN3SC9QeThzNHdjMFJJU0VoN1poNFBZQXN6dng0VkZiVmVqSmd0MUNIM1NLcS9CRFFLRjR2RnNpMG1Ka1p4T0J4ckFVU1hXbjFUZWZzSTlZOG9KcHU0MTE1N0RhZE9uVUtyVnEwd2ZQandjdnNiN3R4WnRnLzBxVk9uTUdmT0hKdzlleFkzMzN3ek5tM2FoS1ZMbDJMMzd0MTQ5dGxuOGZ6enorUDExMTlIZkh3OG5uenlTVHp6ekRPd1dxMjQ3VGJubUFrRkJRVUlDUW1CSlAwMVJlUDU4K2V4WnMwYUpDVWxlYWFxU0VwS2dxcXEwRFROVXl3NkhBNzA3dDI3elBQU0x0YU0xWWQzSnY4RUFFbVM2dWVjS0VLOXdjeFcxMjlmRlpPdkFyZzdJU0Zoc21nYUo5U1UwV2hNSWFLeWI2QU53MjVabGdNZFE2V1lPZGxpc1F4d1AwOU9UcmJMc3J3WlFBSXpEMVZWZGJHaUtFdVorUkVpU29SemFnVFJmRjJvQys1aTh1ZUFSdUhGMVkreVh6bjlLSnZGeHNhMmRJMVNMOVJqb3BnVU1INzhlQ3hjdUJDQWMzN0JOOTU0QThPR0RRTUEyR3kyTXFPeldxMVdQUExJSTNqZ2dRZGdOQnJ4NktPUG9rMmJObmo4OGNjUkdocUtrSkFRYk5pd0FVbEpTVmk4ZURHZWVlWVp2UC8rKzdqcXFxdXdiZHMyQU1BdHQ5eUN4TVJFZE9yVXlYUGNtMisrR1NFaElaNjVLbE5UVTVHWW1Jamx5NWQ3aXREcThNZWRTV2IrM1RYRWRzVWRPQVhCNlN3QVNKSlU2NmxrVkZYTmxHWFpCQ0E2TXpPekw0QnR0VDJtMERRMTRFS3l3U0NpK0hJV2J3U1FBR0FZZ01VMm0yMkt3V0M0bFlnR3k3TDhxS3FxWXA0OW9TN1VxenVUYnFYNlViN3RYbjd1M0xtRzFIeTl5UkxGWkJPWGtwS0NMbDI2ZUVaY1hiNThPYjc5OWxzOCtPQ0RBSUFqUjQ3Z3NzdEtUZ2tVSGg2T3p6NzdER0ZoWVFEZ0tSQVZSWUhaYkliZGJrZEJRWUZuNU5YejUwdk9nbUMxV2xGUVVJRExMNys4eFBLQ2dnSTBiLzdYOTJ5ajBZaUZDeGVpUTRjT05YcHQvcmd6U1VTL3UzNkxZbEs0S0VtU3ptbWFCazNUUW4xeFBDTDZqSm1qSlVuNkIwUXhLZFRTeGZxZ0N6V25LRXE1eTRsb2sydFV6WnU2ZGVzV25KR1JjVnBSbExITXZBSEEyN0lzbTFWVkZmOG9nczhvaW5LWnEyV01IVUJXb09NcEIxc3NsbmVpbzZNek5FMzdIZ0FrU2JvYzlhendGY29TeFdRVHQzMzdkano4OE1NZ0loZ01Cbnp3d1FlWU4yOGV3c1BERVJzYmkwOC8vUlJoWVdHNGNPRUNZbU5qQVFCcjFxekJraVZMeWozZTBLRkR5MTN1M1h4MnlaSWxHRHg0Y0lrbXJzWEZ4U2dzTEN6Um4xS3YxNk43OSs0VnhzN01JQ0xrNXVhV09KYWJuKzVNWnJ0R1JoUEZwSEJSbXFibEF3QVIrYVNZTEM0dVhxUFg2K2N5ODYwQUNLSlpuQ0EwR0dhejJTckxzZ1dBc1hYcjFqY0IrTVpzTm44dHkvTHJBUDRGNFBQZXZYdEg3OW16Snpld2tRcU5oYVpwTWE3dksrbUJtQmFrcWt3bVUzSk1URXduaDhPeDFtQXdESUlvSnVzOVVVdzJjVk9tVElITlpzT2lSWXRRVUZDQUJRc1dvSGZ2M2poLy9qemF0R21EbjM3NkNmZmRkeDhlZU9BQmpCa3pCc3lNVWFOR1lkU29VV1dPcFNoS3VYMHUzV3cyR3hZdVhJamR1M2ZqNDQ4L0x0RnY4cnZ2dmtPSERoM0tMUW9yc21YTEZreWZQaDNNaklFREI1Wlo3NDg3azVJay9jN01ZR1pSVEFxVktYRDlEcm5vVmxXVW5wNyttNklvQjVqNTZsNjllbDIzZCsvZS9iNDRyaUFJL2tGRVNjeHMxRFR0SHdDK0FZQ3VYYnUrbEpXVjlYY0FBKzEyKzhjSkNRbkRSWjlvd1JlOG1yVExzaXpYNjR1UFhsTzdSY3V5L003RnRxMXZTdmVSYmdwRU1kbkVmZmZkZDNqNzdiZHh6VFhYNE5OUFA4WGYvdlkzdlAzMjIxaS9majBHRFJxRXhZc1hJelEwRkZGUlVaZzRjU0oyN2RwVllrVFZxa3BOVGNVcnI3eUN5eSsvSE11V0xjT2xsMTZLSlV1VzRQMzMzNGNrU1dqVnFoVmVmUEhGQ3ZmL3ozLytVMmJab0VHRFBFV2t1d2hkc21RSjFxeFpBMDNUS3J4TENxREUrb3NWd0pWaDVteEFOSE1WS3NmTTVMb3E3TE12aHBxbWJTS2lxL1Y2L1ZBQW9waXNnc2pJeU12MWV2MEw1YTJUWmJuRXZFVjJ1LzNWOVBUMDMvMFRtZERVRkJjWGY2clg2MThIY0llaUtNM01abk5CVWxLU0l6SXk4aDY5WG04QmNFdFdWdGFMQUdZRU5sS2hNV0RtM3E3UElLRU9WZEJIdWxFVHhXUVQxN2x6Wjh5ZE94ZlhYbnV0WjFtZlBuMXcxMTEzbGVpcjJLNWRPM3o0NFljNGRlcFVoY2NxM1FmU1cyUmtKRjU5OVZWRVJVVjVsbzBkT3haang0NkZwbW1WM3BHODhjWWJ5MTFlZWovM01mMGxORFQwOXdzWExnREFsUUFrTkt5NXpnUS9raVJKNStvajVjdm1SWnNBUE1QTXd3RE04K0Z4RzYxcnJybkdtcG1aT2JLQ0tWckd1eDh3Yzg0MTExenpaSHA2dWgrakU1cVM5UFQwMzJSWi9oSEEzNWw1T0lEVnJ1VW5vcU9qUjJ1YWxnemdwZWpvNkQwbWsrbWJRTVlxTkhqa1BkaVc2Q05kTnlycUk5M1lWYjFOb2RBb2RlL2V2VVFoQ1RqL001UTM2RTF3Y0REQ3c4TXJQTmI2OWVzclhCY2NIRnlpa1BSV25hYXRBS0RUNmVyTkcrSE9uVHZ6QVJ3REVHbzBHc1hkU2FGQ1JPUytlT2V6WWxLU3BHMEFpZ0QwN2RPblQ1aXZqdHVZSlNVbE9TUkpXbGVGVGRlSzVvVkNYU09pLzdvZTN1TzkzR1F5N1FRd0JRQnBtdlp4WkdSa1o3OEhKelFha1pHUlZ3RzRyTEx0QktFbVJERXBDTFhubnEvcHVvQkdJZFJyRG9mRDNWZXl5RmZITkp2TkJYQ081R29vTEN3VUV6eFhrYVpwYTZxd1dWVzJFWVJha1NScE5ad3RXb1pGUlVXMTlsNm5xdXBiQUpJQVhHSXdHTmFLQzBaQ1RlbjFlakVGa0ZCblJERXArRVhwNlVFYW1aOEJRSklrVVV3S0ZTS2l2N2wrbi9UeG9UY0JnS3VwcTFBRmtpUnRZK2FLMit3RHVhMWF0UkxUclFoMUxqVTE5VGlBN3dFRVNaSlVlZ2h5RGcwTmZRVEFUOHdjZGVIQ2hYWGR1blVMOW4rVVFpTVFHK2dBaE1aTEZKTkNuVHQyN0JpR0RoMktQLzc0STlDaDFBa2krZ2tBbUZrVWswS0ZpT2d5QU5BMDdZU1BENzNKZGZ5aGNFNFJJbFRDYkRZWEUxSEY3ZktCOWNuSnlYYS9CU1EwYWN5ODFQVndYT2wxTzNmdXpMZmI3VGNEeUFad1U4dVdMVmNsSkNUby9CcWcwT0F4czdnektkUVpNUUNQVU9jNmRPaUFBUU1HWUFYUkRuMEFBQ0FBU1VSQlZNdVdMYmovL3Z2TDNTWTZPaHFYWEhKSnBjYzZmZm8wVENhVHIwT3NGU0w2MlRXd2lpZ21oWXU1REFDSUtNZVhCMVZWOVJkRlVYNW41c3RsV2U2cXFtcW1MNC9mV0JIUkdtWitxTHgxa2lTSkpxNzFCRFBqeElrVGFOZnVyL0dTaW9xS1VGeGNqQll0V2xUcldJV0ZoUWdKOGNuTVBENlZuNSsvdG1YTGxya0FGRm1XRlZWVlN3d0trSjZlL3J1aUtFT1llUWVBVVZsWldRc0JQQVl4dDZ4UUJZcWlHSmhaRG5RY1F1TWxpa25CcDlMVDAvSEVFMCtVV2E1cEdyWnMyWUxFeE1ReTYzYnMySUdRa0JCczNyd1pBSEQ0OEdHODg4NDdtRGR2SGtvUFk5MjNiOSs2Q2J3V2REcmR6NXFtQWM1aVVrd2VMNVNMbVRzRGdDUkp2cjVGejh5OEU4RGRSTlFIZ0NnbXErRHMyYlAvYTlteVpSNkFscVZXNVowNWMyWkxJR0pxU25KemN6Rmt5SkJLQjFQNzZhZWY4SC8vOTMvNDl0dHZQWU8xZmZqaGg4akl5TUM3Nzc1YllnQzNuSndjMk8xMmRPellFZjM3OThlMmJkdVFsWldGVnExYW9WbXpaaGc0Y0NDMmI5K09vS0NnT24xdDFaV1ptVmxrTkJvL0lxSkpjSTRvWE9ZT3BkbHMvaVU2T25xWXBtbGJBWXlUWmZta3FxcmxUbkVqQ040MFRldEZSS0VBVGdKb0UraDRoTVpITkhNVmZDb3lNaEk3ZHV6dy9CUVZGZUhMTDcvRXJsMjdTaXozL3ZGMi9QaHhUSmd3QWNlT0hjTzk5OTZMZSs2NUI3ZmZmanRpWW1KUVVGQlF3VmtES3lVbDVRUXo1d0JvS2N0eTEwREhJOVJQek53ZEFHdzIyOCtWYlZ0ZFJMVExkWTQrdmo1Mlk1V1ptVm5FekJ2S1dmVlZabWFtendaSkVtcm4rKysveDVBaFEwb1VqWTg4OGdqT25qMkxuMzh1K1YvcGh4OSt3TXlaTXozUG1SbXZ2Zllhamh3NWdveU1ESFRxMUtuZUZaSnVtcWE1cjdUZUd4c2JXL29DQndEQVpETHRrU1RwRGpoSGhKNnVLTXF6Zmd0UWFMQ0lhS0RydCtnSEx0UUpVVXdLZGFhNHVCaWFwcUZaczJaVjJuNy8vdjE0OXRsbjBhTkhEL1RyMXcrZmZQSUo1czJiaDFhdFdtSFdyRmxWUGs0QU1CSHRBUUR2ZVp3RXdSc1JkUWVRbjU2ZTd2UE93NjQ3a3dBZ2lzbHFJS0x5bXJPS0pxNzFoS1pwK1BycnIzSG5uWGVpZi8vK25wL0Jnd2NqT3pzYlR6enhoR2ZaMUtsVGNlZWRkOEpnTU1CcXRRSnczdFhzM0xrekZFWEJqaDA3RUJrWkdlQlhWTEc5ZS9jZWdITWdudVkybSszZWlyWXptVXliQVl5QnMwWENmMlJaL3FlL1loUWFyQUd1MzFzREdvWFFhSWxtcmtLZEtTcHlYdHdmTkdoUXVldFhybHlKenAzL21qcnJzc3N1dzl5NWM5R3BVeWZNbmowYjk5MTNIMDZlUElrMzNuaWpJVXdFbXdMZ05tYU9BZkNKUDA1b05CcFRSUEZhdDVnNTJXS3hES2g4eTRzekdvMGRBTFFGa0lvNmFBWk5ST25NWEFEZ3Vyai9aKy9PNDZLcTNnZU9mODRNbTB1YXFGbnVTMnFGSVhNdmlPU0d1NWFtWmxaYXRwb3BsSDNWVEUySnNzd1VTYzNjeWRUTWZVKy9XaTVoTHZ3UVpzWWw3ZXVXVzJYdWlNbys5L3orQUNaSEVFR0JFYmp2MTZzWGMrL2M1Ym1tM1B2Y2M4NXpBZ0k4bzZLaWNxcFVxc3NnaE5pVThlZVcrYVlxUVFqeGt6TmpLcTVVVlhVWTQ1Z3h6cHhXclZyWjEybWFocWVucDMzTzRtM2J0bkh0MmpYcTFhdkg5dTNic2Rsc0dJMk90V2NTRXhPUlVsSzZkR21lZSs0NUFJS0RnMGxJU0NBa0pBU0EzYnQzODkvLy9oYzNOemU2ZE9uQ2pSczNTRTFOWmVqUW9mVG8wYU5Bcnp1UFpnR3RoUkJCR1orei9WMWhzVmlXS29wU0daZ0t6Rk5WOWJyWmJGNVRpSEhxaW9pTThaSXRNaFovY1dvd2QwRkthUi91bEpxYWlxdXJxNU1qMG1WSGI1blVGWmp6NTg5VHJWcTFiTHUyMm15MkxDMk5aOCtlWmYzNjliejU1cHVjUFh1V3ZuMzcwcU5IRDhMQ3duanR0ZGY0NFljZm5IUWxkMll3R1Baa2ZDeTA1RTVQSkF1ZUVDSXdQNDVqTUJneVd3eDM1YmpoWFRLYnphbFN5ajBBS1NrcEFRVnhqdUlvWTU3T2pabkxRb2ovWnF6VEZZQ05HemV5ZmZ0MnRtL2Z6dXJWcXdIc3k5dTNieWNpSXNLK3JhWnBEc3VYTGwyaWE5ZXUyR3cyaDJOdTJiS0ZmdjM2QWJCcTFTb21UWnBFcFVxVk1CcU5kT3JVaVlVTEYzTGl4QW5pNHVKWXNHQUI2OWV2cDArZlB2VHMyZk4rU3lSSlRrNWVUWHJWMWljVlJlbVkwN1lXaStVYjRCUEFLS1Zjb1NqS2k0VVFvcTZJc2Rsc2ZrQVo0Qit6Mlh5NE1NL2R1WFBuUEcxLzVzd1poK1ZyMTY3eDdMUFBrcGlZeUxadDJ3Z09EaWFqUGtVV3UzYnRZdUhDaFE3cmtwT1QrZWlqanpoeTVFamVBdGZsbWQ0eXFTc3crL2J0bzBHREJsbldwNmFta3BLU3dnTVBPTTYvbkppWVNJTUdEV2pTcEFuejVzM2p0OTkrbzA2ZE9vU0VoT0RwNlVsU1VoSXpac3dvclBEekpDMHRMU1pqVEkraXFxcXIyV3hPTGF4ejM2bUFoZTd1NUdkcnVLWnB6WVVRYUpvV21XOEh2WVVRWWhjUXFHbGFNMkJEUVoybnVKRlNyaFJDOUFUUU5FM3Y0bnFmV0wxNnRjUDR4b29WSzFLdVhEbGlZbUpvMnJTcGZYMTBkRFRObWpVakpTV0ZXYk5tc1hmdlhrSkRRK25idHkvMTY5ZG53SUFCTkc3Y0dGOWZYNDRmUDA3bHlwVTVmdnc0VHozMWxETXVLMGNIRHg1TVVSVGxLMkFTTUlLTWFYOXV4Mkt4akZGVlZVb3BQd1VXcWFycVlUYWI1eGRHckxxaTRhYnhrci9neE9LQXc0Y1BaLy8rL2RsK3QzSGpSdjc4ODA5ZWVlVVZac3lZd1JOUHBCZkdYN2R1SFUyYk5xVlVxVklFQmdheVljTUd6cHc1UTYxYXRiSWNvM0hqeGt5YU5JbG16WnJaZTd4Tm5qd1pWMWRYSG4zMDBZSzdNQjJnSjVPNkFyUm16UnFlZi83NUxPdXZYcjJLcTZ0cmxwYkpnSUFBNHVMaTBEU05Eei84a05PblQzUHMyREdPSERseTM3MUJ2dFhldlh2akZFVTVERFMwMld4ZXdGNW54NlM3YndnaFJFZlNKeURmVVZBbk1SZ011elZOSTZPaXF5NlgzTnpjTnFTbXByLzdLVjI2dEo2RTN5ZE9uejdOMEtGRENRNE90cThMREF4azY5YXQ5bVJTU3NtZVBYdnNENDJQUC80NHdjSEJoSWVIRXhJU1F1dldyZkgxOWVXQkJ4NWc2ZEtsN05peEF6OC9QMkpqWTNudnZmZWNkV2s1U2s1T2puQnpjd3NSUXJReW1Vd0JWcXMxS29mTnBkbHNIcU1vU2hJd1hrbzVUMUVVZDR2RmtyVnN1cTVFRWtMY0YrTWx4NDhmbitQMzFhdFg1NTEzM3VHRER6NWc0Y0tGbEMxYmx1Ky8vNTYwdERTaW92NzlKNUQ1KzZCTW1USXNYYnFVTGwyNk9CeW5mLy8rWEw5K25Zb1ZLOXJYUGZ2c3N3Q01IajNhNFVXVUx2L295YVN1UUt4YnQ0NExGeTdRc1dQV25qb1hMbHpnd1FjZnpIYS9qUnMzc25MbFNxNWR1OGJERHo5TTNicDFxVmV2SG9jUEg2Wmh3NFlGSGZZOUVVSkVTeWtiWm5ScDFKTkpIUUErUGo2TmdZYkF6b0ljeStqcTZ2cC9HZU9VbXdRR0JycEVSa2FtRmRTNWlwUG82T2g0UlZIV0EzTFhybDNYbkIxUGNYWnp0N2VjeGt3Q0RCdzRNTXVja0MxYXRHRElrQ0Y4OU5GSENDRTRjdVFJTGk0dTlwYU02ZE9uODgwMzMzRG16Qm1pb3FLWVBuMDZrRDZWU092V3JlbmR1emMxYXRTZ2F0V3FWS3RXclVDdjlXNGRQSGp3dXFJb1U0RlFnOEV3SE9oK3AzMHNGc3NFVlZXVHBKUlRnRmtaTFpSZkYzaXd1dnRhWUdDZ1IzeDhmT2JMeFVJYkx6bHYzanhXcjE3TitmUG42ZGF0RzRCOUhIUk9ldmZ1VFV4TURJY1BIK2EzMzM3ajBxVkx4TVRFMkw5WFZUVkxUNnoxNngwTGNpOWV2SmpUcDA4emZQandmTGdTWFc3cHlhUXUzMFZIUnpOaHdnVEN3c0p3YzNNakpTV0ZDeGN1VUxGaVJZeEdJeHMyYk1pMm13S2svekxwM2JzM21xYng1NTkvY3Zqd1lmNzN2Lzl4N3R5NSt6NlpsRkwrQXJ3S3RBV21PVGtjM1gzQ2FEUytKS1ZFU2xtZ2czNmpvcUl1cTZwNlFrcFo1OXExYTQ4Qy95dkk4eFV6SzRVUSt2eXdCYWhSbzBiTW5qMGJkM2QzNE45NUpyZHYvM2UyZ3RPblR6TnRXdnF2emxzVFNZQW5ubmdDVGRNNGRPZ1FYbDVlN05xMWk4REFRUHYzOCtiTm8wK2ZQcXhhdFlwYXRXcngrKysvRXhvYVNybHk1VEFZRERSdjNweXdzREFtVFpwVXNCZDdqNFFRMzBncFA1UlNkak9aVEU5WXJkWkRkOXJIYkRaL3JTaEtNakJUU2puRlpES1ZzbHF0T1RjSDZZcTE2OWV2TndYY2dUTm1zL21Qd2pydjY2Ky9Ub2NPSGVqYXRXdXVrc2hNUWdpKyt1b3IvdmpqRDVZdFc1YXJmUll2WHN6eTVjdnR5MmZPbktGcTFhcjJZbHczVzdWcVZhNWowZVdObmt6cThwWFZhbVh3NE1HTUhEbVNnSUQwT2lCSlNVbjA2TkhEWGppaFVxVktUSmd3d1dHL3BLUWsycmR2Zjl2anJsdTN6cjdkL2Nwb05HN051TWJXdlhyMU1pNWZ2dHgycDMxMHhadXFxcVdsbEc4Q2FhNnVyc3Z2dU1NOWtsSWVBT3BJS2IxeFlqSlpGQ3NOU3lsUkZHV2VzK1BJcmZ5cU5GeFk1cysvODFDK21qVnI1dGdkVGdoQml4WXRPSG55SkY1ZVhtemZ2cDEzMzMzWC92MzE2OWRwMUtnUm9hR2hkTy9lbmZuejV4TWFHb3JCWUVEVE5LNWZ2dzVBU2tyS3ZWOVFBVEtielJkTkp0TWNJY1FnNEVQZzlkenNaN0ZZWm1Va2xIT0ZFRjhxaXVKaHNWakc0TVN4Y2pybnNkbHNiWVFRVGhrdnVXTkgrb2lPQXdjTzRPWGx4VFBQUEdQLzdzS0ZDMVN1WE5tK1hLNWNPWll1WFFxay94dmZ0R2tUQXdjT1pPellzVm02c1dZdWQrN2NtZURnWUhzREJNQ3BVNmNZT0hBZ3ExZXZkcGlYVmxmdzlHUlNsNjhhTjI3TS9QbnpxVisvdm4xZHVYTGwyTE5uRDhuSnlhU2xwVkc2ZEdsN3FlZE1sU3RYWnVQR2piY2VMb3U4VmdjclRERXhNV2NVUlRrSzFEOTI3SmdKaUhWMlRMckNaektaWHJKYXJjc0FUZE8wdDRRUWxZSHY5K3paYzZrUVRuOEFlQmJ3Qm5MM2FyY0FGTFZFc2lqS3IwckRSYzNISDM4TXdMbHo1emh6NWd5S290aS9xMXExS21QR2pHSEtsQ21FaDRmajRlSEI0Y09IYWRTb0VaOTk5aGx4Y1hHRWg0Y3pldlJvNHVQanMyMjl1STk4QlFRSklWNVdWZlZqczlsOE9qYzdXU3lXZWFxcXBrZ3BGd0NmbUV3bXowY2ZmWFNJL25LelJHb0RvR25hMXNJK2NXUmtKSjZlbm16WnNvWFpzMmV6ZnYxNis3USt6WnMzWitQR2pRN1RmbVQ2OXR0dlVWV1ZwazJiTW03Y09JZHVyS3FxT2l4djI3YU5LVk9tMkpmajQrUFJOQzNIR2h0NWFTblY1WjZlVE9yeWxjRmdjRWdrYitidTdtN3Y0blNyM0NTU2Vkbk9XWVFRVzZXVTlVbnY2cW9ua3lWSVlHQ2d4OVdyVjZjS0lmcVpUS2F6TnBzdDFtQXdmQ2lsMUd3MjIrZUZGTWFCako5UEZ0TDVjcVJYR2k0WVJXRGUzWHgxK1BCaCt2ZnY3N0RPWnJPUm5KeE1telp0Z1BTVzVkYXRXMk0ybTJuVnFoVnIxNjdseXBVcjdOcTFpNkNnSUVxVktzWFVxVk1wWGJvMEV5ZE9aUGp3NFJnTUJycDN2K09RUktld1dxMm5GRVZaRFBTVlVnNEIvcFBiZmMxbTg2S01vanlMaEJDRGpoOC9YbE5WMVpmMWFXOUtEbTl2N3pKQ0NIOEFGeGVYUXAxZmNzZU9IZFN0VzVlVEowOHllUEJnVHAwNnhmTGx5emwzN2h6dnYvOCtBR2xwYWJ6NDRvdDg4Y1VYRGtPWTFxeFpRN05tdWFzaDE2Wk5HL3UvLzQwYk43Smd3UUxtejUvdlVBVmFWemowWkxLWUtta1BHL2NMVGRPMkNpRUdrSjVNNnVOVlNnaVR5VlFyUGo1K2hSRENGOEJnTVBRMUdBdzlwWlRWZ1lYNzl1MHJsSW11cEpRSE10NzBlaGZHK1hUWmsxSnkvdng1cWxTcFlsK1huSnhNYW1vcVpjdVdkV0prOXc4UER3OTY5dXg1eCsxYXQyNU53NFlOSGNaVzNzNnZ2LzdLeUpFajdlTXRQVDA5cVZldkhvMGFOY0prTXRsYlFabzJiY3F5WmN1b1VLSEN2VjFFQVRNWURCTTBUZXNMdksycTZ1ZG1zL2xpYnZlMVdDeXJWRlZ0cDJuYVdpRkVkeW5sTm05djcyZjM3OTkvdmdCRDF0MG5YRnhjbXBQK2pIODBKaWJtekoyMnowOS8vZlVYcjc3Nkt0dTJwUmVRclZhdEdnc1hMbVRpeElrM3gwZTNidDBJQ1FsaDRjS0Z1TG01Y2VqUUlZUVFQUGJZWTBCNlFhN2JkWE50MjdZdGd3Y1BCbURUcGsxTW5qd1pUZE40NmFXWHNvM0paRElSRWhLUzc5ZXFTNmQzS2k1bXBKU1J6bzZodU12cHo5alYxZlVYUUFvaG1nY0VCSlFxdktoMHp1THI2OXRlQ0dFR2ZEUFhTU2w3U3luZkF5NFpqY1poaFJWTCtmTGxqd0FwUUcxL2YvOXloWFhlL0piNUVIRnJ5K2JodzRkNTg4MDNuUktUMVdvbGN3cVI3Nzc3am9TRTJ6ZnlIRHAwaUZkZWVjVmhndTI1YytmeTRZY2YzbmJTN1pLbVRKa3lmUFRSUjNmYzdyUFBQc3YxTVZ1MmJKbHQ0UjVGVWJKMHA2dFNwY3A5MzRJUkd4djdHN0FlS0MybGZQZE8yOS9LYkRidk5CcU5Ud2toVGdEK0xpNHVVYjYrdnZkM0pUdGRmbW1UOGJOUVd5VUJYbnJwSlljWGFTdFdyS0JPblRyMkpERlQ3OTY5U1VoSVlOYXNXVUI2VXRpMmJWdjc5d2FEZ2ZYcjE5di9BK3lmQnc4ZVRFcEtDcE1uVDJiYXRHbk1tREdEelpzM3MyclZLbGF0V3NXcFU2ZFlzbVNKZlZsUEpBdVczakpaekJTVmdneCtmbjUxYlRaYnVCQml1ZGxzWHVUc2VQTExuajE3TGltS0VnMDBUVTVPYmdmODZPeVk4dFBWcTFjcFU2WU1MaTc2cnc3QW9LcnFjRTNUUGlmcmk3blNBRkxLQVRFeE1mOFVWa0NSa1pGcHFxb2VrbEw2SkNjbk53SjJGOWE1ODlQcTFhdTVjT0dDdzV2cyt2WHJrNUtTd3Brelord0ZGeUE5Z1JnNGNHQ094L3Y1NTU4Wk0yWk1sdlVwS1NrWURJWnMvejd2M0xuVC92bllzV01NR1RLRVJZc1c4Y2dqajNEczJERVdMVnBFdjM3OXNqM2ZMNy84UW9jT0hSeUtRTHoxMWx1ODhjWWIvUDc3NzNoNWVlVVlyMDZYeVdBd2ZLbHBXaGNwNVh0ZVhsNFREeDQ4ZUQwdis4Zkd4aDcyOXZadTZ1TGlzaDd3czlsc3UxVlY3V1kybTNmZWNXZGRVWFpmekM4SmNPTEVDUVlNR0FEQWpSczM3TVVZWFYxZGVmZmRkOW05ZXpkSlNVbHMzTGlSeVpNbjUvcTRjK2ZPNWZUcDB5eGN1SkR5NWNzWFNPeTYzTkdmQ0hXRnlzdkxxNnk3dS91M05wdnRCZUNmcEtTa0Y1MGRVMzZUVXE0UlFqUVZRblNqR0NXVEd6WnM0TnR2djJYeDRzWDVra3hxbXNiU3BVdnAxYXRYa1V0T1ZWVXREOHlYVW5iTFliT1RWcXQxUldIRmxDbWpvcXVQRU1LYklwaE0vdm5ubnl4ZHVwU1ZLMWN5Wk1nUVpzMmFSWVVLRmRpOWV6ZlRwazFqekpneGVaNTB2a09IRG5UbzBDSEwrZ0VEQnZEQ0N5L1l4OTFrSnlrcGlWR2pSdEcvZjM4ZWVlUVJBSUtDZ3VqYnR5OHRXN2FrUVlNR0R0dHJtc2FHRFJ2NDVwdHZIT1pRaFBUdXIwRkJRZlpsZjMvL0xKV3RkYnFieGNiRzdsSVVaYWNRb3JtYm0xdC8wZ3Z6NU1uKy9mdlBlM3Q3dDNaeGNWa2toSGhXU3JsRlZkVytack81d0N0TTZ3cWZqNC9QZzRBSzRPcnFHdW5jYUdEa3lKR2NQSG1TSmsyYVlEUWFIWDdmZHVyVWlVNmRPbkh1M0RtOHZiMGRYclJwbXVaUUpLdFdyVm9PeXpObXpLQktsU3BzM0xqUlBxWFF6WHIwNkpHbFI4S3Q4MUxxOGtmUmVvTFRGV1ZDVVpRK3BJOGpyQVlnaExoNDhPREIrN3RHKzEzUU5HMjEwV2o4VWtyNWJIR1pJdVRRb1VOODhjVVh1TG01OGNJTEwyVDV2bmZ2M2c1akZXNDN6VXVwVXFWWXQyNGRVa3JHamgxTFhGd2NMNzZZL2o3QjE5YzNWMk9Zcmx5NVFteXM4Mm9iK2ZyNk50STBiUldRZmFXcGY5WDA4L043dURCYkpnR2tsQWN6YnFDUEYrWjU4OHZzMmJONS8vMzNxVjY5T20zYXRHSFBuajEwN05pUnFsV3I4dUdISDlLb1VTTldybHlKeldhelZ3ZThXOGVPSGJOUGVKOGRUZE1JQ1FtaGV2WHFEcTJoMWFwVlkvRGd3YnovL3Z2TW5EblRZZDdjYmR1MmNlM2FOZXJWcThmMjdkdXpqVE14TVJFcEphVkxsNzZuK0hVbHhsaGdveEJpcEwrL2YwUjBkSFI4WGcrd2YvLytHNzE2OVhydStQSGpVNEJnS2VVeVJWRSt0RmdzRTlHbkRpbFdoQkF0U2U4dDgxdDBkUFE1WjhXUldXd0hvSGJ0MmtSSFIyZEo3akpWcVZLRjhQQndoM1cxYXRYSzFkeVFuVHQzdnE4ci9aY0VlaktwSzNDcXFpcWFwbjBOT0pUb2tsSVc2a04yWWRtM2I5OFJSVkYrQng0L2NlSkVVMkNYczJPNkYwZVBIbVhJa0NGVXJseVpWMTU1aGVlZmY5NyszWm8xYTFpeVpBa3RXclJ3MkdmejVzMzQrZmtSRXhNRDRQQTVPVG1aVHo3NUJKdk54cGRmZm1udkN1amg0Y0htelpzQk9IbnlKRk9uVG1YaXhJbFpiajdObXpjdnNHdTlFNVBKOUpLbWFkK1MwWTMxRGd4cGFXbDl1SXVXaEh0aE1Cait5Q2k1WHFjd3o1dGZRa0pDR0RCZ2dFT0wzZlRwMC9uenp6K3BYcjI2ZlYyVEprM3NZeW9QSERqQTY2Ky96dGRmZjgya1NaUDQ2NisvOFBQelk4eVlNVHo0NElOQWV2WFBKazJhWk9rTzFhZFBINGZscTFldllqYWJTVWxKSVRRMGxIUG56akZ6NXN3c2NYYnQycFdMRnkveSt1dXZNM3IwYU5xMmJZdW1hVVJFUk5pM3VYVHBFbjM3OXVYSEgzOTBTQ2kzYk5uQzRzV0xXYlNvMlBUdzF4VWdpOFh5azZJbzI0RldLU2twSHdBZjM4MXhNbDVzdnFlcTZna3A1VVJnZ3FJb3RjdVZLL2QrWkdSa1duN0dySE1lSVVRYkFDbWxVN3U0ZHVyVXlXSDVkb25rN2VRbWtkVGRIL1JrVWxkZ3ZMMjlIeklhaldPbGxHK0o3SCtMRkVxRlMyZkk2T3I2dUtacDNTbkN5YVRaYkdiVXFGR01IRGtTSHg4ZmhnOGZ6czZkTzNuMTFWZFp2SGd4YVdscHpKbzFLOWZqRlM1Y3VNQzc3NzVMaXhZdENBb0t5blppNFgvKytZZkJnd2ZqNGVGaGY5Qy9jZU1HWjgrZXpWVkZ4NEtncXFxcnBtay81M1Z1UHlIRTZ4UnlNcWxwMm9tTWYyNUZNcGwwZFhYbDIyKy9kVmlYbVFqZVBFZVluNTlmbG4zWHJWdkg3Tm16U1V0TDR6Ly8rUTloWVdHTUhUdldZWnZNQ29QWnlUd1B3SWdSSTRpTGkrT2JiNzY1YlF2aUcyKzhRWlVxVmZqa2swODRjZUlFRlNwVWNDanFVckZpUmNxVkswZE1UQXhObXphMXI0K09qczUxK1h1ZGp2U1d3eEZBbEJCaXFKK2YzL1I3NlBFZ3pXWnp1S3FxcDZXVTN3TkI4Zkh4TmIyOXZWL2F2My8vamZ3TFdlZEVyY0g1eWFTdTVOQ1RTVjIrVTFYVk5hUHlYQ2h3Mnl4RENQSHQ3YjRyNm94RzR4cE4wMFlDM1lFUEthTGRpT3JXcmN1VUtWTm8yTEFoS1NrcDlPM2JsN0ZqeHhJY0hFejU4dVVaTW1TSXZjSmxicFFwVTRZaFE0Ymc3KytQbEpMeDQ4ZlR0MjlmcWxhdENzREJnd2NaTTJZTWp6MzJHRFZyMW1UQWdBSDgvZmZmakJneGdxQ2dJS2QwQzFSVjlSRXA1VEloeE4wMGlUNnBLSXEzeFdMWm4rK0IzWWFycSt1SnRMUTBTRThtQlVYdzc5N1FvVVA1L2ZmZmNYVjFkVmpmcmR1L1ExU3pxNG82Y09CQVBEMDlBWGo5OWRmelZBbjBWb01HRGVMczJiTjA3ZG9WZ0lTRUJEdzhQQnhlZ055NGNZT1ZLMWV5ZlBseXlwVXJ4Nnhac3hnNmRDakJ3Y0gyYlFJREE5bTZkYXM5bVpSU3NtZlBuandWbXREcExCYkwveW1Lc2hyb2taYVc5akVRZEtkOWNtSTJtNWVycW5vMlkrcVFMaTR1THBGK2ZuNWRDN3Ridmk1L05Xdlc3SUhFeE1RbkFkemMzUFFpUzdwQ29TZVR1bnlsS0VwSEtlVms0TEU3YkxyS2JEWmJDaU1tWjRpTmpZMVZGT1UwOEtpUGo0L3YzcjE3WTV3ZFUxNGxKaVlTSFIzTjRjT0hDUXNMNDQ4Ly9zRFB6NDhQUC96UTNsMWwwNlpOakJzM0RxUFJTSTBhTlFnTkRhVjI3ZHEzUFdicDBxWHg5L2NISUR3OG5ELy8vSlBLbFN2YnY2OVVxUkpoWVdIVXJGbVRjZVBHOGZMTEwzUGh3Z1crL1BKTHA4MmRtdkgydmpSd2lmU1hJK2VCQk9Bc2NGcEsrWS9CWUVpVVVpWUNtVDhUREFaRElwQ1FtcHA2dVREajNiTm56MlZGVWE0QkQ1aE1wa3BXcS9WQ1laNC9QMXkrZkprVksxYllYeDVrMXpLWjJXMzZaZzg5OUpEOWMrWEtsVWxJU0VEVE5JY0U4SGJqZVc5VnUzWnRhdGV1Ylc4Tjc5U3BFN05uejZabXpacjJiVHAyN0lpSGg0ZTlEUDdBZ1FPelRFM1Jva1VMaGd3WndrY2ZmWVFRZ2lOSGp1RGk0cExqV0UyZExqdENpSStrbE4yRUVHLzcrUGhNMnJ0Mzc5RjdPWjdaYk43cDYrdjdsSlJ5bzVUUzEyYXpSU21LOHJURll2azl2MkxXRmE2a3BDUmZRQWdoanV6WnMrZVNzK1BSbFF4Nk1xbkxGNnFxMXBOU2ZnVThlNmR0aFJDUlFQWXp5eFlmR3JBUStNaGdNTHdLRkxsazBzM05qZTNidDFPN2RtMEdEQmhBNDhhTjdTMUZxcXBpTnB0cDFhb1ZtcVp4OU9oUmpoNDlTdTNhdFJrMWFoUjc5dXhCMHpUN2cvdk5uMy82NlNmR2p4L1A1Y3VYQ1E4UGQyaDlPbnYyTEx0Mzd5WTJOcGF5WmN2U3QyOWZUcHc0UVZoWUdPN3U3dGxXNUN4b0ZvdWxYYUdmOU41STRDVHdwTkZvckFNVXVXVFMxZFhWWHZER1pyTng5dXhad0xGbEV0SXJ2KzdlL1cvQjJ1dlhyOXNUMEZPblR2SFFRdzlsNlVxZE9TNDNPemQzYzczWjJiTm5TVWhJY0JpekNlbXRsV1hLbExFdlp6Zkg0Uk5QUElHbWFSdzZkQWd2THk5MjdkcEZZR0RnYldQUTZXN0hiRGIvejJReXpSVkM5RE1ZREo4RDkxd05QVFkyOXJDL3YzOUFhbXJxajRBZnNOdGtNblczV3EzT0dWT2d1MWVaL2VuL3o2bFI2RW9VUFpuVTVVcGdZS0RMMWF0WEh6SWFqVlZzTnR2RFFvZ3F3RU5BUlNGRVJVM1QydVN5NE1jcHM5bmNsdlJrcTFnekdBd0xORTM3Q0hqSnk4dHJhRkdyWEdzMEdoazNiaHp0MjdkbnhZcXNNMXpjMnNLemNPRkNBTWFPSFV0aVlpSnQyN2ExUDdqNytmbXhlZk5tcmwrL3pydnZ2b3UzdHpjalJveEFDRUZHc1JnZ3ZUVzBRWU1HTkduU2hIbno1dkhiYjc5UnAwNGRRa0pDOFBUMEpDa3BpUmt6WmhUd2xSY0xKNEFuTlUyckEreHhkakI1Tlh2MmJDQzlXTlB3NGNONTlORkgyYkZqaDBQTFpHcHFLczJhTmNQZDNkMis3cHR2dm1INDhPRmN2SGlSdVhQbjJydW8zcXVJaUFqYXQyL3ZrSmltcHFhU2xKUjB4NjdYUWdoYXRHakJ5Wk1uOGZMeVl2djI3Yno3YnA3bm55OXd6bXI1MStXTnBtbWZHSTNHVjRBWGZIeDhKdVpIcjVmbzZPaHptVk9IQU04S0lYNVdWZldONGpRSGRBbmluL0ZUVHlaMWhVWlBKblczRW9xaVBDbUVhQzZsOUFGOGdEcng4ZkVWaFJCQzA3UXNGYmx1VGdaeVlTd2xJSkdFOURlK2lxSkVBLzV1Ym02ZGdIWE9qdWx1Yk42OEdVM1QyTEpsQzIzYnRzVm9OS0txS3BzM2IrYllzV05VclZvMXl3UDFwVXVYN0ZVMGIrYnU3azcvL3YzeDhmRUI0T3V2djZaTW1USzg5ZFpiQUFRRUJCQVhGNGVtYVh6NDRZZWNQbjJhWThlT2NlVElFWHIwNkZId0YxdDhuQUNLYkVWWGdIMzc5dkhaWjUvaDVlWEZpQkVqN0ZWOE03dXRIanQyaklvVkt6cnM0KzN0VGZmdTNVbE9UcVp6NTg2OC9mYmI5eFJEU2tvSzA2ZFBKeW9xaW9VTEZ6cU1tL3o1NTUrcFdyVnF0a1drYnZYeHgrbkZOOCtkTzhlWk0yZFFGT1dlNHNwUFVzckl2QmFXMHVXTmxESXl2NDYxYjkrK3YxUlZuU0tsSEc0d0dNWURiY21IY2RIWlRCM3lnNklvRFN3V3k2ZjVjWHhkb1JCU1NuOEFJWVNlVE9vS2paNU02Z0R3OC9PcmE3UFozaU85WUV4dEtiUGNPMUpKSHl0bS8wOEljWUgwTG5RWGJUYmJCUmNYbDR1YXByVWp2V3g1ZGs5WWw5emQzUmNXMkVYY2g0UVFDNlNVL2tLSVZ5bWl5ZVNWSzFjSUNRa2hMUzBOZjM5L2g4cXRlL2JzWWNtU0pmVHYzNTh1WGJyWTErL2R1NWQ2OWVwbE9aYXJxeXMrUGo1SUtaazhlVEo3OSs3TjB0SzRjZU5HVnE1Y3liVnIxM2o0NFllcFc3Y3U5ZXJWNC9EaHd6UnMyTERnTHJRWUVVS2NrRklpcFN4eXllU09IVHRZdG13WnAwK2Y1cjMzM3FOZHUzYlliUDlPMWRxN2QyL09uRG1EcTZzckF3WU1jTmozNmFlZmRwaTZKanMzVDVpZGs1aVlHRDc5OUZPcVY2L09kOTk5aDZlbkp4RVJFY3ljT1JPRHdVRDVTaEhXTEFBQUlBQkpSRUZVOHVVSkNRbTU3ZjZIRHgrbWYvLytEdXRzTmh2Snlja09NVGlyUW5FbXE5WGEycWtCNUlHcXFvdUEzODFtODkxWFZpb0dVbEpTeHJ1NnVyNER0RllVcFlQRll2a3BQNDZiT1hXSW9pakhnSEFnVkZHVWh1N3U3bTlHUlVVbDVzYzVkQVhIWkRMVkJCNEdFc3VXTFh2QTJmSG9TZzQ5bVN6aG5uenl5UXF1cnE1amJEYmJPMERtNExVL2dFMVNTb3NRNHFDN3UvdVJxS2lvSytUdTdlUXVWVlgzU1NrWEE3Y09JSnBaMG01SWJtNXVTNUtUa3ljRFhRTUNBanlqb3FJS3RSakx2ZHEwYVJPVEowL21oUmRlb0hmdjNyaTZ1bkxxMUNsN2EweWZQbjFvMXF3Wm4zNzZLZXZXcldQcTFLbTR1Ym14Yk5reW5uNzY2V3lQZWZueVpmczhrek5tek1qU3F0bTdkMjk2OSs2TnBtbjgrZWVmSEQ1OG1QLzk3MytjTzNkT1R5WnpTZE8wUHpONkN6enM3Rmp5NnVyVnEvVHMyWk1XTFZyWTUyWVVRbENxVkNrQWxpNWRlay9IeiszVUlON2UzbnorK2VmMlZuU0FmdjM2MGE5ZnZ5eEZmVzdWdW5WckdqWnM2UFJFc1RoUkZLV3JsTEkzTU5IWnNUamJnUU1IcmlpSzhnVXdRUWp4SmJDWi9PdnhJeTBXeTJSVlZZOUtLWmNBTHlVbko5ZjI5L2Z2SGgwZGZTNmZ6cUVyQUVLSXpDNnVNZnE4b2JyQ3BDZVRKWmlmbjkvRE5wdHRNOUNJOUpiSFdjQVVpOFh5UCs2aFc0dlpiRjdqNit2YlR0TzBINEVLbWV1bGxOUHZOZWFpSmlvcTZyS2lLT3VBbmtsSlNhOVR5SE1PM3F0U3BVb3hiZG8wNnRXcng1bzFhL2pzczg4d0dBd09pV0t0V3JXSWlJaGcxNjVkdUx1N00yM2FOSWNwRlc2MllzVUtaczZjU2JkdTNRZ09Eblo0SUU5S1NzcXgwdWE2ZGV2czIrbnU2R0xHejBwT2plSXUzTnpDbmNsZ01MQno1NzFWdVRjYWplelprL1B3MFp1M2NYZDNkMGdrYjQwbkovY3lKWWt1SzFWVnkwc3Axd0ZJS1Y4Q2hqazVKS2R6ZDNmL0ppVWxaWkNVMGtkVjFaZnllM3lqMld6ZW9DaEtNK0JIb0dscWF1b2VWVlc3bU0xbXZjWHJQaVdFOE0vb1ZSWjlwMjMxTWRLNi9LUW5reVZVUUVCQXFlVGs1RWlnSVhESWFEUjJqWW1KK1NPL2poOGJHN3NyNDBaa0liMkZjcUhWYXYwN3Y0NWZsQWdocGtrcGV3b2hnb0hKRktFeG82MWF0YkovN3RhdEc4ODg4d3hHb3pITHc3VEJZS0JGaXhZQVBQWFVVelJwMHNTaHltWFBuajBCZVBEQkI1a3dZVUsyWThZcVY2N014bzBiN3hoVDU4NmQ3K3BhU3BnTEFFS0lJcGRNM28wbm4zd1NzOWw4eCsweVd6cnZkUnRkNFpKU1RzajhMSVFvVXIwN0NrcFVWRlNpeVdUNlJBZ1JJYVVjKytpamo2NDhkdXhZY242ZXcyS3g3UGYzOTIrU21wcTZCbWdxcGR6dDYrdjdZbXhzN0gvejh6eTYvQ0dsdkdNbFYzMk1kTUhMenpIU1JZV2VUSlpRS1NrcC9jbElKTjNkM1ZzVVJQZExpOFh5dThsa3FpZUUyQ2lFbUpUZnh5OHF6R1p6cEtJb3Z3R05WRlh0YkRhYk56ZzdwcnNoaE1neWlYeDJUQ1pUbG5ValJvd0FvRjI3MjgreWtadEVNaS9ibFhBWEFEUk5LeEhKWkg1SlNrcktkbm9QbmZPb3F0cGFTbm56NE5OY1Yzc3I3c3FYTHo4L1BqNStLUEI0dVhMbEJnRmgrWDJPNk9qb2N3RUJBVzJTazVQbkFpOXBtdmFqcXFxRHpXYnpWUFRDUFBjVEEra0ZFMGxMUzd0dEY0eWlORVphVjNUY3VReWRydGhSVmRWVlNqazhZM0ZFUVk3anMxcXRmd3NoQXN4bXM2V2d6bEVFU0dBcWdKVHkvcHNUUUZmc1BQcm9vNWNCS1lTb0VCZ1lxTDgwekhEdTNEbisrdXN2NE45VzkrUEhqM1B4NGtVU0VoSUlEQXdrSmFWSXplQlRyS21xV2xwS09lZVcxZnJmNXd3WjQrS0daQ3grcktycUl3VnhucWlvcUVTTHhkSUgrQVF3U0Ntbm1FeW1hYXFxM3ZudG9xNVErUGo0MUFSS0ExZjM3OS8vbDdQajBaVXNlakpaQXRsc05pL2dFZUJ2aThXeXZxRFBaemFiRXdyNkhQZTd0TFMwSDRBNG9GUGp4bzBiT0RzZVhmR1dVWlh4RWlBdVg3N3M2ZXg0N2hjN2R1eGd6Smd4OW1VcEpXUEhqdVhVcVZNY09IQ0FtalZyNHVibTVzUUlkVGVUVW40SzNGb1dXbStadkluRll0bEUrcmpHc3BxbWpTdkFVMG1MeGZKcFJoR2taQ0hFUUUzVE52ajQrR1NkQTBwWDZGeGNYSjdJK0hnUXZjVllWOGowWkxKa3FwWHg4elQ2TDUxQ3NYLy8vaHRBQklDTGk0dmVPcWtyREJjQWpFYWozdFUxdzNQUFBZZXJxeXRuejU0RjROQ2hROVNwVXdkVlZkbTVjeWZlM3Q1T2psQ1h5Y2ZIeDQ5L1c5MXVwcmRNWmpVRVNCRkN2S2FxcXY4ZHQ3NEhWcXQxQ1JCSSt2Umc3UTBHdzI0L1A3KzZCWGxPM1oxSktaL0krSG5JMmJIb1NoNzlsM0krTUpsTTBVS0lKczZPNHk0MFZSU2xTQ1NUVXNySW90N1hYOU8wYVFhRFliQ1VzcCszdC9mbisvZnZQKy9zbUhURldwR3Q2RnBRTXVlZ0RBNE9KaUVod1Q1UDVPN2R1L252Zi8rTG01c2JYYnAwNGNhTkc2U21wakowNkZCNjlPamh6SkJMSkM4dkx6ZUR3ZkF0MmIvd0xwZVhZeFhoKy9OZGtWTCtYM1lGemdyUTR6YWI3WCtxcXJZeG04MzNWbkpaZDljeWswa2h4RUZueDZJcmVmU1d5WHhRa201VXpsSWNxby90M2J2M3BKUnlJVkRLMWRVMXV6ZnVPbDErS2xFVlhYTmoxYXBWVEpvMGlVcVZLbUUwR3VuVXFSTUxGeTdreElrVHhNWEZzV0RCQXRhdlgwK2ZQbjNvMmJPbm5rZzZpWWVIeDNEZ3lkdDhuYWRrVXI4L0Z3cFhLZVZXUlZGZWRIWWdKVmg5QUNubFlXY0hvaXQ1OUpiSmZKU2IwdlM2dkN0Tzh5RkpLY2NLSWZwS0tZT2JOR2tTdG1mUG5rdk9qa2xYYk4zSStGbktxVkhjSjFKU1VwZzFheFo3OSs0bE5EU1V2bjM3VXI5K2ZRWU1HRURqeG8zeDlmWGwrUEhqVks1Y21lUEhqL1BVVTA4NU8rUVNxWEhqeGw1U3lwQWNOdkZRVmRYVmJEYW41dVc0SmVIK3ZHSERCajcrK0dNcVZxekk2dFdySGFabktpZzMzWi9kZ01XS29sU3lXQ3pUQ3Z6RXVsdlZBaEJDbkhSeUhMb1NTRytaTE1JMFRlUGN1WFBPRHVPMnJsMjc1dXdRN2p0NzkrNDlDdndBbEUxTlRYM2YyZkhvaXJVa0FDbWx1N01EdVIrNHVycnkrT09QTTJmT0hKWXVYVXBJU0FpdFc3ZG0yclJwREIwNmxEWnQyckJqeHc1c05odXhzYkhGNmlWV1VkR3JWeStqMFdoY0JPUllKZFROemUyQlFncXBTT25jdVROUFB2a2tseTVkSWlJaW9yQlAveUhweFpHK01abE1uNklYU2lvMEdWVjFxd0drcGFXZGRuSTR1aEpJVHlhZGJPYk1tWGU5NzRFREIzanp6VGRKU2tySzFmWldxNVhVMVBTWHVkOTk5eDBKQ2JrcnNob1JFY0dXTFZ2eUhGOWdZQ0EybXkzUCt4VjNOcHZ0YzBBVFFneFNWYlc4cytQUkZVOUNpQ1FBZzhHZ0o1T2t6NU02ZmZwMG5udnVPWllzV1dMLy9OcHJyeEVYRjBmcjFxM1p0R2tUeTVjdnAyclZxbFNyVnMzWklaYzR4NDhmSHdUY3NRcFNZbUppbnJxNmxoUUdnNEZodzRZQnNHalJJazZkT2xWbzU3WllMR0hBRzRCTkNQR3h5V1NhMXF0WEwyT2hCVkNDK1ByNnRsY1VKY1prTXYyaUtNcGFLZVV5MHAvbkUxMWRYWWNvaWpKWVZkVitKcFBwSmYzL2dhNHc2TjFjbldUTGxpMjBhOWVPWmN1V01XREFBQUM2ZGVzR1FGcGFHaGN2WHVUaGh4OEdvRzdkdW56NjZhZTgrR0xXNFFnWExseWdTNWN1MlU0bWYvUGs3c2VPSFdQSWtDRXNXclNJUng1NWhHUEhqckZvMFNMNjlldVhZNXpYcmwxandZSUZ6SjQ5KzdiYkpDVWwzWFpzVVpjdVhiSmRYNUlubnQrM2I5OFJSVkVXQXk5cm1qWUVDTDJYNCtrdEtMcnNTQ2t6V3lZOW5CM0wvV0xldkhuMDZkT0hWYXRXVWF0V0xYNy8vWGRDUTBNcFY2NGNCb09CNXMyYkV4WVd4cVJKazV3ZGFva2twVHdnaEpnaWhPZ3NwYnp0RkVwR28xRnZtYndOTHk4dnVuWHJ4dHExYS9ucXE2K1lNbVZLb1ozYllySE1NNWxNbDRVUVM0VVFBNDhmUDE3Snk4dnJsWU1IRCtxVHQrWWptODIyVndqaEswU1d4dDlTVXNveGtEN3RFYkJuK2ZMbFN3bzdQbDNKb3llVFRoSWVIazY3ZHUyQTlITDFBR3ZYcmdVZ0ppYUdKVXVXRUI0ZTdyRFBnZ1VMcUZ5NXNuMTUwcVJKUFB6d3cvVHUzZHRodTB1WEx1SHArZS9VY2tsSlNZd2FOWXIrL2Z2enlDUHBjeG9IQlFYUnQyOWZXclpzU1lNRy85NnpvNk9qR1QxNnRIMDVQajRlTnpjMzNudnZ2ZHRleStiTm03Tk5EbFZWWmYzNjlSaU4rb3V4Vzlsc3RqRkdvL0ZGSWNRd2IyL3ZPZnYzNy84enI4ZVFVa1lXaDhKRTl6TXBaYVN6WTdoYlVzb2tJUVJDQ0wxbE1zUDE2OWRwMUtnUm9hR2hkTy9lbmZuejV4TWFHb3JCWUVEVE5LNWZ2dzZrajYvVUZUNnIxYm9GMkFMOHg5Zlh0NkdtYWRGQWVTbmxaU0hFemZPbDZqMDZjdkR1dSsreVpjc1dkdTdjeWE1ZHUyaldyRm1obmR0cXRhNVRGS1VENlhOZjluSjNkOWQ2OWVyMWNzYmN0N3A4WUxWYUx5aUtjaGhvZUlkTnZ5dU1lSFE2UFptOEQ2eGF0Y3IrdVZ1M2JpUWtKSkNXbG1adnFjeE1NbWZQbm8yYm14dkRoZzFqeDQ0ZG5EaHhna0dEQmpGMzdsek9uei9QaUJFaitPMjMzeGd5WkFpalJvMmlWYXRXYUpwR1NFZ0kxYXRYZDBnNnExV3J4dURCZzNuLy9mZVpPWE1tdFdxbFR6M3A3Ky9QNXMyYkFUaDkralQ5K3ZYaisrKy9wMHFWS3B3NWM0WWFOV3JjOWpwNjkrNmRwVnZyclludXNtWEw3dUZQcXZqSWFKMzhCdmlQaTR2TE9LQnZYbzlSMUtkSzBSV3N6RzZ1ZXN2a3Y2cFdyY3FZTVdPWU1tVUs0ZUhoZUhoNGNQandZUm8xYXNSbm4zMUdYRndjNGVIaGpCNDltdmo0ZVB1TFBsM2gwelR0TGRLVHhnMVdxN1dyeVdSNjNHQXd0SmRTdGhkQzZNOHVPZkQwOUtSLy8vNU1talNKOFBCd21qUnBrbTN2cFlKaXNWaDJxS3JhUmtyNUMvRGlIMy84Y1FVSVFwL1hPait0SlgyYzZ1MGtTU24xVmtsZG9kQi9JZDluTGwyNnhNNmQvMDdWMUtwVksvdm5ZY09HOGM0Nzd4QWJHOHVJRVNPb1diTW1mZnYyNWVyVnE4eWVQWnVUSjAveS92dnZNM3o0Y0ZxMWFrVktTZ3Fob2FHY08zY3UyN0daWGJ0MjVlTEZpN3orK3V1TUhqMmF0bTNiMnIrejJXeDg4c2tuakJneGdpcFZxbUN6MmVqZXZYdU9GZkdPSFR0R1RFek1iYi8zOC9QTDZ4OUhzWmFhbWpyR3hjWGxWU0hFSzc2K3ZsTmpZMlAzT0RzbVhmR1IyVEtwRitCSmQvMzZkY0xDd2pDYnpiUnExWXExYTlkeTVjb1ZkdTNhUlZCUUVLVktsV0xxMUttVUxsMmFpUk1uTW56NGNBd0dBOTI3ZDNkMjZDV095V1JxQzN3QUpCb01ocUdBdEZxdGg0QkRRT0gxMnl6Q1huenhSVmF0V3NXcFU2ZjQ0WWNmZVAzMTF3djEvR2F6MldJeW1ib0tJWDZTVWc1UVZmV2kyV3pPcVVxdkxnK2tsSnVGRURrbGt5djM3dDBiVjJnQjZVbzBQWmwwZ2xHalJ1SG01a2EzYnQxNDRJRUg3QzJRVTZkT3RXOHpmUGh3eG84Zjc3Q2ZtNXNiczJiTjR1alJvNnhldlpxZE8zZXljT0ZDaGc4ZlRscGFHZzg5OUJEang0L0gxOWNYZ0JFalJoQVhGOGMzMzN4RDZkS2xzNDNsalRmZW9FcVZLbnp5eVNlY09ISENQb1p5eXBRcEhEaHdnSEhqeGpGdTNEajc5dTNidDNmWVA3TVZNOU1MTDd4dzIrdldOTzFPZnpRbHlvRURCNjRvaWhJS1ROVTBiUkxRSFAzTnJTNmZHQXlHSkNtbDNzMDFROW15WlduYnRpMGpSNDdFd3lPOXNkYlQwNU42OWVyUnFGRWpUQ1lUbVdPUW1qWnR5ckpseTZoUW9ZSXpReTZSL1B6OEhrNUxTL3NCRUZMS2QyTmpZL1Y1OCs2Q3E2c3J3NGNQSnlnb2lEbHo1dEN4WTBmN01KZkNZclZhZjFVVXBSZXdSa281Mm1ReW5iZGFyZllIbmNhTkd6ZHdjM05MakltSk9WT29nUlVENWN1WDN4a2ZINThFWk52elJFcXBkM0hWRlJvOW1YU0NzV1BIY3ZueVpjcVhMMCtYTGwyeUhXKzRhOWV1TE9zdVg3N00rUEhqdVhyMUtoMDdkbVRUcGsxOCsrMjNSRVZGOGY3Nzd6Tnk1RWkrK09JTEFnTURDUTRPWnRDZ1FadzllNWF1WGJzQ2tKQ1FnSWVIQndiRHYwVjhiOXk0d2NxVksxbStmRG5seXFVWHlGdStmRGtXaXdWTjArekpvczFtbzBtVEpsbVdiNVZUTjFhOVpUSXJJY1FzS1dVUThKU3FxcjNOWnZNaVo4ZWtLeDZrbEdrQWVwZkFmN1ZzMlRMYjlZcWlaRmxYcFVxVmdnNUhkd3RWVlYxdE50dENJVVFWS2VVaXE5V3FQeERmQTM5L2Z6cDA2TURQUC8vTXhJa1RzOVJoS0F3V2kyVzlvaWl2QVF1RkVPRStQajQ3Z0pNR2crRmo0TDIwdExRQndMZUZIbGdSRnhrWm1XUXltWFlJSWRwbjgvVXBxOVg2UzZFSHBTdXg5SWNNSjNubm5YZVlQbjA2a0Y1MTY4c3Z2K1RwcDU4RzBvcy8zRHErNGV6WnM3ejExbHU4OXRwcm1Fd20zbjc3YlNwWHJzekFnUU1wVmFvVUhoNGVyRisvbnVYTGx6TnIxaXdHRFJyRXpKa3pxVjI3TnR1M2J3ZWdVNmRPeko0OW01bzFhOXFQMjdGalJ6dzhQT3dQVGpFeE1jeWVQWnY1OCtmYms5QzgwRnNtODhac05xY3FpaklFMkNpbG5LeXE2czltcy9taXMrUFNGUXVadjBUeU5MbDdmdElyRGV2eXdDQ2xuQXUwQlE2WExsMTZBSHBQald3bEpTWFpXOWZ2Wk1pUUllemN1WlBJeUVoKy9mWFgyNzVRS1VnV2krVUhWVldiU3lrSEdJM0dINldVcFlDS0FBYUR3UmM5bWJ3ckJvUGhaeWxsZHNua1BFQi80TklWR2oyWmRJTG82R2pxMXExcnI3ZzZmLzU4ZnZycEovdVlobE9uVGxHcFVpV0hmUjU1NUJHV0xsM0tBdytrVjBUUFRCQlZWY1ZzTnBPV2xrWkNRb0s5OHVxTkd6Y2M5ajk3OWl3SkNRbFVyMTdkWVgxQ1FnSmx5cFN4TDV0TUpxWlBuMDdWcWxYdjZ0cjBsc204czFnc20wd20weUloUkI5TjA2WUFMenM3SmwyeDRBYWdhVnFobHliVkt3MFh2S0pjYVRnYlFsR1VLY0Fyd0Y5Q2lBNjdkdTI2NXV5Z0NrcHNiQ3pyMTY5bjJMQmhEdmZmVE9mT25TTXRMWTFxMWFyUnFsVXJ0bS9menZIanh5bGZ2anlsUzVlbVRaczIvUHJycjdpNXVkM3hYSlVyVnlZb0tJaUpFeWNTRmhaR2t5Wk5jcDJJNWllYnpiYkpZREQwazFJNlBJUklLZlVIZzd1a2Fkcm1iS1lIUWRPMGVZVWZqYTRrMDVOSkovajExMTk1ODgwM0VVTGc2dXJLbkRsem1EaHhJbzg4OGdqKy92NHNXYktFQng1NGdNVEVSUHo5L1FGWXVYSWxFUkVSMlI2dmMrZk8yYTYvdWZ0c1JFUUU3ZHUzZCtqaW1wcWFTbEpTa3NONFNoY1hGK3JYcjMvYjJEUEdZSEhwMGlXSFkyWFNXeWJ2anNGZ2VGOUsyVTRJMFVkUmxNVVdpMlc5czJQU0ZYbVpMWk9Gbmt3V3RVckRpcUprdG9EMXRWZ3NDNTBhVE1ralRDYlRXT0JkS2VWbG9JUEZZam50N0tBS3l0R2pSeGsyYkJoMTZ0VGg0NDgvSml3c0xNdTlkTWVPSFd6ZXZKbFpzMllCNmZmZHNXUEhFaHdjVEZwYUdqVnIxc3hWSXBucGhSZGVZTjI2ZFJ3NWNvUnZ2LzJXNE9EZ2ZMMm1uUGo0K05RM0dBemh3TzI2T2pVT0RBejBpSXlNVENxMG9Jb0pxOVY2UUZHVTg4QkRONjNldW5mdjNwTk9Da2xYUXVuSnBCTU1HemFNbEpRVVpzeVlRVUpDQXBNbVRhSkpreWJjdUhHRHlwVXJjK2pRSVY1KytXVmVlKzAxK3ZidGk1U1NuajE3MHJObnp5ekhVbFUxMnpHWG1WSlNVcGcrZlRwUlVWRXNYTGpRWWR6a3p6Ly9UTldxVmJOTkNtOW42OWF0akJvMUNpa2xiZHEweWZLOTNqSjVkOHhtODBXVHlSUXNoRmdPekZSVjFjdHNObDkxZGx5NklzM3AzVnlMR2lGRVJXZkhVSklFQmdhNnhNZkhUd1A2QTllRkVNOVlMSlpEem82cm9FUkhSek5peEFnR0RScEUxNjVkK2VDRER3Z09EbWJjdUhFOCtPQ0Q5dTJlZSs0NUlpTWpPWHYyTEFDSERoMmlUcDA2cUtwS2VIZzQzdDdlZVRxdjBXaGs1TWlSdlBIR0d5eFlzSUJubm5tRzJyVnI1K2VsWmVIajQvT2cwV2dNa1ZLK3g3Ky9pN0xqY3UzYXRjWkFkSUVHVkR4cFVzb3RRb2crTjYzVHh4bnJDcDJlVERyQnp6Ly96TmRmZjAzRGhnMVpzbVFKRlN0VzVPdXZ2MmJ0MnJXMGE5ZU9XYk5tVWFwVUtYeDhmQmd5WkFpN2QrOTJxS2lhV3pFeE1YejY2YWRVcjE2ZDc3NzdEazlQVHlJaUlwZzVjeVlHZzRIeTVjc1RFbkw3U3QyVEowL09zcTVkdTNiMkpESXpDWTJJaUdEbHlwVm9tbmJiVmxMQTRmdWNFdUNTeW1xMXJsQlZkWVdVOG5rcDVWZkFXODZPU1Zla3VRSUlJUXE5WmJJSXEzVG5UWFQ1UVZYVjB2SHg4WXVCWjRIelFvak9aclBaNHV5NENrSmlZaUxUcGsxajdkcTFoSWFHMHE1ZE93QysrdW9ySmsyYXhQUFBQODg3Nzd4RHQyN2RjSE56NC9ubm53Y2dPRGlZaElRRSszMTY5KzdkL1BlLy84WE56WTB1WGJwdzQ4WU5VbE5UR1RwMEtEMTY5TWd4Qm05dmI3cDM3ODZhTld2NDhzc3ZtVEZqQnRsMWtieFhnWUdCTGxldlh1MG5oUGhNU3BtcmYwK2FwalZCVHlidlNzYTR5Y3hrOG9hN3UvdXFISGZRNlFxQW5rdzZRWjA2ZFFnTEMrUHh4eCszcjJ2V3JCblBQLys4dzFqRktsV3FNSGZ1WEM1ZnZuemJZOTA2QnZKbTN0N2VmUDc1NS9qNCtOalg5ZXZYajM3OStxRnAyaDFiSkZ1MGFKSHQrbHYzeXp5bTd0NjV1TGk4bTVxYTJocDQwMlF5UlZxdDF1K2RIWk91YUpKU3VtVThMT290azdra3BieDlIMzlkdm1uY3VIRTFLZVVLb0Nud0I5RFJiRFlmYzNKWUJXTGh3b1hNbnorZldyVnE4ZjMzM3p1MENCb01CcnAyN1VyTGxpMlpNR0VDMDZkUFovVG8wZmI1SWNlT0hjdmZmLzlOcDA2ZGVPV1ZWMWk5ZWpWeGNYRnMyclNKeXBVck0yZk9ISzVmdjM3SFJETFRvRUdEK09XWFg0aUppZUdubjM2aVU2ZE8rWHF0SnBPcFhYeDhmTGJqK0hJaWhOQzdMZDJsdExTMExVYWpNWE54YTFSVVZLSXo0OUdWVExudjM2akxOL1hyMTNkSUpDRzl1MnAyUlcvYzNkMXpuQnRxN2RxMXQvM08zZDNkSVpHOFdWNjZ0a0o2TnhtejJaeW5mWFI1RngwZGZZNzBJaFJTQ0RHemNlUEdYczZPU1ZjMENTR2NObWF5Q0dzRjVIOXpqYzVPVmRVT1JxTnhMK21KcE1Wb05EYXpXQ3pGTXBHRTlGYkpFU05HOFBYWFgyZXBLWkNjbk15cnI3NktuNThmeTVZdDQ5TlBQOFZrTWpGMTZsVEdqQm5ENk5HamNYZDNwMzc5K2d3WU1JQi8vdmtIWDE5ZmpoOC9Ec0R4NDhlcFY2OWVybU1wWDc0OGd3WU5BdEpiUmE5ZnY1NXYxNmtveW85Q2lNMTMzakpiYmZNdGtCSm0zNzU5ZndGcEFBYURZWmFUdzlHVlVIb3lxZFBkWnl3V3l5WmdERkRhYURTdThQTHlLdXZzbUhSRmo1UXlzMEtIM2pLWmV3Lzcrdm8yY0hZUXhWR3ZYcjJNSnBOcGpKUnlFK25kaVdlVksxZXVXVXhNekQvT2pxMGd2ZjMyMjdSdDI1WnIxNjdaNTNMT2xObE45ZUxGaXdnaGFObXlKUlVxVk9EeHh4OW56cHc1TEYyNmxKQ1FFRnEzYnMyMGFkTVlPblFvYmRxMFljZU9IZGhzTm1KalkvTTgvYzZ6eno2THQ3YzNseTVkWXNhTUdmbDJuVkxLTncwR2d5S0VDQUptQVQrUVB1WFZMdUFva0ZPQm5hbytQajRQNXZDOUxtZlRoQkFIWTJOajlmRkRPcWZRdTduZVIyN2N1SkZ0bVhCZHlWT3ZYcjNQamg4L0hnQjBjSGQzbndQMFFaOXpUWmMzNVROK3hqazFpaUpHMDdTbmdjUE9qcU00TVpsTVR4dy9mdnhiSVVSVElBRjRwNlJWelQxeDRnU2VucDdzM0xtVDVzMmJBL0RubjM4QzZkVmJNN3VxQ2lHWVBuMDYzM3p6RFdmT25DRXFLc28rSi9YY3VYTnAzYm8xdlh2M3BrYU5HbFN0V3BWcTFhcmxLUTZEd2NCSEgzMUVuejU5V0xac0dWMjdkdVd4eHg2NzUrdXpXcTBYZ0F1QTlUYWJpSUNBZ0FySnljblZoUkExcEpUVmhSRFZOVTJyQVZSMWNYR3BrOE8rdWh4a3RBaWZRWDlHMERtSm5remVKLzcrKzI5ZWV1a2xGaTllbk9lYnc1MmNPM2VPTjk1NGd4VXJWdGluQVRsNThpUmp4b3hoN3R5NTkzeDhUZE9JaUlpZ2UvZnVQUFRRUTFtK2UvNzU1MW0xU2g4VG5oZkxseSszcWFyNnNwVFNBcnlrS01wdkZvdGxyTFBpTVpsTTBVS0lKczQ2ZjBrZ3BZek16eWsxTWl1VFNpa3Y1ZGN4U3dJaHhIdUJnWUZUSXlNajA1d2RTMUhuNWVYbDV1SGhNVnhLT1pyMGVVOHRVc3ErVnF1MTJGWnN2WjFkdTNiUm9FRURQdi84YzRZT0hVcjc5dTB4bTgwRUJBU3dldlZxaDNHUDgrYk5vMCtmUHF4YXRZcGF0V3J4KysrL0V4b2FTcmx5NVRBWUREUnYzcHl3c0RBbVRacDBWN0hVcjErZjNyMTc4OE1QUC9ERkYxOHdiOTY4UEE5OXVRc3lLaXJxTW5BWjJGL1FKN3NYUmUxK0oyVjZEcWtveWtRbmg1SnIrWDIvMHptWG5remVKNnBXclVycjFxM1p1blVycjc3NmFyYmIrUHI2VXFGQ2hUc2U2OHFWSzhUR3h0cVhmL3p4UnhvM2J1d3duMlJrWkdTMjVjVzdkZXVXcDdnblRKaEF3NFlOcVZtekpxKzk5aHFqUjQrbVdiTm05dStsbEp3NmRTcFB4OVNsTTV2TkYzMThmSG9hRElidHdPY21rK21zMVdxOTkrei9MaFNsRzJ0UkpZUUl6T2REZW1iOHZKalB4eTNPZnBkU1BoNGZIOThUV09yc1lJb3lSVkZhQU5Pa2xFOENLVUtJa1E4ODhNREVrcGlreDhmSHMzNzllaUlpSXVqZHV6Y0RCdzdrNFljZlp0V3FWWVNGaGZIRkYxK3daY3NXZTVYWDY5ZXYwNmhSSTBKRFErbmV2VHZ6NTg4bk5EUVVnOEdBcG1uMnNZNHBLWGMvSFBxZGQ5N2g1NTkvNXVEQmc2eFpzNGJubm5zdVg2NjFPTkR2ZHdXdkFPNTNPaWZTazBrbjJMOS9QMEZCUVZuV2E1ckcxcTFibVQxN2RwYnZkdTdjaVllSEI1czNwNDl2UDNueUpGT25UbVhpeElsWnludG5kcUhSTkkxMjdkcHg0OFlOWEYxZDdWTjZiTnUyalkwYk4zTDY5R2xXckZoaDMrK0hIMzdJc2FCUFRqcDE2a1NOR2pVb1U2WU1mZnIwNGNLRkN3N2Z0Mi9mM3Y0NTh4cDBkN1ozNzk0WVZWVjdTU25YQ2lGbUs0cHkzbUt4ckhkV1BIb1Jwb0tSMTNGUHVWUVJRTk0wUFpuTUpTbmxSQ0hFdDhCb0x5K3YxUWNQSHRTTEYrVlJ4aVQxNDRITXByWW80QzJ6MmZ5N0U4TnlHazNUR0RObURDMWF0TEFYeTVrNmRTcExsaXpCeTh1THh4NTdqS0ZEaHpKNDhHQnExS2hCdzRZTnFWcTFLbVBHakdIS2xDbUVoNGZqNGVIQjRjT0hhZFNvRVo5OTlobHhjWEdFaDRjemV2Um80dVBqN3lvUkxGT21ERU9IRG1YRWlCRk1uVHFWd01CQVBEMDk3N3hqQ2FMZjd3cEdBZDN2ZEU2a0o1Tk80TzN0emM2ZE8rM0xmbjUrL1BUVFQ3bitSZjdQUC84d2VQQmdQRHc4Nk5NbmZYcWhHemR1Y1Bic1diWnYzMjdmVGtySjFhdFhpWXFLQXNCbXM5RzhlWE1zRmd1bFM1ZTJyd2RvM2JvMUxpN3BmeDBDQWdLSWlvckMzOS9mM3VYMnpKa3oxS2hSZ3pObnpoQVRFK093M2RHalJ6bHk1QWpQUFBNTUFJc1dMYklmMTJhejBhUkpFejJCdkFkbXMzbURvaWo5U0orTWVKbkpaR3BydFZxajdyU2Zyc1R6QktoUW9ZTGV6VFdYVWxKU0ZycTd1LzhIZU5MZDNmMHpZTGl6WXlvcVZGV3RKS1VjQlFTVFBzZnBXZUFqaThXeUFOQ2NHcHlUcEtXbE1XTEVDRTZmUHMxMzM2WFBKWC8rL0hraUlpSzRlUEdpL2NWeDQ4YU5DUW9Lb2wrL2Znd1pNb1M5ZS9kaU5wdHAxYW9WYTlldTVjcVZLK3phdFl1Z29DQktsU3JGMUtsVEtWMjZOQk1uVG1UNDhPRVlEQWE2ZCsrZTUvamF0V3VIdjc4LzBkSFJmUDMxMTN6eXlTZjVlZms2bmE2RTBKTkpKMHROVFVYVE5JY3VxRGs1ZVBBZ1k4YU00YkhISHFObXpab01HRENBdi8vK214RWpSaEFVRkpUdGNkemMwb3M2Mm13MkFEWnMyTUNiYjc3cHNFMWFXaHF1cnE0TzZ6dzhQT3hqSFZ1MWFzV3FWYXRvMWFwVmx1T25wS1F3Y2VKRS92bm5IOTU2NjYxY1hZY3VieXdXeXp4VlZSK1dVbzRUUXZ6WDE5ZTNTMnhzN0M1bng2Vzdid25TazhrYmtaR1JPVlZSMU4zazRNR0RLUmxqbFdPQllhcXFiaktiemI4NE82NzdtYXFxandBZlNDa0hBS1dCSkNubGx5a3BLUk1PSGp5WWYzTlBGRUV1TGk1L1ZZSWVBQUFnQUVsRVFWUzBhOWVPWnMyYTJZdnJ4Y1hGVWJObVRjYVBIKzl3djM3KytlZnRSWFVxVnF6SXlKRWo4ZkR3QU1EVDA1TjY5ZXJScUZFalRDYVR2VGRTMDZaTldiWnNXYTZHdjJSSENNSHc0Y041OGNVWCtmSEhIK25XclJzbWsra2VyMXFuMDVVMCt0UWdUcGFjbkF5a3Z5RnMzcng1bHY5T25EamhzSDJsU3BVSUN3dGozTGh4eE1YRjhmTExML1A2NjYvem4vLzhKOWNURUk4YU5Zcm82R2dpSXlQdDYydzJtejNwekNzdkx5OW16cHpKMnJWcnVYejU4bDBkUTNkblpyTjVQREFKZUZEVHRNMG1rNm16czJQUzNaOThmSHpLQTBiMDhaSjVaamFiRHdBakFDR2xYSzRvU3RiQjVUcE1KbE10UlZHK2tWS2VrRklPSWIwMWNvNFFvcUhWYXYyNHBDZVNtVHAxNnNRRER6eGdYMjdRb0FIRGhnM0w5c1d2djc4L05XclVvR1hMbHZaRThtYUtvbVFaMWxLbFNwVzd2bmNEMUtwVmk5ZGVldzJBY2VQR2taWlc0b2EwNm5TNmU2UzNURHJaK2ZQbnFWYXRHdXZXcmN2eVhVQkFRSllienRtelo5bTllemV4c2JHVUxWdVd2bjM3Y3VMRUNjTEN3bkIzZDZkRGh3NVpqcE01VmpLVHdXRGd1ZWVlWStEQWdUeisrT05VcVZLRnRMUzBMRGVrcEtRaysxaU1oSVFFbm52dU9SSVNFcks5am9ZTkc3Snk1VXF1WHIzcU1ENHkwNjNyOUc2dmQwVmFMSmFoaXFKY0JUNFJRcXd6bVV5dldxM1d4YzRPVEhkL2NYVjE5Y3pvaWFCM2NiMExGb3RsaXFJb0RZRjNnRzBaWGN2M09UdXUrNEF3bVV4dERRYkR1MUxLcnFTL2tFNEJwZ3NoeHB2TjV0Tk9qazkzRjk1ODgwMDJidHpJOGVQSFdiSmtDYSs4OG9xelE5THBkRVdJM2pMcFpQdjI3YU5CZzZ4elpLZW1wcEtTa3VMd1JoTWdNVEdSQmcwYUVCUVVoS1pwL1BiYmJ6ejAwRU9FaElUdzVaZGY4dFJUVDJVNTFyWnQyOWkyYlp0REFsZTNibDE2OWVyRmhBa1QwRFFObTgxMjIyNnVxMWF0b25UcDB2YWZ0eE1SRVlFUWdzMmJON041ODJZV0xseElVbElTTTJiTXNLL0wvRTkzMTZURll2azBZMkpvb3hEaUIxVlYzeWU5VzZOT0IwQmFXbHIxakk5bm5ScEkwYVZaTEpZZ1lBN3BoWXkyS1lyUzBja3hPVTFBUUlDbnlXUjZUMUdVUTBLSXpWTEtic0ExSWNSWFVzbzZGb3NsV0U4a2l5NTNkM2VHRDA4ZkhqeHo1a3pPblR2bjVJaDBPbDFSb2llVFRyWm16WnBzeHlGZXZYb1ZWMWZYTE1sYlFFQUF2cjYrMUsxYmx3OC8vSkNBZ0FDdVg3L09rU05IZU9TUlI2aFRwMDZ1ei8zcXE2OHlaTWdRVWxKU01CZ01XWkxKekpiSnpCYkpuRm9tejUwN3gvZmZmMCtwVXFYczY4YVBIMCt2WHIxbzBxUUplL2Jzd1dyVjV5UE9MMmF6ZVlZUTRrVWdWVW81V1ZHVUpmNysvdVdjSFpmdS9pQ0VxQXNncFR6dTdGaUtNTTFpc1F3QXBnZ2hQSUZOcXFxR1Avcm9vKzdPRHF3d1BQcm9vKzZLb2p5bktNcnE1T1RrZjRRUVh3T1BBZjhUUWdRbEp5ZFhONXZOUTYxVzY5L09qbFYzNzVvMWEwYWJObTFJVEV3a1BEemMyZUhvZExvaVJFOG1uV2pkdW5WY3VIQ0JqaDJ6dnZDK2NPRUNEejc0WUxiN2JkeTRrZjc5Ky9QMjIyOHpaODRjVHAwNnhZMGJOemg4K0hDZXp1L201a2ExYXRWSVNFakEzVDNyODlITkxaTXhNVEdzV3JXSzJyVnJaM3VzWDM3NXhhRmI3cG8xYTRpUGp5YzRPQmhJZi9NWkdocDYyMlJVbDNkbXMzbTV3V0RvS0tVOEI3eVFtcHBxVVJRbHA1cmJCbDlmMzZ4OWtIWEZqcFN5TG9EQllOQ1R5WHVqV1N5Vy93QTlnVGdwNVpCeTVjckZtRXltZHM0T3JDQUVCZ1o2K1ByNlBxMG95dXh5NWNyOUE2d0V1Z01TV0drd0dEcFlMSlluekdiekRIMU1aUEh6d1FjZlVLcFVLYlp1M2NxdVhYcDlONTFPbHp0Nk11a2swZEhSVEpnd2daQ1FFTnpjM0VoSlNlR3Z2LzRpS1NtSjFOUlVObXpZUUsxYXRiTGR0M2Z2M3F4WXNZS05HemZ5MldlZjhkUlRUM0hseXBYYmRrM0pMT2FUWFFzb3dOR2pSN09kbG1UVHBrMVoxaTFmdmp6YlkvejAwMC8yc1ptYk4yOW13WUlGakIwN2xxdFhyM0x5NUVta2xIaDRlREJwMHFSczk5ZmRuZGpZMkVnM043Zkd3TTlBUFNCS1VaVEJnWUdCV2NaRHE2cmFRTk8wbnhWRldhK3E2bU9GSHF5dTBHUzJUQUo2TXBrUExCYkxLazNUVEZMS1NPQkpJY1JtUlZFMjMrSGxUWkdncW1vbGs4bjBxcUlvSytQajR5OXFtcllCZUJ0NEVOZ05ERWhOVFgzWVlyRThIeHNidTVuMHhGSlhERldwVW9YKy9mc0Q2VDJMTWdzRTZuUTZYVTcwQWp4T1lMVmFHVHg0TUNOSGppUWdJQUJJNzFMYW8wY1ArL1FkbFNwVllzS0VDUTc3SlNVbFpWdmNKbE5tRVora0pNZVpBRExudE15Yzh4RWdLaXFLME5CUXlwWXR5ei8vL01QYmI3OXQzOTdkM1oxdTNicmwrbnIrK3VzdkRoMDZSTXVXTFFINDRvc3ZTRXhNNU5WWFg4WFQwNU1LRlNwUW9VSUZmSDE5V2JseUpSMDdkc1RYMXpmWHg5ZmxMRG82K2h6UVdWR1VENEN4d0ZmeDhmRnZtRXltd1ZhcmRXdm1kcHFtK1dWVUFueEdTdGxSVVpScDd1N3VZNktpb3U3ckVyeHhjWEczYmFYWDNaYWVUT2F6dlh2M25nVGFLSXJ5RERBQmFBZkVLb3F5VTBvNTUvL1p1L080cU1yOUQrQ2Y1OHl3aUlLbWt1Vldoa3VKQW5NR1VITURTOU8wWE1yN0UxTnYyeTFUMDJ4enVScXBlYTJNc3F1NWxMbTBlYzFFVXhQTDhtS21wREF6cUtIcGxkeEYxQlFSRUFibVBMOC9nQWtFRnhRNE1IemVyeGN2aDNPZWMrWjdCbVRtZTU3bitUNktvbnhqc1ZpcS9OQ0x6cDA3ZTJkblozY0QwRU5LK1lDVU12Q0tDcUU3aFJCckhRN0g2c1RFeFAvcEZDYnBaT2pRb2Rpd1lRT1NrNVB4K2VlZjQ5bG5uOVU3SkNxUW1abnBYR0tHcUNwaE1xbUR3TUJBTEYrK0hLMWF0WEp1OC9IeHdhNWR1NUNUazRPOHZEeDRlWG1WS0FIdTYrdUxtSmlZNjU2L1Q1LzhGU01NQmdPV0xWdm0zRzR3R0xCMjdWb0FRSEJ3TUJZdFdvU2NuQnpVcTFjUGQ5eHhoN05kMFNWRHJtWDkrdlVBZ0ZxMWF1R05OOTV3Rmd0YXYzNDlhdGV1WFNKK0FHalpzaVVhTm14NFErZW5NdEdzVnV1N3FxcitER0FSZ0FBaHhJK3FxcTdUTk8zVnhNVEUveW1LRWlLbHMxUEJDR0JjZG5iMmNGVlZJNFVRaXl3V1M2NXUwVi9GL3YzNzhjMDMzMkRxMUttM2RCNU4wN0J5NVVvTUhqd1lSbU9OK0xQWEFvQzhlUEhpNGV1MnBMS1FWcXQxUTFoWTJLYUxGeStPRUVLTUE5QkZDTkZGU2psWFZkWFZRb2dZdTkzKzQ5NjlleS9vSGV6Z3dZTU5odzRkYWlPRUNBVVFBaUQwOHVYTEp1UXZHMU1vRzhCV0tlVmFBT3M0QjdKbU14cU5lUDMxMS9IODg4OWp5WklsNk5ldlg3SFBCNlNQVTZkT1ljaVFJVml4WWdXYU5HbHl6YmJidDIvSDRjT0hpMVhsemNuSndiUnAwL0RrazArV1d2U1I2RmF3QW1RNVVGVlZBb0RGWXRFN0ZKZGtOdWVQSkxOYXJmeDl2UUdEQnc4Mi9QSEhIMDlwbXZhV0VLSVJnRHprejMxcUQ2RHRWUTdiRCtCbHE5VmFjbXd6S3U5M3ZHZlBuczdlK1VLWEwxOHVWdGdKeUs5UVhQU1kwdFNxVlF2cjFxMkRsQkp2dmZVVzB0TFNNSHYyYkNpS2d1RGc0QnRhNlB2Q2hRdElTRWk0aVNzcG0vTDhIVGVielY1U3lrd0F4NnhXYStsajVhbVl3dC92bTNqOWhhcXFIYVNVSXdzS1loVXVEcWdCK0ZVSXNVMUthZE0welpxWW1KaGNzTDBpS0dhenVhbVVzaTJBKzZTVWJZVVFiWkgvZjk3N2lyWU9BTHNBYkJGQy9PVHQ3UjBYR3h1YmZlVUpYUVhmbjIvT2hBa1Q4T09QUCtMQkJ4L0VPKys4YzlWMnJ2aitYRlYvWnlJakkrSG41NGNSSTBaY3MxMUdSZ2FlZlBKSnpKNDkyMW1VOFoxMzNrRldWaFlpSXlPaEtQck9jSFBGMzVtYWpqL0ljbEQ0aDRjcUZ2L3dsRTNuenAyOUwxKytQQUhBSy9qclErNzFiSkpTdm1LejJmWVYzVmhaYjY0aElTR0lqNCsvWnB0T25Ub2hMaTd1cXNjVmZaeVRrNE0zMzN3VERvY0RNMmZPZEZZczd0S2xpM1A0OTVFalJ6QjM3bHk4OTk1N0pYclRpN2FyU09YNTVob2NITnhPMDdTOUFQNXJ0VnA3WFBjQXVwVmswaWtnSUtDMjBXZ01GMEwwbFZMMkJkRHNpaWFYQUJ3RWNGd0ljVnhLZVJ6QUtTbmxKU0ZFaHFacGx4UkZ5VkFVUmRNMFRWRVV4YUJwbWdMQVRRamhJNldzaC94NWpQV2tsTDVDaUdZQW1na2hta3NwbXdKd1ErbU9BOWdscFl4WEZHV1hwNmRud3ZidDJ5L2Q3SFZXTjN4L3JoeXU5UDZzZHpLNVo4OGVqQm8xcXNSMlRkT3VtZ2orOHNzdjZOZXZYN0Z0T1RrNXlNaklRSU1HRFVxMG56SmxDanAyN0ZnK0FaY1JrMG5YVXlQR2UxVTBLV1dzRUNKTTd6aGNXVUhoQ3lxRGdnK01VMHdtMDRjR2cyR1NwbW5qYitDdzNrS0lucXFxTGpBYWpXL3UycldyMmk1NmYvYnNXWXdaTXdaZHUzYkZxRkdqU24wVFBuMzZOTWFQSHc5UFQwOE1IVG9VUVA2OGxKU1VGR3pkdXJXeVF5NFhEb2VqdlJBQ1FvaXlsWGVtVzdKbno1NU1BQnNLdmtSUVVGQkxJVVN3b2lqQlVzcGdBQ1lBWmdEbUlzUE5uVGN3Q244L05VMHI5aThBRkcxZjlKZ3I5cDBCc0Y5S3VRLzVJdzMyR1kzR3BQajQrTlBsZDVYVkQ5K2ZLeDdmbjh0WFFFQkFzWnVZSVNFaCtQNzc3MHN0bEZqVWhnMGJpbjIvWXNVS0hEdDJ6TG1HS0ZGRllUSlpEbXcyVzdqZU1kd0lzOW5zSnFYOEdFQkRUZE1zaVltSmIrb2RFMVU4bTgxMlZsWFYzOHR3aUFIQW1MeTh2REdxcW83UHljbVpYMUd4bGFhd0t2RFZYRGtNOW1wcTE2Nk5sMTkrR1IwNmRJQ1VFdSs4OHc2R0R4K094bzBiQXdDU2twSXdmZnAwM0h2dnZXamV2RGxHamh5SlU2ZE9ZZUxFaVJnMWFsU0pOVjZyQ3lHRUNnQ2FwbFg4K0Z5NkdsbFF2T1ovQUZZVWJCTm1zN21CcG1sM0E3aGJDTkZDU3RsSUNPRURvQzRBbjRJdkJYOVZUSlVBSEZMS1M0cWlYQVJ3VVVxWkxvUzRJS1U4b1NqS0NTbmxjWGQzOTFOeGNYR1hLL1VLcTRucTh2NWNGWVdGaFhtbXA2Y25BYmhIU2puV1pyUE4xVHVtbWlZM054ZWFwdDNRKzlHS0ZTdUtWZHcvZnZ3NEdqZHVqRUdEQnBWb0d4MGRYYTV4VXMzR1pMS0dDQWdJcUEzZ0Z3QkJBUFlaREliN3c4TEMzb3FOamMzVE9UU3FCRkxLa05JS0l0MkFEenc5UFYrNHNtZWtJczJZTVFOdnZmV1c4L3N6Wjg3Zzl0dHZkMzd2NGVHQjFOUlVOR3JVNkpybjhmTHlRb2NPSFFBQVVWRlJPSEhpQkh4OWZaMzdHelpzaU5telo2TjU4K2FZTldzV25uamlDWnc5ZXhadnYvMjJjeGhPTmFVQ2dKU3lhazM0SVdteFdNNEJPQWVBaVQ1VmViR3hzZGttazJtOEVPSmJJY1IwazhuMEg1dk5kbGJ2dUdxU3d1VlpIbnl3OUtWdFAvLzhjK2U4eUlpSUNFUkVSQUFBamg0OWloZGVlQUZyMXF6UmZZNGt1VDRta3pXQXlXVHlGVUo4SjZVTUt0aDByNVJTdVhqeFlnU0F6L1dNalNwSHdWQzdxKzIrTElRNHJtbmFLU0hFZVFBWGhSQVhORTA3WlRBWXRoVE03YXEwRHhDZE8zZkdoQWtUMEtWTEZ4aU5SZ1FIQjJQa3lKSE81V3IrOXJlL09Yc24vL25QZjJMWHJsM1FOTTFaaUtmbzQrKy8veDd2dlBNT3pwOC9qNmlvS09lY1NRQklTVW5CamgwN2tKQ1FnRHAxNm1ENDhPRTRmUGd3WnMrZURROFBEL1RxMWF1eUxyazhDZVFua3prR2d5Rko3MkNxb29DQWdLWkdvM0ZLYWZ0VVZWMVk5UHU4dkx5Mzl1elpjNkp5SWlPcWVtdzIyM3BWVmI4SDhKQVFZaWFBNS9TT3FTWTVjK1lNbWpScDRsejZyYWhPblRvNWV5eTNiTm1DRHovODBMa3ZQVDBkbXFaaDRNQ0JWejMzdDk5K1cvNEJVNDNFWk5MRkJRUUV0QkJDZkErZ1ZaSE5DZ0FJSVQ0YlBIandWNnRXcmJxeGNZTlVMWVdGaFJuVDA5TlRBQ1JLS1k4TElaekQ0K3gyKzRtOWUvZW00VG9Ma2F1cVd1RngydTEyNTdJZG16WnRRa3hNREdiTm1nVXBKVmF1WElsang0N2h4UmRmTEhiTXpKa3pjZm55WlR6d3dBUFl2SGt6Z1B6NUpaczNiMFpHUmdiR2pCbURnSUFBVEp3NEVVSUlTQ21kODgwdVg3Nk0xcTFiSXpRMEZNdVdMY052di8yR0ZpMWFZT3JVcWFoZnZ6NnlzN094WU1HQ0NyL3U4aFFTRXRMQzRYRFVBN0N6S2k3MVVoVzBhZE1tNWRDaFF3TUtLaDFmNmZuQ0IxTEsxRFp0Mm96ZXMyZFBKVVpIVk9WSVJWSEdGUlQxZWxaVjFVVldxNVdqSGlySjd0MjdTMTNLSXpjM0YzYTczYmtrVzQ4ZVBaeFRSR0ppWXZEWlo1OWgrZkxsY0hkM3I5UjRxV1ppTXVuQ2dvT0RUWnFtYlFSdzFVV2lrcE9USHdQd2RlVkZSWld0WUNqenczckhjVDNuejUrSGo0OFBBR0Q2OU9uNDE3LytoWFBuenNIZDNSMy8vdmUvOGVXWFgrTElrU080ZEtsNEljby8vL3dUOWVyVkszRStEdzhQUFBmY2N3Z0t5dStRLy9lLy80M2F0V3ZqbVdlZUFaQi9WemN0TFEyYXB1SDExMS9Ic1dQSGNPalFJUnc4ZVBDYWQzT3Jzcnk4UExVZ1dlYUh2YXRZdFdxVncydzJyNUZTanJ4TzAyamVhQ01DRWhJU0RxaXFPZ2ZBYXdEbUF1aU02OXlBcFBLeGR1MWFQUDc0NHlXMlg3eDRFVzV1YmlYbVVtN2F0QWx6NXN5QnBta1lNbVJJcWVjMG1VeTN2SFl6VVZGTUpsMlV5V1I2UU5PME5iaGlqYkhDM3BraXBnRDRCaFczL2huUkRUbDY5Q2dhTjI2TXRMUTAvUHp6ejdoNDhTSUdEaHdJdTkyT0xWdTJ3R2F6WWQyNmRiRGI3Y1dPUzB4TWhKK2ZYNG56dWJtNUlTZ29DRkpLekprekI0bUppU1Y2R21OaVlyQjY5V3BjdW5RSmQ5eHhCKzY1NXg3NCtmbmh3SUVEYU5PbVRZVmVid1VwN0VMbW5MeHIwRFJ0dFJEaWVzbms2a29KaHFnYXFGV3Ixb3pMbHk4UEI5REpiRFpIV0N5V3IvU095ZFd0VzdjT1o4K2V4VU1QUFZSaTM5bXpaNHZkUkxYYjdaZy9mejUrK3VrbkxGaXdBUGZjYzQ5em45bHNSbHhjSEhzcHFjSndWcTRMTXBsTVE0UVFNU2k1V0hXSkV2TUEyZ2NGQlQxU0tZRVJYWVBOWmtQYnRtM3grdXV2WStuU3BRZ01ETVNhTldzQTVLK2hOWHo0Y0d6YXRBbDMzbm1uOHhncEpiNysrbXQwN3R5NTFIT2VQMzhlNDhhTnc2RkRoN0Jnd1lJU2QzRWpJaUx3elRmZklDWW1Cak5tek1EOTk5K1BDeGN1SURVMXRlSXV0QUlKSVRvVVBHVFA1RFVvaXJKVlNubitHazMrckZ1M2J2VmNHNGFvQWhRc05UV3A0TnUzL1AzOW1abFVvSjA3ZCtMZGQ5L0YxS2xUNGU3dURydmRqcE1uVHlJN094dTV1Ym40N3J2dmNOZGRkem5iTDFteUJNZU9IY01YWDN4UkxKRWtxZ3pzbVhReHFxcStCT0NEcSswdnBXY1NpcUpNQmJBT0hMWkNPbkU0SElpSmljSGt5WlB4d2dzdndHZzBRa3FKQ3hjdW9GNjllb2lLaW9LVUVnNkhBMmxwYWFoVnF4WUFZUDc4K1VoSlNjRWpqNVM4SC9MTk45OWc0Y0tGNk4rL1AwYVBIbDJzb2wxMmRyYXpTRTlwQ29zZFpHZG5sL09WVnB4T25UclZ5c25KNlF6Z2dwK2ZYNUxWYXRVN3BDckxZckhrcXFyNkxZQ25ydExrVzFhNkppck96OC92OCtUazVGZWtsTzA4UER5ZUF6QlA3NWhja2MxbXcvang0ekZwMGlSMDZ0UUpRUDU3MGNDQkE1M0Y1eG8yYkloMzMzM1hlY3pUVHo4TmQzZDN4TVRFNEtPUFBpcHh6b0VEQitMS2l1NVhya3RKZExPWVRMb09SVlhWdDVFL3ArR3FybExSMDJ3eW1YcmJiTGFZQ29tTTZEclMwOU54enozM0lEUTBGRUlJYk5teUJaR1JrVEFhalJneFlnVCs5Ny8vNGJubjhvc0lQdkRBQTdqdHR0c0FBUGZmZno5Q1EwTlJ1M1p0NTdrZWUrd3hBRUM5ZXZYdzdydnZsbG84eU5mWEZ6RXgxLzkxNzlPblQzbGNYcVd3MisxZEFYZ0FXTWU1ZnRjbmhGZ3RwU3cxbVZRVWhVTmNpYTZ3YXRVcWg2cXFrNUYvODNtcXY3Ly9zcVNrcEF5OTQzSTFnWUdCV0w1OE9WcTErcXR1b28rUEQzYnQyb1djbkJ6azVlWEJ5OHVyV0hKWU9JUzFUNTgrMWVwOWkxekRUUzA4UjFXTDJXeDJrMUorQ21ENExad216bXExY2xJOWxVcFZWUWtBRmd0SFQxYUV3blV0clZiclRmOU5OcGxNN3draFhwRlNQbXV6MlQ0dHQrQmNWTXVXTFQxOGZIek9BUEM1WWxkNmVucjY3WWNPSGNyUkl5NmlLazZZVEtadFFvak9Rb2hJaThVeVhlK0F5aHZmN3lwV2ViemZVZFhDT1pNdVFFcjVMOXhhSWdrQW5Vd21VNC95aUllSUtwOFFvaWNBT0J5TzcvV09wVG80ZE9oUWpwU3l0SEZlNjVsSUVsMlZOQmdNRXdCQVN2bXF5V1R5MVRzZ0l0SVhrOGxxcmtPSERqNktvbGdCM1BJRUtTRUVhMFVUVlVNaElTRjNBQWdBc0cvUG5qMG45STZudWhCQ2xEYWNsVU5jaWE0aElTRmhPNEQxQUx5RkVKUDFqb2VJOU1Wa3Nob3ltVXlOVFNiVFNGVlZOK1htNXA3VE5PMHI1QzhKNEFEd2g1VHlacGY1Nks2cWF0ZnlpNVNJS29QRDRYaXc0Q0Y3SmN0QUNMRUpRRmFSVFZsQ0NMNkdSTmVoS01wazVFK0xHV1V5bWU2Nlhuc2ljbDFNSnF1Sm9LQ2d1ODFtODZ1cXF2NHFoRGdwaEZnQTRDSGsvd3kzQUhoUkNOSE1hclg2QVdnUDRJZWJmS29wNVJReUVWV2UzZ1gvM3V6Lyt4ckpZckZrQVhCV1loSkNiQ3pZUmtUWGtKQ1E4SnVVOGpNQTdnQ202UjBQRWVtSDFWeXJzSUNBZ0JaR28zRXdnTUVBZ290VVlzMHV1SHUreG1Bd2JOaTFhOWVmUlkrejJXejdBUFJXVmJVdmdLOEIxQ3JEMC9ZS0Nnb0tTVXhNakMrSFN5Q2lDaFlRRUZBYlFIOEFHUjRlSGx3YnNZeWtsS3VGRUk4QmdLWnBIT0pLZE9NaUFVUUlJVVlFQndlL2w1Q1E4SnZlQVJGUjVXTXlXY1cwYk5uU28yN2R1a09rbEtNQmhCVFpsUUZnZzVSeXRjUGhpTm16WjAvbWRVNGxyVmJyQnBQSjlKMFFvaHNBVCtRbmxXNVhhZjhEOHN0OUoydWFkdlJXcjRPSUtvZkJZSGdVUUIwcDVmSzR1TGpMZXNkVDNiaTd1MytYbTVzTEFQRHk4dnBPNTNDSXFnMmJ6WFpVVmRXUEFJelhOTzBOQUgvVE95WWlxbnhNSnF1SWdJQ0EyZ2FEWWJ3UTRrVXA1ZTBGbXk4Q1dDZWwvS1p1M2JvL3hNYkdsbmtGZFp2Tk5yandzZGxzbmlTbGZCMUFQZVFQaTdzUHdBZENpRjl5YzNPZlllRU9vdXBIQ0ZGWXlmbHpYUU9wcG5idTNKbXVxdW9HQUhMNzl1Mlg5STZIcURvUlFzd3V1UG45V0ZCUVVLdkV4TVQvNlIwVEVWVXV6cG5VbnpDYnpVT05SdU1CSWNRTUFMY0QyQWxnV0hwNmVpT3IxVHJDWnJPdHU1bEU4a3JlM3Q2elViQ21tbytQejFZUEQ0L1BBT1JKS1RzQ3NOL3ErWW1vY25YbzBLRVJnRjRBVHJaczJUSlc1M0NxczlWWHFleEtSTmRnc1ZoU0FDd0hvQ2lLOHFyZThSQlI1V1BQcEk3OC9mM3JlSGg0ZkM2bEhBQUFVc3J0VXNyWEV4TVRkMVRFODUwL2YvNE9vOUdvQURoWGtKeG1xNnE2RHNBZ056ZTNrUUJjYnZGaEtsK0ZpdzFUMVpDWGwvZC9BQXdBdmx5MWFwVkQ3M2dLbVV5bW5VS0lVTDNqS0FzcEpWUlZYYVozSERkS1NobHJzOW5DOVk2RHlPRnd2R2N3R0o0RjhLVFpiSDZ6SU1Hczl2aCtSM1JqMkRPcEU1UEpkSmVIaDhkMkFBTUEvQ21sSEd5ejJicFdWQ0lKQUVhanNTa0FDQ0djdzFtRkVCOEFnSlJ5ZEZoWW1HZEZQVGRWYjFMS1dMMWpjSFUzOHhwTEtZY0RnS0lvVldxSWEzVkxKS3NqSVVTWTNqRVFBY0R1M2JzUEFvZ0c0SzVwMmxpOTQ3bFZmTCtyZUh5TlhRdDdKblVRRUJCUVd3aXhFVUJiQURZcDVVQ2J6VmJoUlcrRUVNMmtsSkJTT3BOSmk4V3lYVlhWZUFBaEZ5OWVIQXBnU1VYSFFkVVBlMENxbnFDZ29DQUF3VUtJeEtwYVJkRmlzZWdkZ2t0aWp3bFZOWnFtdmE4b3ltTkNpS2Y5L2Ywams1S1NxdTNVR2I3ZkVaVU5leVlybnpBYWpRdVJuMGorbHBPVDA2MHlFa2tBa0ZJMkxYaDRzdWhtSWNSc0FCQkNSTEoza3FoNlVCUmxRc0hEajNVTmhJaHF2TVRFeERnQXZ3RzQzZDNkL1ZHOTR5R2l5c05rc3BLcHFob09ZQmlBZEUzVEJpVWxKV1ZVNHRPM0FRQXA1ZUdpR3kwV3kyb0FDUUNhcDZlblYvc2hLa1N1em13Mit3SDRtNVF5MWR2YmU2bmU4UkJSalNjQkxBSUFJY1EvZEk2RmlDb1JrOG5LTnhJQXBKU3pkU2loN1E4QVFvaWtLN1pyaXFLOFZ2QjRzc2xrOHEzY3NJaW9MRFJOZXdXQUlvUjR2endxUFJNUjNTcE4wNzRBY0JsQXo2Q2dvTHQxRG9lSUtnbVR5VW9VRUJCd080Q0JBUElVUmZtMGtwOWVvQ0NaTkJnTSs2N2NtWkNRRUN1RStCWkFYVVZSUGlsb1QwUlZUSWNPSFJvSklaNEdrT2JtNXJaUTczaUlpQUFnTVRFeERmbUZlSVNpS0lPdjE1NklYQU9UeVVwa05CbzdJTC9vMFk3S0xwMXROcHZ2QUhBYmdNdng4ZkZIcnRMc0JRRG5wSlQ5VlZYbE1CV2lLc2h1dDQ4RDRDR0VtTGR6NTg1MHZlTWhJaXFpY0wzV2dicEdRVVNWaHNsazVmSURVS3lhYW1YUk5NMi80T0YrQUZwcGJTd1dTNHFtYWM4V2ZEdkhiRGJmV3luQkVkRU5DUWdJdUYwSU1RcEFGb0FQOVk2SGlLZ29JY1QzeUIvcTJ0RnNOdCtwZHp4RVZQR1lURllpS1dVZEFCQkNuS3JzNTFZVXBUQ1pMREhFdGFqRXhNUnZrVjhkc3BhVThrdC9mMy8zQ2crT2lHNkkwV2g4QjBCZEtlVUNpOFZ5VHU5NGlJaUtzbGdzV1FDK0J5Q2tsSS9vSFE4UlZieHF2YzZreVdUYVdVMFh4MzVWVmRWWEsvTUpwWlNGRDRlcHFqcnNCZzlUUFR3OC9nZmdyb3FKaW9odVZIQndjR2ROMDU0RWtPTHU3ajVkNzNpSUtrczFmcSt2TnFTVXNlVzF2cUlRWXJPVWNvQ1U4bjV3NlNJaWwxZXRleWI1NWxJcG1xdXEyay92SUlocXNyQ3dNS09tYWZNQlFFcjVNdWRLVmh3cEpWSlRVNHR0eThuSlFVWkcyVmR4eXM1bW9kM3l3UGY2aWllRUNDdkhjeVVBZ0tJb3dlVjFUaUtxdXFwMXoyUWhpOFdpZHdoVm1xWnBDQXNMUTJabUp0YXNXWVBtelp2ZjBIRm1zN253NGRmQndjRTlFeElTdGxkWWtFUjBWWmN1WFJvRklBREFUemFiYmFYZThWUTNOcHNON2RxMWc1dWJHNVl1WFlyLys3Ly9nNWVYVjZsdDkrM2JoNWRlZWduZmYvODlGQ1gvZnV1U0pVdXdkKzllekpzM3o3a05BRkpUVTVHWGw0Y21UWnFnZS9mdTJMcDFLNUtUazFHM2JsMTRlWG1oUjQ4ZStQbm5uK0h1enRrQzVZSHY5UldqeUh0OXVhaFRwODZlOVBUMFBDbmxmZjcrL25VcWVUMXRJcXBrMWJwbmttN015Wk1ua1ptWkNTOHZMelJ0MnZSbVRsRkwwN1FOcXFvR2xIZHNSSFJ0WnJQNVRpbmxEQUM1aXFLTVJ2N2k0RFdLMld5KzRhOHJIVHAwQ0MrLy9ETE9uVHZuL1A2cnI3NjY2blA5OTcvL1JhOWV2WW9samM4ODh3d3VYcnlJL2Z2M0YydTdiZHMyVEovKzE0aGpLU1ZtenB5Sm8wZVBZdS9ldldqZXZEa1RTYXB4Q3RhKzNROUE4ZlQwYksxM1BFUlVzVnlpWjVLdTdmZmZmd2NBM0h2dnZjVStJTjBvSWNRS0tXVUVnTzlEUWtJNng4ZkgvMUhPSWRKTjREeWlpbGVlODRodVJsaFltREU5UFgwRkFCOEFNeE1TRWc3b0ZZdmV0bXpaZ2pwMTZpQW5Kd2ZkdW5YRHpwMDdFUm9haWw5KytRWHU3dTdJeU1oQWp4NDlpaDJUbloyTmYvN3puM2p1dWVkdzU1MzVoU1ZIalJxRjRjT0hvMXUzYm1qZHV2am5YRTNUOE4xMzMySGV2SG5vM3IxN3NYMVNTb3dhTmNyNWZZY09IZkQyMjI4ak5qWVdLU241S3ozdDI3Y1BMVnEwZ05sc1JsUlVGQUlDZVArTmFxeXpBQ0NFOE5FN0VDS3FXRXdtYTRDaXllVE55TTdPZnRMRHc2TUJnRjRPaCtPSGtKQ1FMdkh4OGFmTE1VUzZDVXdrSzE1NXppTzZHWmN1WFhvSFFIY0FlNFFRLzlJekZyMHBpZ0tEd1lDOHZEeTR1Ym5CWURBQUFBd0dBd3dHUTRrYlpacW1ZZXJVcVdqYXRDa2lJaUtjMjVzMGFZTHg0OGRqM0xoeFdMaHdJZTY2NjYvNllsdTJiTUdsUzVmZzUrZUhyVnUzd3VGd09KK24wT1hMbHlHbGhKZVhGd1lOR2dRQUdEMTZOTEt5c2pCMTZsUUF3STRkTzdCeDQwYTR1N3VqWDc5K3lNek1SRzV1TGw1NTVSVU1ITWpsOTZoR1NBTUFUZTFkUTA0QUFDQUFTVVJCVk5PODlRNkVpQ29XazhrYW9IQm8xbjMzM1hkVHh5Y2xKZG45L2YwZmMzZDMvMGtJRWVwd09EYUZob1krc0d2WHJqL0xNMDY2T1p4SFZESEtleDVSV2FtcStuOVN5cGNCWERBWURBUGo0K096ZEEyb2lyaDA2UkxxMUtsenpUWjJ1eDJSa1pGSVRVM0Z3b1VMUyt4LzVKRkhjTzdjT1R6NTVKT1lNbVVLSG5qZ0FXaWFoc1dMRnp2Yi9Qbm5ueGcrZkRqV3IxOWZMS0g4OGNjZnNXTEZDbnoxMVZlSWpvN0cwYU5ITVhQbVRKdzZkUXE5ZS9mR3NHSERzR2JOR3FTbHBXSFRwazN3OWZYRko1OThnb3lNRENhU1ZKTVUvcjBxZlhJeUVia016cGwwY1ZMS1cwNG1BU0FwS1NsRFVaUytBSDRIRUppWGw3Y3RJQ0RncGlaZ0V0RzFCUWNIdHdPd0JQbnpJeU00dFB3dng0NGRnNit2N3pYYlRKdzRFYW1wcVpnM2I5NVZDKzA4OWRSVGVPMjExL0RtbTI5aThlTEZXTE5tVGJINWpRMGFOSUNQancvaTQrT0xIYmR6NTA1MDd0d1pkcnNkYytmT3hmVHAwekZseWhSNGVIaWdWYXRXR0RseUpFNmZQbzNnNEdBa0p5Y0RBSktUaytIbjUzZUxWMDVVZlVncEN6OGZITlUxRUNLcWNPeVpkSEduVDU5R2VubzZhdFdxVld3NDE4MndXQ3puUWtKQ3doME94eVlBZ1VhamNZZlpiTzVsc1ZoK0w1OW9pU2cwTkxSQlhsNWVOQUF2SWNSa2k4WHl2ZDR4VlNXclY2OUcrL2J0QWVRUGNUMTc5aXlhTkdsU2RDMWRqQjA3RmlrcEtYamtrZncxMDdPeXN1RHA2VmxzS0d4bVppWldyMTZOVmF0V3djZkhCNHNXTGNJcnI3eUMwYU5ITzl1RWhZWGhwNTkrUXNlT0hRSGszNXpidFdzWDVzeVpBemMzTjl4MzMzMFlQWG8wb3FLaU1IWHFWSVNIaHlNNE9CamUzdDVZdVhJbHRtM2JocENRRUNRa0pPREZGMStzakplSHFFb1FRdmdCUUc1dWJvMmQ1MDFVVXpDWmRIR0Y4eVZidDI1OVU4VjNyaFFmSDM4NktDZ29URkdVZFFDNlNpbC9DUW9LNnBPWW1CaC8zWU9KNkpyTVp2T2REb2RqTTRCV0FGWmJMSmEzOVk2cHFzak16TVFISDN5QW5UdDNPcXV4UHZiWVl4ZzBhQkEwVFVQWHJsMmRiZSsrKzI3Y2ZmZmQyTHAxS3dDZ2QrL2UrUGpqajRzdGkvVFFRdy9CMDlNVGpSbzFBZ0M4OE1JTDhQVDBMUGFjWGJ0Mnhjc3Z2NHpKa3lkRENJR0RCdy9DYURTaWJkdTJBSUQ1OCtkajNyeDVPSDc4T09MaTRqQi8vbndBK1V1SmhJZUhJeUlpQXMyYU5VUGp4bzNScEVtVGludHhpS3FRb0tDZ3V3RTBBM0J5Nzk2OUYzUU9oNGdxR0llNXVyakNaUEpXaHJoZUtURXhNYzNEdytNaEFPc0JORkFVNWIvQndjRTl5KzBKaUdvZ3M5bmNYRXI1czVUU0g4QzJXclZxUFlVYXVBekkxWHo4OGNmNDlkZGY4ZEZISDZGWnMyWUFnQWtUSmlBdUxnN2J0Mi9IRzIrOFVlcHhLU2tweU1yS0tyRXNVbFpXRm1yWHJ1Mzgvc3BFRWdEYXRtMExUZE93Yjk4K0FNRDI3ZHNSRmhibTNMOXMyVExrNWVVaE9qb2EwZEhSbURsekpveEdJM3g4ZkhENzdiZWpTNWN1bUQxN05wNTk5dGxidlh5aUttbnc0TUVHVlZVN0Z0MW1NQmhHQW9DVThsTjlvaUtpeXNSazBzV1Z4M3pKMHNURnhWMzI4ZkVaSktWY0RxQzJwbW5mbWMzbW9lWDZKRVExUkZCUVVDc3A1VFlBTFFGOEw0VG92WDM3OWt0NngxV1ZqQnMzRHQ5ODgwMko1VFlVUllHN3UzdUpxcXVGRmk5ZWpKNDlleFlibVpHYm00dnM3T3lyenFjc0pJUkExNjVkY2VUSUVRREExcTFiRVI3KzEwb3hHUmtaYU5ldUhTSWpJN0YyN1ZwTW5qd1preWRQaHFJbzBEUU5HUm41YTdYYjdmYWJ1V1NxZ2JLenMvVU80WWFZeldZM2s4azBJams1K1RjQUt3cTNCd1lHTnRFMDdSOEE3RWFqY1lGK0VSSlJaV0V5V1E0V0wxNk1ZOGVPNlIxR3FXNTFXWkJyaVkyTnpiUFpiRTlMS2FNQXVFa3B2MVJWZFhaWVdCaUhUeFBkSUZWVkF4UkYrUmxBY3dEUjZlbnAvUzBXQ3l1M1hrRlJsT3NtZjBYWjdYYk1tVE1IY1hGeHpxVTdORTBEQVB6d3d3OW8zTGp4RFEzOWYrT05OOUMzYjEra3BxYmkrUEhqVUZYVnVhOXg0OGFZUG4wNi9QMzlFUlVWaFl5TURCdzRjQUI1ZVhtWU5tMGEwdExTRUJVVmhUZmZmQlBSMGRGbHYyaXFGb3F1UHdvQWMrYk13WTgvL2xocTI5VFVWSnc4ZVJJQW5HdVpKaWNuNDl5NWM4akt5a0pZV0ZpVnZ2blFzbVZMRDFWVm41ZFNIaFJDTEFkd0w0Qzd6V2F6bTcrL2Z4MkR3YkJlQ0ZGZkNQRXVseEFqcWhuNG9mOFcvZkhISDRpT2pzYXdZY09jMjh4bU0rclhyMStzWFVaR0J1TGk0Z0FBZ3dZTmdyZDMvdEpMQnc4ZVJGeGNIRHAxNm9SYXRXcVZPSC9mdm4zeHlpdXYzRlJzNTg2ZHc1OS8vZ2wzZDNlMGFOSGlwczV4QXpTYnpmYXFxcXIvQXpBWHdLdnA2ZWxCb2FHaFE3aDBDTkUxS1NhVDZTVUEvd0xnQWVCekh4K2ZwNjFXYTU3T2NWVkpSWWVYWGs5OGZEeW1UWnVHcGsyYll1blNwYWhmdno0V0wxNk1oUXNYUWxFVTFLMWIxN2ttWkdrT0hEaUE1NTU3cnRnMmg4T0JuSndjOU9qUkEwQitNWjd3OEhCWUxCWjA3OTRkMzM3N0xTNWN1SUR0MjdkajFLaFJxRldyRnViT25Rc3ZMeSs4OTk1N21EQmhBaFJGd1lBQkEyN3ErcW5paFlTRWxOaW1hVnFwTngyV0xsMktkdTNhQVFDU2twS2MyN095c2hBZEhlMHMvblNsYmR1MllmUG16VmkwYUJHQS9OK2ptVE5uWXZUbzBjakx5MFB6NXMyTFZSV3VLZ0lDQW1vYmpjYm5BTHdLb1BHVit6Vk42K2JoNGZFbUFCUHk1M3RIVm5LSVJLUVRKcE8zNkpOUFBzR1lNV09RbFpXRmFkT21ZY3lZTVhCM2Q4Zm16WnVMdGV2VXFWT3g3NWN2WHc0QTZOKy92M1BibGkxYnlqVzJBd2Z5aTZpMWF0WHFxa1BBeW92VmFsMFVIQno4bTZacDN3QjRNQzh2THlFb0tHaGdZbUppWW9VK01WRVY0Ky92Nys3aDRmR1VFT0oyaThVeW83UTJRVUZCZHl1S3NneEFkK1RQaTN6WGFyVk9BcUJWWXFqVnhuUFBQWWVubm5ycW1oK3k3WFk3bGk1ZENnQUlDQWpBVzIrOWhhQ2dJT2YrWjU5OUZzOCsrK3hWazROQzRlSGhhTk9tamJONHo3WDgvUFBQbURScGtuTytaZjM2OWVIbjU0ZDI3ZHJCWkRKQkNBRUE2Tml4STc3KyttdmNkdHR0TjNTOXBJLzQrSGhrWm1ZV20wdHJOcHV4WmNzVzV3M2dDeGN1WFBQbnVHN2RPbVJtWnVJZi8vaEhpWDByVnF6QW9FR0RFQnNiaTVTVUZBREF2bjM3MEtKRkM1ak5aa1JGUlpVWXhxMDNzOWxjVjBvNUdzQjRBQTJ2MWs1UmxCZ3BwUnVBNzRRUUk4Qy9aVVExQm9lNTNnS0x4WUkvLy93VER6LzhNRDc2NkNNa0p5YzdLd05XQllYekpTdGlpR3RwRWhJU3Rrc3B6UUIrQlhDM29pZzdPSS9TTlp3NGNhTE14NXcvZjk0NXJCREl2OE4vOUdqK2ttTU9oNlBjWXFzcUJnOGViRENaVENNOFBEeE9BbGdvcGV4VlNqT2hxdXBUaXFMc0FkQmRDSEZZU2hsdXRWb25nQisrcnVyNTU1Ky9ibStOdTdzN25uLytlUUNBaDRkSHNVU3lxT3NOYloweG85VDh2MVRkdW5VcnRYQ1BxcXJPUkxKUW8wYU5xbVNQRS8zbDFLbFRlUHp4eDNIcTFLbFM5NmVucCtPSko1N0FMNy84QWdEbzJiTW5ldmJzaWN6TVRQVHMyUk5idDI3RnNtWExzSERoUW16WnNxWFlsNmVuSjR4R28vUDhoVU92cDA2ZENwdk5oaDA3ZG1EanhvM1l2bjA3K3ZYcmgvRHdjSFRwMGdWcjFxeXB6SmZBeVd3Mk4xUlY5UzBwNVZFQU0zR05SQklBcEpRT0tlVXpWcXYxRVE3VEo2cFoyRE41Qy83em4vL2d4SWtUR0RwMEtBNGRPb1JQUC8wVVJxTVJlWGw1R0RkdTNEV1AvZnZmLzQ2REJ3K2lkZXZXem0yREJnMHEwZTVXNXRsVTVIekpxN0haYktkYXRtd1o1dTN0UFU4SThheVU4a3V6Mld6Mjl2YWVFQnNieStGNzFkVEFnUU5MTE42dWFSb3VYTGlBRXlkTzRQRGh3N2h3NFFLZWV1b3A1LzdKa3llamYvLys2Tk9uRHdEZzh1WExHRHg0TUhidDJvV0pFeWVpZGV2V2VPYVpaOHBseVJxZEtTYVRhVkJ5Y3ZKMElVVFJTbGVkQUFnVVZHUTFtODFkcEpRekFYUXIyTC9JMDlQek5SYmFJYW9hR2pkdWpCRWpSdUNsbDE3Q1o1OTlWdXhHZ2NQaHdKUXBVM0QvL2ZlalM1Y3VBT0FjZ2RTOWUzZm4wTlcyYmRzaUxpNE9HUmtaeFlvMTJlMTJ1TG01SVRvNkdrZVBIc1hNbVROeDZ0UXA5TzdkRzhPR0RjT2FOV3VRbHBhR1RaczJ3ZGZYRjU5ODhna3lNakl3Y09EQVNuME5UQ1pUWXdCZlNpbkR5bktjbEhLNXpXWmJVakZSRVZGVnhtVHlGa3liTmcxR294Rmp4NDVGUkVSRXNZVzB4NDRkVzZ4dDBUbVYzM3p6RFJSRndhQkJnNXpEWFFIZ2l5KytLSFpNNFlmd202VkhNZ2tBaHc0ZHlnSHdEMVZWNHdITWsxSytuSjZlSG1RMm0vL1BZckdjcTlSZ3FOdzkvUEREeU03T1JtNXVMcnk4dkZDdlhqM1VyMThmRFJzMlJHNXVMdHpjM0pDVWxJU3paOC9pb1ljZWNoNVhxMVl0T0J3T1NDbngxbHR2WWNhTUdiRFpiRENielFDQTRPRGdHeG9HZU9IQ0JTUWtKRlRZOVpXQkNBNE83cU5wMmx2SW55ZDBKVU9uVHAwYTIrMzJJQ25sMkNJOWxTY0JQR3UxV2pkVlhxaEVkQ01pSWlMdzY2Ky9ZczZjT1pnNGNhSnorNnhacytCd09JcHR1OUxqano4T0tTWFMwdEx3d2dzdklDTWp3emwzTWljbkI0cWlZTzdjdVVoTVRFUmtaQ1NHRHgrT1ZxMWFZZVRJa1FnTURFUndjRENTazVQaDYrdUw1T1JrM0gvLy9SVit2VVdwcXJvUXdGTUF5dHlGTG9TNHZmd2pJcUxxZ01ua0xmRHk4c0lQUC95QTlQUjBqQmt6eHJsZENBRS9QNytySGpka3lCQjgvZlhYcFo2dnZGeThlQkVwS1Nrd0dBeG8yYkpsdVoyM0xLeFc2OGRCUVVHL0tZcXlHa0FQS1dWQ2NIRHd3SVNFQkpzdUFWRzVPSHYyTEhidTNIbk5Ic1dQUHZvSUw3NzRJZzRjT0FDRHdZRFdyVnNqTXpNVGJtNXUyTHAxS3k1Y3VJQW1UWnBnM2JwMVVCUUZKcE1KbnA2ZXpqdjlSNDRjd2R5NWMvSGVlKytWR0M1WTJDdWdwK0RnNERCTjAyWnFtbmJOVDN2WjJkbldJaCt5emdraDNnYXdnTVBBaUtxdXlNaElaR1VWL3kvNnQ3LzlEYzJhTllQUmVQV1BUUTBhTkFBQU5HellFSFBtek1IR2pSdngwRU1QRmJ2NWR0OTk5MkgwNk5HSWlvckMxS2xURVI0ZWp1RGdZSGg3ZTJQbHlwWFl0bTBiUWtKQ2tKQ1FnQmRmZkxGQ3IvTktVc3AvSzRyeXM1VHlNU2xsTHlHRUJzRG5CZzl2VzVHeEVWSFZ4V1R5Rmh3N2RneXpaczNDMy8vK2Q2eGN1UkpTU2d3ZlB2eUdqNzk0OFNJaUlpSktWQTBzRDRjT0hRSUF0R2pSUXRkNU9vbUppVHRNSnBOWkNMRWFRRWROMDNhb3F2cXMxV3I5VXJlZzZJYjE2OWNQUVA2UTFuNzkrbUhXckZrQXJqM3Y3TC8vL1MrQS9LRmZJMGFNUU51MmJmSEREei9BMjlzYlVrcHMzTGdSelpvMXc1MTMzb24yN2R2ajdydnZMbmI4NmRPbk1YNzhlSGg2ZW1MbzBQd3B0NW1abVVoSlNibWhvaWdWS1RnNE9MUWdpWHp3UnRvWEpKTDdoUkNMUEQwOWwzQklLMUhWdEduVEpreWJOcTNVZmIxNmxUYjlHYzRLN2FXcFY2OGUzTjNkOGZEREQrUDExMStIRUFLS29tRCsvUG1ZTjI4ZWpoOC9qcmk0T015ZlB4OEFzR1RKRW9TSGh5TWlJZ0xObWpWRDQ4YU4wYVJKazF1L3NES3cyV3o3QU93RDhGWGhOcFBKNUFzZ1FBZ1JBQ0FBUUNBQWY1VHN2V3lGSXNQNmlham1ZREo1QzA2ZlBvMjJiZHNpTlRVVlRabzBRZHUyK1RmbTdIYTc4MFA0dGRTdFd4Y3JWampYK2kweHJOWER3K09tWXp0OCtEQUE0SjU3N3JucGM1U1h3bm1VUGo0K2N3SDhBOEFYcXFvRysvajR2TVo1bEZYYmhnMGJBT1NYekM5OGZEM1IwZEg0NDQ4LzBMOS9mOXh4eHgyWU1HRUNKazZjQ0NFRUJnMGFoTEZqeDZKcDA2Yk85a1dMOUNRbEpXSDY5T200OTk1NzBieDVjNHdjT1JLblRwM0N4SWtUTVdyVXFITHR2UzhMVlZVRGhCQS9hSnBXMWdwYjY2eFc2d0R3QXhaUmxkYTdkMi8wN3QyN3hIYXoyZXk4R1hZMURvY0RjK2ZPUmVQR2pWRzNibDFFUjBkai8vNzk2TnUzTHo3OTlGTTBiTmpRT2Y5eTJiSmxHRHAwS0tLam8zSFhYWGRoLy83OWlJeU1oSStQRHhSRlFaY3VYVEI3OW14ODhNRUhGWGF0WldHejJjNEMrS25nQ3dCZ05wdmQ4dkx5V2l1S0VxQW9TcUNVTWhCQVFFQkFnTytlUFh2TzZCWXNFZW1DeWVRdENBME5SV2hvS0lEOHlwVi8vUEVIZ1B5cWdsZCs4TDV5YVpEU3hNVEVsRnRzaGNsa0JhNHZXU1lGOHlpZlUxVTFBY0E4QUMrbHA2Y0hjQjVsOVhIcDBpWFVxbFVMbXFZNUY5dSswcWhSby9ET08rOGdPenNiSTBhTXdELy8rVThvaW9LTEZ5L2krUEhqRUVKZzZkS2x5TXZMdy9Iang1R1Nrb0t1WGJ0aTh1VEpBUEtIaDgyZVBSdk5temZIckZtejhNUVRUK0RzMmJONCsrMjNuWE1ySzV1cXFpc0EvSitVVWx5M2NVbjF3VVNTeU9YWTdYWnMzTGdSVzdac1FjT0dEZUh0N1kyT0hUdGkwcVJKZVBUUlJ4RVZGZVZjTy9yczJiUE94eGtaR1dqWHJoMGlJeU14WU1BQUxGKytISkdSa1ZBVUJacW1JU01qdzNuK3FzcGlzZVFDU0NyNFdsRmsxODM4alNTaWFvN0o1QzJJaVluQjJyVnJjZWJNR2ZqNitxSjkrL1lJRGc2KzVqRm56NTVGUmtZR3Z2amlDNXc5ZXhhREJ3Kys2dUxHdDZLcUpaT0ZTcGxIR2ErcWFuK3IxYnBINzlpb09JZkRnWDM3OW1IMzd0M1FOQTFQUFBFRWxpMWJCbmQzOTJMRFRjMW1NM2J0MmxWc0xkT1pNMmZpOGNjZngxMTMzWVVOR3piZzQ0OC9Sck5telNDRVFIWjJOaDUrK0dIY2Z2dnR5TXJLUW1CZ29QTzRsSlFVN05peEF3a0pDYWhUcHc2R0R4K093NGNQWS9iczJmRHc4TGpxY0xPS2xKZVg5NXJCWVBoVVVaUUhOVTBMRjBKNENDSHVrRkxlanV0L2VPb0NEdjBpY2prR2d3RTJtdzFEaHc1Rmh3NGRuSE83UC92c3N4SnQ5K3paNHl3dTFyaHhZMHlmUGgwZmZ2Z2hvcUtpNE9ucGlRTUhEcUJkdTNhWU1XTUcwdExTRUJVVmhTbFRwaUE5UGIzVUt1OVZHUC9PRWRWQVRDWnZRVUJBQU5xM2IrOGNzdGV6WjArc1c3Y09kcnNkUFh2MkxOYldicmRqN05peFVGVVY3ZHUzaDVRU0gzendBZHEwYVFOdmIyOHNXTENneERFQTBMNTllN3ovL3Z0bGp1M0lrU01BcWw0eUNlVFBvd3dNREF4V0ZDVmFDQkVLSU01c05qOXBzVmhXNlIwYi9lWDA2ZE40Ly8zM0VSSVNBa1ZSc0hidFdxU2xwUlZiMExzMEd6WnN3RTgvNVkrSUdqNThPSVlNR1lKMTY5WUJBRmF1WElsang0NmhZOGVPbUR4NU10emMzSW9sazVjdlgwYnIxcTBSR2hxS1pjdVc0YmZmZmtPTEZpMHdkZXBVMUs5Zkg5bloyVml3WUVIRlhYUXA5dXpaY3dMQUNRQS9GdDBlRmhibWVlSENCVCtEd2RCR0NORmFTdGtHUUdzQWJRQTBLR3dYRWhMU0tENCsvblNsQmsxRUZjcGdNRngxamlVQVBQMzAwemgxNmhTTVJpUFMwdEx3eGh0dklDTWpBN05uejRiRllrSDM3dDN4N2JmZjRzS0ZDOWkrZlR0R2pScUZXclZxWWU3Y3VmRHk4c0o3NzcySENSTW1RRkVVREJnd29CS3ZqSWlvYkpoTTNvSXJKOGNYVnFLOEdkZWF5RjlXV1ZsWlNFMU5oYUlvYU42OGVibWR0enp0M3IzN1pGaFlXUGYwOVBUNUFKNlNVbjZ0cXVxL3JGYnJWSER4OWlxaFNaTW1XTHAwS1FCZzZkS2xVQlFGSjA2Y3dPMjNYN3NDdksrdkwvN3hqMytnUllzV2FOR2lCWm8xYStiY0Z4SVNnaSsvL0JMSGpoMkRsNWNYWG4vOWRadzdkdzRORythdmg5MnBVeWVrcGFWQjB6UzgvdnJyT0hic0dBNGRPb1NEQnc5VytucHIxeE1iRzV1TnY0WjZGUk1hR3RvZ056ZTN0YUlvclRWTnE3RkR2L1FhbWt4VVh1clVxVk9pb3ZTTitQRERENUdSa1FGTjA5Q2dRUVBubk1rSEhuZ0FreVpOY241ZnYzNTkrUG41b1YyN2RqQ1pUTTduNnRpeEk3NysrdXNiV2k2SmlFaFBUQ1pkVU9FUTE2Wk5tK3BheWZWNkNqNk1QMk15bVd4Q2lBOEFURlpWTlZBSThZVEZZcm1vZDN4VVVtSmlJbHExYW5YTk5oMDZkRUNIRGgxdzVzd1pXSzFXN04yN0Y0OCsraWlBL0FySXAwK2Zoc2xrd3B0dnZnbWJ6WWI1OCtkajhlTEZ6dU5qWW1Ld2V2VnFYTHAwQ1hmY2NRZnV1ZWNlK1BuNTRjQ0JBMmpUcGsyRlhsOTUyYlZyMTU4QTRncSthaHdwWmF3UUlrenZPRnlabERKVzd4aHFncHV0SU8zdDdWMXEwWjV1M2JxVjJsNVYxUkxiR2pVcWE3MHZJcUxLeDJUU0JWWGxJYTZsa0RhYmJhN1piUDVOU3JrS1FGOHA1YzdnNE9EK0NRa0pCL1FPcnFiVE5BM1oyZGxRRkFWU1NtellzQUZQUGZYVU5ZOVp1SEFoMXE5ZkR3OFBENWhNSnZUbzBRTS8vL3d6bGkxYmhyeThQTHp3d2d0WXRXb1ZVbEpTc0gvL2Z0eDMzMzNGam8rSWlFQkVSQVEwVGNPSkV5ZHc0TUFCL1A3NzcwaE5UYTAyeVdSTlo3UFp3dldPZ1lpSWlDb2VrMGtYVkZXTDcxeUx4V0w1YjFCUVVMQ2lLR3NCQkdxYXRzdHNOZysxV0N6ZjZSMWJUZmJ3d3cvai9Qbno2TmF0RzM3OTlWZWNQMzhlUFhyMHVPWXhEenp3QUFZTkd1UWNEanQ2OUdoa1pHUmcyTEJoZVBEQkJ5R0VnSnVibXpOaFhMaHdJUUFnT3p1NzFIbkRoUXJuWFdablo1ZlQxUkVSRVJIUnJXQXk2WUpTVWxJQW9OaGN0ZW9nTVRIeFNFQkFRR2VqMGZncDhwZGlXSytxNmhTcjFUb0xyQktuaS9YcjEwTlJGQmdNQnVUbTV1TE5OOThzc2Y1cHIxNjlpczBwdW5JWTdIdnZ2ZWNzaTE5bzJMQmhlT1NSUjJDMzIrSHI2d3NnZjY3bGpTeVBjK1Y2ckVSRVJFU2tEMFh2QUtqOG5UMTdGZ0N1V3lpbEt0cXpaMCttMVdxTkVFSk1LdGcwVTFYVmxRRUJBZGN1SVVvVndzM056Ym5raDV1Ykc3cDA2VktpemF4WnM2QW9WLzlUY21VaVdhaHUzYnJPUkJLNDhYVld5M005VmlJaUlpSzZlVXdtWFZCaE1sbjBnM28xSXkwV3k5dUtvdlFEY0JIQVlLUFJ1TU5zTmxmTjByUkVSRVJFUkRVUWswa1hJNlhFbVRObkFGVFBuc21pRWhJU05qb2NqbEFBdndNSWtGTCtFaGdZMkZydnVJaUlpSWlJaU1ta3k4bk16RVIyZGpiYzNkM2g0K09qZHppM2JQZnUzUWVGRUIwQi9BS2dtY0ZnMkthcWFvRGVjUkVSRVJFUjFYUk1KbDFNMFNHdU43UFFjbFZrc1ZndUNpRWVBckFKd08wQXRxcXEybEhuc0lpSWlJaUlhalNYcU9acU5wdjFEcUhLT1hueXBFdTlMaGFMSmN2ZjM3Ky9oNGZINXdEK0J1QkhrOG5VMzJhei9hUjNiRVJFVlBGYzZUMk5pTWhWVk91ZVNTbGxyTjR4dUxxcTlCb25KU1haL2Z6OGhrb3BGd09vTFlUWWFES1pIdFU3TGlJaXFqaFY2WDNJVmZFMUpxS2I1UnJqSU1uSmJEWlBsRkxPRWtLOGI3RllYdEU3bmdvaVZGVjlGOENyQU95S29qeVVrSkFRcTNOTWxVNVZWUWtBRm90RjcxQmNVbUV2aU5WcTVkOUpJaUlpb2xKVTY1NUpLa25UdERzTEhwN1NOWkNLSmExVzYrc0EzZ1Bncm1uYTJzREFRSCs5Z3lJaUlpSWlxa2xjWXM0ay9VVlJsSHBTU2tncHorc2RTd1dUVnF0MWdxcXFUUUVNTVJnTU1ZR0JnWjEyNzk1OVV1L0FLaHZuRVJFUkVSR1JIdGd6NldLa2xENEYvNmJySFVzbDBOTFQwNThzbU92UnpHQXdiT3pRb1VQMVh3L2xCbkdPUzhYamEweEVSRVIwZGV5WmREMCtBR0F3R0dwQ01vbERodzdsQkFVRkRSUkNiQU1Ra0p1YnU5cmYzNzl2VWxLU1hlL1lLcHJOWmd2WE93WWlJaUlpcXJuWU0rbDZ2SUVhMHpNSkFFaE1URXd6R0F3UEF6Z0o0RUVQRDQ4RmVzZEVSRVJFUk9UcW1FeTZIaDhBMERUdGt0NkJWS2I0K1BqalFvZytBTElBUEcweW1VYm9IUk1SRVJFUmtTdGpNdWw2UEFIQTRYQmMxanVReW1heFdQWktLVjhCQUNIRWZMUFpmSy9lTVJFUkVSRVJ1U29tazY3SENBQWVIaDU1ZWdlaUI1dk50Z2pBOXdCcVN5bi9ZemFiM2ZTT2lZaUlpSWpJRlRHWmRERlN5c0tpU3JtNkJxSWY2WEE0bmdHUUJpQVF3S3M2eDBORVJFUkU1SktZVExvWUlZUVJBRFJOcTVFOWt3Q3dlL2Z1azFMS1VRQWdwWXdNQ2dwcXBYZE1SRVJFUkVTdWhzbWs2M0VEQUlmRFVXT1RTUUN3Mld6L0FiQUtnSWVpS0FzQUNKMURJaUlpSWlKeUtmeUFmUjBtazJtbkVDSlU3emhjbVpReXRpTFdUQXdORFcyUWw1ZjNPNENHQVBwWXJkWk41ZjBjUkVSRVJFUTFGWHNtcjRPSlpNVVRRb1JWeEhsMzdkcjFKNENaQmM4eEMveDlKeUlpSWlJcU44YnJOeUVBc0Znc2VvZmdrc3htYzRXZTM4ZkhaMkY2ZXZwNEtXV1FxcXFEclZicnlncDlRaUlpSWlLaUdvSTlOZVRTWW1OanN3RkVBb0FRWWlJNHRKdUlpSWlJcUZ3d21TU1hsNU9UOHhXQTB3VzlrMTMwam9lSWlJaUl5QlV3bVNTWGw1U1VaQWV3RUFDRUVHTjFEb2VJaUlpSXlDVXdtYVFhd1dBd0xBS1FLNlVjR0JJU2NvZmU4UkFSRVJFUlZYZE1KcWxHaUkrUFB5MkUyQWpBb0duYVFMM2pJU0lpSWlLcTdwaE1VbzBocGZ5bTROL0g5STZGaUlpSWlLaTZZekpKTllZUVlqMkFYQUJob2FHaERmU09oNGlJaUlpb09tTXlTVFdHeFdLNUNPQW5BSWJjM055ZWVzZERSRVJFUkZTZE1abXNnYkt6cy9VT1FUZENpSzBBb0NqSy9YckhRa1JFUkVSVW5UR1pyQ1lXTDE2TVk4ZU8zVkRiMU5SVW5EeDVFZ0RRdlh0M0FFQnljakxPblR1SHJLd3NoSVdGd1c2M1YxaXNWWm1tYVRzQVFFclpXZTlZaUlpSWlJaXFNNlBlQWREMS9mSEhINGlPanNhd1ljT2MyOHhtTStyWHIxK3NYVVpHQnVMaTRyQnQyelpzM3J3Wml4WXRBZ0JJS1RGejVreU1IajBhZVhsNWFONjhPZHpkM1N2MUdxb0tSVkVTcEpSNUFBTDkvZjNySkNVbFplZ2RFeEVSRVJGUmRjU2V5V3JnazA4K3daZ3hZNUNWbFlWSmt5Ymg1TW1UY0hkM3grYk5tNHQ5RlJvMGFCRGMzTnlRa3BJQ0FOaTNieDlhdEdnQnM5bU1YMzc1QlFFQkFYcGRpdTRzRmtzV2dDUUFCamMzdC92MGpvZUlpSWlJcUxwaXoyUVZaN0ZZOE9lZmYrTGhoeC9HakJremtKeWNqRWFOR2wzem1NY2ZmeHdBTUhyMGFHUmxaV0hxMUtrQWdCMDdkbURqeG8xd2QzZEh2Mzc5a0ptWmlkemNYTHp5eWlzWU9MQkdMYjJZRENCUVVaUjdBTVRySFF3UkVSRVJVWFhFWkxLSys4OS8vb01USjA1ZzZOQ2hPSFRvRUQ3OTlGTVlqVWJrNWVWaDNMaHhwUjRUSFIyTm8wZVBZdWJNbVRoMTZoUjY5KzZOWWNPR1ljMmFOVWhMUzhPbVRadmc2K3VMVHo3NUJCa1pHVFV0a1lTVThyQVFBa0tJZS9TT2hZaUlpSWlvdW1JeVdjVk5tellOUnFNUlk4ZU9SVVJFQk5xM2J3OEFNQmdNR0R0MmJMRzJ3NFlOZzkxdXg2SkZpNUNZbUlqSXlFZ01IejRjclZxMXdzaVJJeEVZR0lqZzRHQWtKeWZEMTljWHljbkp1UC8rbWxmVVZGR1VQNlNVMERTTnlTUVJFUkVSMFUxaU1sbkZlWGw1NFljZmZrQjZlanJHakJuajNDNkVnSitmWDRuMmJtNXV1TysrK3pCNjlHaEVSVVZoNnRTcENBOFBSM0J3TUx5OXZiRnk1VXBzMjdZTklTRWhTRWhJd0lzdnZsaVpsMU1sT0J5T2s0cWlRQWh4cDk2eEVCRVJFUkZWVjB3bXE3aGp4NDVoMXF4WitQdmYvNDZWSzFkQ1Nvbmh3NGRmdGIwUUF2UG56OGU4ZWZOdy9QaHh4TVhGWWY3OCtRQ0FKVXVXSUR3OEhCRVJFV2pXckJrYU4yNk1KazJhVk5hbFZCbENpTXlDaDE2NkJrSkVSRVJFVkkweG1hemlUcDgramJadDJ5STFOUlZObWpSQjI3WnRBUUIydXgzOSt2VXI5WmhseTVaaDZOQ2hpSTZPeGwxMzNZWDkrL2NqTWpJU1BqNCtVQlFGWGJwMHdlelpzL0hCQng5VTVxVlVKVXdtaVlpSWlJaHVFWlBKS2k0ME5CU2hvYUVBZ1BQbnorT1BQLzRBQUxpN3UyUERoZzNGMm5icTFBbEEvbnFUN2RxMVEyUmtKQVlNR0lEbHk1Y2pNaklTaXFKQTB6UmtaT1F2cldpMzJ5dnhTcXFVcklKL21Vd1NFUkVSRWQwa0pwTlZYRXhNRE5hdVhZc3paODdBMTljWDdkdTNSM0J3OERXUHJQQmd2d0FBQjBSSlJFRlVhZHk0TWFaUG40NFBQL3dRVVZGUjhQVDB4SUVEQjlDdVhUdk1tREVEYVdscGlJcUt3cFFwVTVDZW5vNUJnd1pWMHRWY25hcXFVb2VuYmEvVDg5NFVLV1dzeldZTDF6c09JaUlpSWlJQUVIb0hVTlVWSmhzV2kwV1g1ejk1OGlTa2xHamF0Q2tBb0dmUG5nRHlleW5yMTY5ZnJPMzU4K2ZSc1dOSE5HellFQmFMQmQyN2Q4Y3p6enlEQ3hjdVlQdjI3ZmpsbDE5UXExWXR6Sm8xQzE1ZVh2ajExMTh4WWNJRWpCOC9IZ01HREtqMGF3TUFzOW1zeS9OV1YxYXJsZjluaVlpSWlLaEs0QWZUNjlBN21id1pQLy84TTBKRFErSHA2VmxzdTlWcWhjbGtnaEIvL2RoVFUxTngyMjIzd2QzZHZiTERCUEJYTWxtZFhsODlGTDVPVENhSmlJaUlxS3JnTUZjWDFLMWJ0MUszcTZwYVlsdWpSbzBxT2h3aUlpSWlJbkpCaXQ0QkVCRVJFUkVSVWZYRFpKS0lpSWlJaUlqS2pNa2tFUkVSRVJFUmxSbVRTU0lpSWlJaUlpb3pKcE5FUkVSRVJFUlVaa3dtaVlpSWlJaUlxTXlZVEJJUkVSRVJFVkdaTVpra0lpSWlJaUtpTWpQcUhVQjFZVGFiOVE2QmJzQ3Z2LzZLamgwN2x2bTQ3ZHUzNC9EaHd4ZzJiSmh6VzA1T0RxWk5tNFlubjN3U3JWdTNMczh3aVlpSWlJaXFQZlpNWG9lVU1sYnZHRnhkZVNicWI3MzFGZ0JnMEtCQjZOU3BFM3IwNklHZVBYdWlaOCtlQ0FzTHd4ZGZmRkhxY1lHQmdWaTdkaTBPSHo3czNEWm56aHk0dWJtaFpjdVc1UllmRVJFUkVaR3JZTS9rZGRoc3RuQzlZNmdPVkZXVkFHQ3hXUFFPQlFBUUhSMk5ZY09HWWZMa3lXamJ0aTBBWU5hc1dXamZ2bjJ4ZHYzNjlTdjIvWFBQUFllTWpBdzBhTkRBdWUzUlJ4OEZBRXlaTXVXbWVqMkppSWlJaUZ3UmswbHlDZjM3OTRlVUVtZk9uRUgvL3YweFljSUVTQ2tocFFRQVpHVmw0ZWpSb3dnTURDeDIzSVlORzRwOXYyTEZDaHc3ZGd3VEpreW90TmlKaUlpSWlLb2pKcFBrRXI3OTlsdnMzYnNYa3laTndzcVZLK0hwNllrUFAvd1FPM2JzZ0wrL1AvYnYzNCs5ZS9laVo4K2VBSURObXpjRHlFOGVWNjFhNVR6UDhlUEgwYmh4WXd3YU5LakVjMFJIUjFmT3hSQVJFUkVSRWRVVXFxcEtWVldsbm1iTm1pVzdkdTBxUjQwYUpUVk5rd01HREpDREJ3K1dPVGs1empiUFAvKzhmUHp4eDBzOS9zaVJJN0pQbno3UzRYQlVWc2czclBEMTFmdm5URVJFUkVSVWlEMlQ1QkxPbkRtRGt5ZFB3c2ZIQjkyN2Q4Zk9uVHR4K2ZKbFBQTElJL2pxcTYvdzVKTlB3bTYzWS9mdTNYanh4UmNCQUZ1MmJNR0hIMzdvUEVkNmVqbzBUY1BBZ1FPditqemZmdnR0aFY4TEVSRVJFUkZSamFGM3orUnJyNzBtWTJKaVpOKytmYVdVVWw2K2ZGbjI3ZHRYWm1abXlrY2VlVVFlT1hKRXhzVEV5QWNmZkZCbVptYVdPSDdqeG8xeXlKQWh4WG94cXhMMlRCSVJFUkZSVmNPZVNhcjJORTFEV2xvYWV2WHFoWG56NWdISW4vdll1blZyZUhsNVlmejQ4UmczYmh4cTE2Nk5zV1BId3N2THE5anhtelp0d3B3NWM2QnBHb1lNR1ZMcWM1aE1Ka3lkT3JYQ3I0V0lpSWlJcUxwZ01rblZucUlvbURObkRoVGxyMlZUZCs3YzZhemNHaDRlam8wYk4rTGd3WVBvMjdldnM0M2Ric2Y4K2ZQeDAwOC9ZY0dDQmJqbm5udWMrOHhtTStMaTR1RHU3bDU1RjBKRVJFUkVWSTBvMTI5Q1ZQVVY3VzJVVW1MZHVuWG8xYXNYcEpSWXVuUXBFaE1UMGFoUkk3ejAwa3RJVDA4SEFDeFpzZ1RIamgzREYxOThVU3lSSkNJaUlpS2k2MlBQSkxtYzc3NzdEbmZjY1Fmc2RqdGVlT0VGcEthbTRwTlBQa0dUSmswd2VmSmtQUDc0NDNqNTVaZng5Tk5QdzkzZEhURXhNZmpvbzQ5S25HZmd3SUVRUWhUYmR1VzZsRVJFUkVSRU5SV1RTWEk1S1NrcEdEZHVITjUrKzIzY2RkZGRlUC85OTUwOWwrKysreTQrLy94ekFIQU9ZZTNUcHcvNjlPbWpXN3hFUkVSRVJOV1J1SDRUb3VzcnJEUnFzVmowRHNWSlNsbWlaN0c2TXB2TkFBQ3IxZW9hRjBSRVJFUkUxUjduVEpMTGNwVkVrb2lJaUlpb0ttSXlTVVJFUkVSRVJHWEdaSktJaUlpSWlJaktqTWtrRVJFUkVSRVJsUm1UU1NJaUlpSWlJaW96SnBORVJFUkVSRVJVWmt3bWlZaUlpSWlJcU15WVRCSVJFUkVSRVZHWkdmVU9nRnlMMld6V093UWlJaUlpSXFvRTdKbWtjaUdsak5VN0JsZkgxN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QNi9QVGdRQUFBQUFCRGtiejNDQWhVQUFBQUFBQUFBQUFBQUFBQUFBQUFBQUFBQUFBQUFBQUFBQUFBQUFBQUFBQUFBQUFBQUFBQUFBQUFBQUFBQUFBQUFBQUFBQUFBQUFBQUFBQUFBQUFBQUFBQUFBQUFBQUFBQUFBQUFBQUFBQUFBQUFBQUFBQUFBQUFBQUFBQUFyQUExN1Y5M2lFQ0sxd0FBQUFCSlJVNUVya0pnZ2c9PSIsCiAgICJUeXBlIiA6ICJmbG93IiwKICAgIlZlcnNpb24iIDogIiIKfQo="/>
    </extobj>
    <extobj name="ECB019B1-382A-4266-B25C-5B523AA43C14-2">
      <extobjdata type="ECB019B1-382A-4266-B25C-5B523AA43C14" data="ewogICAiRmlsZUlkIiA6ICI4NTIwMzE4OTQ1OCIsCiAgICJHcm91cElkIiA6ICI2MzkzMjQwNzQiLAogICAiSW1hZ2UiIDogImlWQk9SdzBLR2dvQUFBQU5TVWhFVWdBQUFxZ0FBQUhNQ0FZQUFBQVpOVnFOQUFBQUNYQklXWE1BQUFzVEFBQUxFd0VBbXB3WUFBQWdBRWxFUVZSNG5PemRlWHhUVmQ0LzhNKzU2WksydENCYktjV3lXQ2xRS09TbWJNb2pxMmdWUmtCUmNjYjFFUkJCUjM3cU15NDRpUFBJREtDNE1nNzZNQ0xpeUxnZ2lBd3FVa0JCckRTcEZBcTBWTUJLS1cyaFVLQmJsbnQrZjJReFhZQ1d0a21UZnQ2dlYxOU43dnBOQ0tmZm5IdnU5d0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TVHZUVyd01nSWlML2QrMjExMFpXVmxZbUF6QnFtdFpMQ05FVFFIY0E3UUJFQUFoM2Jsb09vQXpBR1FDL1NDbVBLSXB5R0lCSnI5ZW43OXk1ODV3djRpZWlsb1VKS2hFUk5kaW9VYU9DU2t0THIxRVU1UllwNVRnQS9RRW9qVHlzQm1DZkVPSWJUZFBXdDIzYjl2dHQyN2JaR2g4dEVma2JKcWhFUkZSdlJxTnhnS1pwczRRUXR3UG80RnF1MSt2UnAwOGY5TzNiRjNGeGNZaU5qVVZNVEF6YXRtMEx2VjZQME5CUUFFQlZWUlVxS3l0UldscUtnb0lDNU9mbkl5OHZEd2NPSE1DQkF3ZFFWVlhsZWJwVFVzcVBGRVY1eTJReTdmWHVLeVVpWDJLQ1NrUkVseUpVVlowRVlDNkEvM0l0VEV4TXhNaVJJekZpeEFqRXg4ZERwOU0xNmlSMnV4MjV1Ym5Zc1dNSHRtL2ZqcXlzTE0vVjN3RjR4V3cycndNZ0czVWlJbXJ4bUtBU0VkR0ZDRlZWYndEd3Z3Q01BQkFkSFkwcFU2Wmc0c1NKaUk2T2J0YVRGeFlXWXNPR0RWaTdkaTBLQ3d0ZGkwMEE1cG5ONXEvQVJKVW9ZREZCSlNLaVdnd0dRM2NoeEhJQU53QkFRa0lDWnN5WWdldXV1dzZLMHRpaHBnMmphUnErL2ZaYkxGKytIRGs1T2E3Rlgwa3BaMlprWlB6aTFXQ0l5Q3VZb0JJUmtTZkZhRFErQkdDeGxESWlMaTRPczJmUHhwZ3hZN3llbU5ha2FScFNVMU94Yk5reTVPWGxRUWhSQnVCL1RDYlRQK0M0d1lxSUFnUVRWQ0lpQWdBTUhUbzB5bWF6clpKUzNxTFQ2WERmZmZmaHdRY2ZSRWhJaUs5RHE4WmlzZUNkZDk3QnlwVXJvV2thQUt3TERnNitOeTB0N2F5dll5T2lwc0VFbFlpSWtKeWNuS0JwMmpvQWZYcjA2SUdGQ3hjaUlTSEIxMkZkVkhaMk5wNTU1aGtjUFhvVUFBNHFpaklwUFQwOTI4ZGhFVkVUYU53dGwwUkU1UGNHRFJvMFdBanhMWUJ1bzBhTnd1dXZ2NDZZbUJoZmgzVkpIVHQyeElRSkUzRDQ4R0g4OHNzdkhRSGMzYVZMbDI5T25EaHgzTmV4RVZIak1FRWxJbXJGVkZVZHBpaktOMUxLcUFjZWVBRFBQUE9NdTJhcFB3Z0pDY0gxMTE4UG04MkdqSXdNdmFJb2QzYnQyblZyUVVGQnZxOWpJNkxMeHdTVmlLaVZVbFhWQ0NBVlFPVE1tVE14YTlZc0NPRi9JNytFRUJneVpBaUVFRWhQVHc4RmNHZE1UTXpYQlFVRkJiNk9qWWd1RHhOVUlxSldhUERnd1YwQWJBWFFjZWJNbVpneFk0YXZRMm8wbzlFSUlRUk1KbE9JRU9MbXVMaTREL0x6ODh0OEhSY1JOUndUVkNLaVZpWStQajQwSkNUa1B3QVNKMHlZZ01jZmY5d3ZlMDdyb3FvcWpoOC9qcHljbkNpNzNUNjhRNGNPcTR1TGkrMitqb3VJR29ZSktoRlJLOU9qUjQrL0FiaGp3SUFCV0xKa0NZS0NnbndkVXBNUlF1RGFhNjlGV2xvYWlvdUw0NEtDZ3NJS0NnbzIrem91SW1xWXdQaktURVJFOVdJMEdvZEtLYitQaUlnUW4zenlpZWpjdWJPdlEyb1dSVVZGdVBYV1cyVjVlYmxVRkdWNGVucjZqNzZPaVlqcXo3ZlRnaEFSa2RmRXg4ZUhTaW4vQ1VDWk8zZHV3Q2FuQU5DNWMyZk1uVHRYQUZDa2xQK01qNC8zbjlJRVJNUUVsWWlvdFdqYnR1MGNBUDJNUmlOdXVlVVdYNGZUN0NaTm1nUlZWU0dsVEhTK2RpTHlFN3pFVDBUVUNpUW1KcllKRFEwOURLRFRoeDkraU42OWUvczZKSy9JenM3R1hYZmRCUURGTnB1dFoyWm1KdS9xSi9JRDdFRWxJbW9GUWtKQ1pnUG9OR2JNbUZhVG5BSkFRa0lDUm84ZURRQ2Rnb0tDWnZzNkhpS3FIeWFvUkVRQkxqNCtQbFFJOFFTQWdLaDMybEFlci9sSmprVWw4ZzlNVUltSUFseGtaT1JFQUIySERoMktxNisrMnRmaDFGdFpXZE5jamUvZHV6ZUdEaDBLQUIwakl5TW5OTWxCaWFoWk1VRWxJZ3A4OXdQQXhJa1R2WGJDd3NKQzNIVFRUU2d2TDNjdk8zcjBLQjU0NElGNjdYLzgrSEdrcEtRZ1B6Ky9TZUtaTU1HUmx3b2g3bStTQXhKUnN3cWM2c3hFUkZTTHdXRG9Lb1M0TVR3OEhLTkdqV3J3L3NuSnllalVxZE1sdHlzdUxrWjZlcnI3K1lZTkd6Qnc0RUNFaDRlN2wyM2J0ZzFKU1VuMU9tL1hybDB4ZXZSb2JObXlCZmZjYzArRDQ2NXA5T2pSQ0E4UFIzbDVlWXJSYUl3eG1Vd0ZqVDRvRVRVYkpxaEVSSUV0QllBeWN1UkloSVdGTlhobnZWNlBUWnMyQVFDbVRadFdhMzJYTGwzd3lpdXZZTVNJRVFBQVRkTXdidHc0bEpXVklUZzRHR1BHakFFQXBLYW1ZdE9tVGNqTHk4TW5uM3ppM3YrRER6NUFhV2twSG43NDRWckgxalFOVzdac3dkdHZ2MTFyM1k0ZE94cjBPc0xDd2pCeTVFaHMyclJKMFRRdEJjQS9HM1FBSXZJcUpxaEVSSUZ0REFEWEdNeEdLUzh2eC9yMTY2c3RxMWxQVlVxSjB0SlM3TnExQ3dCZ3Q5c3hZc1FJbU0xbWhJZUh1NWNEamw3Tm9LQWdKQ1VsVlVzNEJ3OGVqSysrK2dydDI3ZHZkTXllaGd3WmdrMmJOa0VJTVFaTVVJbGFOQ2FvUkVTQlN6aVRNUmlOeGtZZnJMQ3dzTTVlMUxxRWhJUUFjQ1NvQUxCeDQ4WmE0MDl0Tmh1Q2c0T3JMYk5hcmRBMHJkclFnS2JpOFI2TWhhTU91R3p5a3hCUmsyQ0NTa1FVb0l4R1k0S1Vza3RNVEF5NmR1M2E2T045OTkxM2RTYVU5Zkhzczg5aTZkS2xzTnZ0N3JHd2RydmRuY2k2VkZWVkFRREdqUnRYNTNIZWYvOTk5T3paczRHUk8zVHQyaFZkdW5UQmlSTW51aGlOeGdTVHlYVHdzZzVFUk0yT0NTb1JVWURTTkMxUkNJRytmZnMyK2xnVEpreEFaR1FrQU9EUW9VUHVjbFYxWGZZSDRCNTc2cUlvQ3FaTW1ZSlpzMmFoYjkrK2lJNk9oczFtcTVXZ0ZoVVZJVFkyRnA5Ly9ubXRZdzRmUHJ4UlBhdXU5K0xFaVJQUU5DMFJBQk5Vb2hhS0NTb1JVWUFTUWlRQVFGeGNYSk1jNzhNUFB3UUFwS1NrdUIvWEhJUHFrcHFhQ3NEUlN6cGt5QkFBUUs5ZXZUQjE2bFFzWHJ3WVM1WXNnZDF1cjlVanUyZlBuanBudXJKYXJiQllMTzRrK1hLNTNndEZVVnJQZEZwRWZvZ0pLaEZSZ0pKUzloWkM0TW9ycjJ5eVkrN2R1eGZuenAxRGFtcHFyVjdTK3Jqbm5udFFYRndNaThVQ1JWRnFKYWpyMXEzRGJiZmRWbXUvMHRKU0JBY0hOM3BzcWl0QmxWSXlRU1Zxd1ppZ0VoRUZLQ0hFMVVEVDlLQSsrK3l6V0xObURkNTc3ejA4K3VpajJMbHpKMWF2WG8zSEhudXNRY2NKQ1FsQmJHd3NTa3BLRUJwYWZkYlJ6ei8vSE1YRnhiamhoaHRxN1ZkY1hJeDI3ZG8xNmpVQThFeldtYUFTdFdCTVVJbUlBbGQ3QUkwdTE3UjU4MmFzWDc4ZVJxTVJLMWV1UkhSME5BRGcyTEZqZU9PTk45Q3JWNjlhKzdqcW9sN0lvVU9IcXNXVmxwYm12dlFmRWhJQ2k4V0M0dUppZE9qUUFUcWREaHMzYmtUMzd0MGI5VHFBYXUvRkZZMCtHQkUxR3lhb1JFUUJTZ2pSUmtwNVdRWDZYU29ySy9IYWE2OEJjRXhWK3Vtbm45YmFadmJzMmFpc3JLeTJ6RlhYMUhNTTZxNWR1ekIvL255MGFkTUdKMDZjd1BUcDB3RUFHUmtabUR0M0xwNSsrbWtNSHo3Y2ZkN0preWU3eTFSMTdOZ1JpeGN2dnV6WDRlTHhYclJwOU1HSWlJaUlxR0ZVVlQydHFxb3NMUzJWbCt2R0cyOXM4SGFabVpuVjF1WGw1VWtwcGJSWUxQTHc0Y1B5d0lFRHNxQ2d3TDNlYnJmTG5KeWNPbzliV1ZrcHo1OC9MelZOYTJqb2RTb3RMWldxcWtwVlZVdDgvZTlEUkJjbWZCMEFFUkUxRDFWVnJRQ0NmdmpoaDFvM0k3VldWcXNWdzRZTkF3Q3IyV3dPdWRUMlJPUWJpcThESUNJaUlpTHl4QVNWaUNod25RZUFpb29LWDhmUlluaThGK2Q5R1FjUlhSd1RWQ0tpQUNXRThIbUNXbDVlN3JOejE4VWpIaWFvUkMwWTcrSW5JZ3BRVWtxdko2aHBhV25ZdW5VckNnb0tjUGp3WVZ4eHhSVll0V29Wa3BPVDBhVkxsMnJiRmhVVjRjY2ZmL1JhYkFCN1VJbjhCUk5VSXFMQVZRSUFKU1VsNk5HamgxZE8yS0ZEQnd3ZE9oVFBQLzg4Tm0vZWpKQVF4MzFJZXIwZVgzenhSYlZ0WFNXbHZLbWt4SDN6L21tdm41eUk2bzJYK0ltSUFwU1U4aEFBNU9YbGVlMmM4Zkh4R0QxNk5IUTZuVHM1YlVsKy9mVlgxOE1jWDhaQlJCZkhIbFFpb2dBbGhNZ0JxaVZselc3SmtpWFlzV01IU2t0TE1XWEtGQURBMnJWclVWbFppUWtUSmxUYjFsV0UzNXRjeWJycnZTR2lsb2tKS2hGUmdKSlNaZ3Nodk5xRCt1U1RUK0thYTY3Qm80OCtpclZyMTdxWEwxeTRFT1BIajYrMjdaZGZmdW0xdUZ4Yzc0V21hVXhRaVZvd0pxaEVSQUZLVVpRc0tTVU9IRGpnMWZOKy9mWFhVQlFGZi8zclh6Rmp4Z3c4OE1BREFJQmx5NWJoMkxGajZOYXRXN1h0Yjd6eFJxL0U1ZmxlS0lxUzVaV1RFaEVSRVZFMVFsWFZBbFZWWlg1K2ZwTk1GWG9wcDA2ZGtyLy8vZS9sNk5HajVlYk5tK1dzV2JPcVRWT3FxcXEwMld4ZWlhV21ZOGVPdWFZNVBRN09wRWpVb3JFSGxZZ29jRWtwWmFvUTRpNlR5WVN1WGJzMit3bmZmdnR0cEtTa1lNV0tGUmczYmh6R2pCbURwNTU2Q2djUEhuUnY0eHFiQ2dEcjE2OXY5cGhjVENhVDYyRXFBT20xRXhOUmd6RkJKU0lLYktrQTdrcExTOFBFaVJPYi9XUlJVVkdZUEhreVZxeFlBUUJRRkFXTEZpMXlyemNhalZpN2RpMTBPbDJ6eDFLVHErYXFsRExWNnljbm9nWmhtU2tpb2dDbUtNcC9BR2pidDIvM1NzSCtXYk5tSVR3OHZOblAwMUFWRlJYWXZuMDdBR2lLb216eWRUeEVkSEhzUVNVaUNtQW1rNm5BWURCOFdWNWVmdE8yYmR1UWtwTFNyT2NUb3ZyUXpzek1URHovL1BQVmxrMmRPclhhYzgrNy9adkwxcTFiWGRPY2JqS1pUQVhOZmtJaWFoUW1xRVJFZ2U5ZEFEZHQyTENoMlJOVWx4RWpSZ0FBa3BLU3ZKS0FYb3ByRmlzcDVicytEb1dJNm9GM01SSVJCYmo0K1BqUXFLaW9Zd0E2cmxtekJsZGZmYld2US9LcW5Kd2NUSnMyRFFCT1ZsVlZ4V1psWlZsOEhSTVJYUnpIb0JJUkJiamMzTndxS2VWTGdPTXUrOWJHNHpVdllYSks1QitZb0JJUnRRSVdpMlVaZ09MVTFGUmtaMmY3T2h5dnljN094dGF0V3dHZzJHYXpMZk4xUEVSVVAweFFpWWhhZ2F5c3JQTkNpRVVBOFBMTEwwUFRORitIMU93MFRjTkxMNzBFQUJCQ0xNck16Q3p6Y1VoRVZFOU1VSW1JV29uUzB0STNBZXczbVV4ZUxaRHZLK3ZXcllQWmJJWVFJc3Y1Mm9uSVQvQW1LU0tpVnNSb05BNlZVbjRmRVJFaFB2bmtFOUc1YzJkZmg5UXNpb3FLY091dHQ4cnk4bktwS01ydzlQVDBIMzBkRXhIVm4vZW44aUFpSXA4cEtDaklqNG1KaWJSYXJkZnUyYk1ITjk5OHMwOW1kV3BPRm9zRmp6enlDUEx6OHdXQWwwMG0wMHBmeDBSRURSTllyUklSRVYxUysvYnR0K3QwdWpIRnhjVnhoWVdGR0RWcVZLMEMrLzVLU29rWFhuZ0JPM2Z1aEpSeXA4Vml1YmU0dU5qdTY3aUlxR0dZb0JJUnRUTEZ4Y1gyN3QyN2I1UlNUc3ZKeVlrU1FzQm9OUG82ckNieHpqdnY0TU1QUDRRUUlqODRPSGhzUmtiR1dWL0hSRVFOeHdTVmlLZ1Z5cy9QTDR1Smlka080QzZUeVJRU0NFbnE4dVhMWFRWUHp3TzRNVDA5L1pDUFF5S2l5OFFFbFlpb2xTb29LQ2lJaVluWktvUzRJejA5UGRScXRTSTVPZG52THZkcm1vWmx5NVpoeFlvVkVFS2NGVUpjYnphYmQvczZMaUs2ZkV4UWlZaGFzWUtDZ21OZHVuVFpyQ2pLSFJrWkdmcERodzVoeElnUkNBa0o4WFZvOVZKV1ZvYW5uMzRhNjlhdGd4Q2lWTk8wY1V4T2lmd2ZFMVFpb2xidXhJa1R4Mk5qWXorVFVvNDdldlJveDYxYnQyTFFvRUhvMkxHanIwTzdxT3pzYk15ZVBSdDc5dXdCZ0FOMnUzM3NUei85dE5mWGNSRlI0ekZCSlNJaUhEOSsvRlJjWE56N1VzcCtaODZjNmZQWlo1L0JhclZpMEtCQkxhNE1sY1Zpd1Z0dnZZWDU4K2ZqekprekFMQXVPRGg0Z3Nsa091N3IySWlvYWZqWFFDTWlJbXB1aXRGb25BbGdpWlF5SWk0dURyTm56OGFZTVdPZ0tMNmRmRkRUTktTbXBtTFpzbVhJeTh1REVLSU13Sk1tazJrNWdNQ2Z1NVdvRldHQ1NrUkV0UmdNaHU1Q2lPVUFiZ0NBM3IxN1krYk1tYmp1dXV1OG5xaHFtb1p2di8wV3k1Y3ZSMDVPam12eFYwS0lHU2FUS2MrcndSQ1JWekJCSlNLaUN4R3FxbzRIOENJQUl3QkVSMGRqOHVUSitOM3Zmb2ZvNk9obVBYbGhZU0UrLy94emZQYlpaeWdzTEhRdFRnY3d6MncyZncxQU5tc0FST1F6VEZDSmlPaFNoTkZvdkVWS09SZkFkYTZGaVltSnVPNjY2ekJpeEFoY2ZmWFZqUjZyYXJmYmNlalFJZXpZc1FQZmZ2c3Rzckt5UEZkL0s0UjR4V1F5clFjVFU2S0F4d1NWaUlqcUxUazV1Yi9kYm45WUNIRTdnQTZ1NWFHaG9lalRwdy82OWV1SEs2KzhFckd4c2VqYXRTdWlvcUtnMSt1aDErc0JBSldWbGFpc3JNVFpzMmR4L1BoeDVPZm40OWRmZjhYKy9mdHg4T0JCVkZWVmVaN3VsSlR5STUxTzkvZjA5UFI5M24ybFJPUkxURkNKaUtqQnBrNmRxdnY1NTUrdmtWTGVJb1M0SGtCL0FJMGRuS29CMkNlbDNDeUVXSC9WVlZkOS8vSEhIOXNiSHkwUitSc21xRVJFMUdpSmlZbHR3c0xDa3FXVXlacW05UkpDOUFEUUEwQmJJVVFiS1dXRWM5UHpBTW9BbEFJNEtxVThxaWpLWVNGRWVrVkZSWHBXVnRaNW43d0FJbXBSbUtBU0VWR3pNaGdNdzRVUTN3UFFoQkNEVFNhVDJkY3hFVkhMNXR1aWRrUkVGUENFRUdIT2g0cEhUeW9SMFFVeFFTVWlvdVlXZm9ISFJFUjFZb0pLUkVUTkxkYjFRQWpSNFdJYkVoRUJURkNKaUtpWlNTbDdlRHp0N3FzNGlNaC9NRUVsSXFKbUpZUzQydlZZU3RuVGw3RVFrWDlnZ2twRVJNMUpBQmp1OGR6Z3EwQ0l5SDh3UVNVaW9tWmpNQmppQUhRRmNBNk9LVW9OU1VsSnZKT2ZpQzRxeU5jQkVGR0xKNFlNR2RMZWFyVjJFMEowa1ZLR0FnZ0dFT0w4SFN5RUNCSkNWR3FhVmlhRU9DK0VPRyszMjg4cmluTGVack9kVFVoSU9NVVpnVm9uUlZGdWxsSUN3RTRoeEpWU3lzVGc0T0JyQVh6dDQ5Q29aVkd1dmZiYWlQTHk4a2c0MmhVckFLdVUwcXBwbXRWdXQxdXpzcktzY0h6Sm9WYUFoZnFKeUVWSlRrN3VwMm5hTlFDR0FlZ0ZvQnNjZDJEckczbHNPNEFpQUFVQUNvUVFKNXlQajBzcGoyaWE5clBWYXYwbEt5dkwwc2p6VUF1anF1cTNBUDRMd0F3QXZRRThBZUNmWnJQNXYzMGFHRFVybzlFWWJMVmF1eW1LRWlPRTZBb2dCa0NNRUNMRytiZ3pnRWdwWmFRUW9nMkErdlNxMndHY2tGTG1DeUh5QWVRTElZNXJtblpJMDdSZGUvYnN5VysyRjBSZXh3U1ZxQlV6R0F6ZEZVVzVTMG81RW82a3RHMGRtOW1FRUNla2xBVncvSEVvVVJURkpxVzBBYkFMSWV4U1Nqc0E0WnpTTXNwNW5Dam5UMXNBbmVEb2NiMFlEY0N2QUE1TEtYOVdGT1ZuQUFlbGxQdXV1dXFxSSt5QjlUOERCdzdzcmRQcHN1SDRuSFRSTksySEVHSTNnTkxRME5DWVhidDJWZmc2UnJwOGlZbUpiWUtEZytPRkVGY0pJYTRDNFBrVGg0WU5JenpuL0NselB0YzVmeFRuNzJBQTdaMlBMK1FYS2VWT0ljVDNVc3F0R1JrWit4djJpcWdsWVlKSzFNb1lqY1pnS2VWRUFOTUIzSURxN2NCQktXV2FvaWhwbXFidFZoVGxxTWxrS29FamVXd01NWHo0OEN1c1ZtdFhLYVdyTjhYMXVBZUFlRGg2YkMrVXhGWUEyQytsM0tjb3lqNHA1VDZiemJZdk16TXpIN3prMTJLcHFyb0N3QU1BUGphYnpiY0RFRWFqOGFDVXNyY1FZcmJKWlBxN2owT2tla2hNVEF6UjYvVUptcWIxRjBMMEJ6QkFDTkgvRWhVWkxBRHk0T3psbEZMbUF6anVlZzdncE0xbU85ZW1UWnV6TzNmdUxFTTkycGlwVTZmcXNyT3pPd1FGQlhVUlFuUUJFS05wV2k4aHhHQUFRd0RVckxHYkR1Q2Q0T0RnTldscGFXY3Y0NldURHpGQkpXb2xwazZkcXN2TnpmMGpnUDhSUWtRN0Yxc0JiTkEwYlJXQTdULzk5Tk1aWDhaMytQRGhXQUJYU1NuajRVaGErd0RvRDBmeVdwZFNLZVUrSWNRK0FPN2sxV1F5bmZSUzJIUUJ5Y25KQ1pxbTdRTVFKSVF3bWt3bU13Q29xam9kd05zQWZxbXFxdXJOWVIwdGltSTBHbnZhN2ZiK1FvZ0JRb2oremtRMEFYWGZzMUlCNEJDQVhJK2ZuNFVRdWIxNjljcjM4bFVQTVhqdzRKNDJtMjBJZ0xGQ2lEc0FSRHJYbFFQNHQ2SW9pOUxUMDdPOUdCTTFBaE5Vb2xiQWFEUU9rRkt1QUREWXVTaFRDTEVDd0wvOElabExURXhzbzlmckU1MDlPQVBnU0ZvSHdER09yUllwWmFFUVlpOEFNd0FUQUxQWmJQNFo3RzMxRmtWVjFlMEFSZ0JZWnphYko3dFd4TWZIaDBaRlJSMkc0ODcrZVdheitVVmZCZG1hRFJvMHFKMU9wek5vbW1adzlvcjJCNUNJdXFlaTFRRGtBTmdyaE5ncnBkd0hZSy9aYkQ2TXhsOWRhUlpHb3pGY1Nqa1p3UDBBeGpvWFd3QXNFRUlzTVpsTVZ0OUZSL1hCQkpVb2dDVW1Kb2FFaElUTUUwSThEU0JJU2xraWhIamNiRGEvaHdCSTFwS1Nram9IQlFYMUYwTDAxelJ0Z0VmeVd0Y05GNlZTeWd3QUprVlJ6QURNSnBNcEJ5MzBENncvVTFYMWZ3QXNBbkJlcDlQMTI3MTc5NjgxMXQ4TzROOEFxZ0FZekdiekFSK0UyV29NSHo2OGZXVmxwUXJBS0lSUUFSamhHQ2RhbDN3QWV3SHNsVkx1MCtsMGU5dTBhWE5nMjdadGxkNkt0NmtaamNhcnBKU3ZBcGpnWExSSENQR0FxMWVmV2lZbXFFUUJ5dG1EOENtQUd3RkFTdmtlZ0Njek1qS0tmUnRaczFPU2twSzZCd2NIRDlRMHpmWEgyT2d4ck1IVGVRQS9BVEJKS2MyYXBwbXV1T0tLN0czYnR0bThHbkVBTVJxTk4wc3BOd0FRVXNvSE16SXlWdFN4bVRBWURGOElJVzRTUXVSWUxKWmhlL2Z1UGUzdFdBT1J3V0RvNUpHRUdnR29jSXp6cnFrS1FDWUFzeEFpVTlPMGZYcTlmdCt1WGJ0S3ZCZXRWd2xWVlNjRGVBT08zbnM3Z0lmTlp2UGJ2ZzJMTG9RSktsRUFHalZxbFA3czJiTmZBYmdPanZGWGQ1ck41ZzArRHN1bkRBWkRWNDgvM0s3ZnNYVnNXZ0ZIMG1xV1VwcWxsR2FyMWJxZll5VXZUVlhWR3dHc0JSQUc0TzltczNuMmhiWTFHbzBkcFpUcEFMb0RTQlZDVERTWlRPVmVDalVnREI0OHVJdVVVcFZTR2dFWXBaUXFnQ3ZyMkxRU3YzMm1UWEJjUmRqZkdpOXpEeDA2Tk1wcXRiNEt4NlYvQVBpVDJXeGU3TXVZcUc1TVVJa0NqekFhalI5SUthY0JPS01veWczcDZlay8ranFvbG1qbzBLSFJGb3VsNXFYUHVEbzJ0Y0J4MmRNc3BUVHJkRHB6Y0hEd1hwWkpjaE5Hby9HL3BaUi9oNk1jMEtkQ2lHbVhTb0FNQnNOQUljUzNjSlFqMnlHRW1HQXltVXE5RWJDZkVZTUhEKzVtdFZwVklZVHE4Vm1OcVdQYmNnQS9DU0ZNVWtxekVNSVVHUmw1Z0ZjRnFoRkdvL0U1S2VVQzUvUDd6V2J6U2w4R1JMVXhRU1VLTUtxcXpnYndKZ0NMbEhKOFJrYkdkbC9INUUrTVJtTkhPSHBZVlNtbHdmazR2bzVON1hDVXZqSzd4clRxOWZvOU8zZnVQT2ZGY0gxdThPREJWOXJ0OW5mZ0tGa0dBS3Vqb3FMdXIyOUNaREFZa29VUVh3TzRBbzQ2bGc5bVpHUjgwMXp4K2dHUmxKVFVRNmZUR1FHNGtsRVZqbHJDTlpVQnlJQmppSXBKMHpSejc5NjlEN0ptY1Ayb3F2b2lnR2ZncUdaeW5kbHMvc0hISVpFSEpxaEVmbXJVcUZGQlo4K2VmUjZBMldhelpXUm1aaDQxR0F4eHpwSkxiVmhuc3VrWWpjYTJtcVlOOGtnV1ZEaEtZTlVzUkM0QjVBZ2h6QUF5cFpSWk9wMHVhL2Z1M1VjUmVEZGpLUWFENFg0aHhGSTRla0RQQ2lFZU5abE1xOURBRy9BR0RoeVlxTlBwL2dVZ3libm9IU0hFazRIZW16cDE2bFRka1NOSDR1MTJ1MEVJNFJwNm9nSm9WOGZtWitDb1N1SHV4VTlQVHorRXdQdGNlWk9pcXVwSEFHNEZjT0RzMmJPRzNOemNLdWM2TVhqdzRHNFJFUkVGN0gzMkRTYW9SSDVNVmRXVCtLMDQ5UmtwWlpYelpxQURBTzZNaW9yYXo4YTFlU1FsSlVYb2RMb2s1eVZYZzNQOFgzODRMbkhYVkE3Z2dCQWlTMHFaQldDL3pXYkx5c3pNL0FWK2xtQTQ3d2kvVHdqeEVJQ3JuWXUzT08rS3pydmM0enJMVC8wWndGTUFGQ0hFTVNubEN6YWI3VitabVpsbGw5cS9oVk9Ta3BLNkJ3VUZKVHJyaXJwKzkwSGQwd2dYdzFraVRVcHB0dHZ0NXN6TXpLTUlnTW9iTGMyUUlVTTZXSzNXTENGRXRKVHlFd0Mvd0RIa1p4Z0EzVlZYWFJYR0htbmZZSUpLNU1kVVZkMExSMUowTWJ1RGc0TW5wcVdsRlhvanB0WXNQajQrdEczYnRvbHdEQTl3MVpYc0I4ZGR3M1VwQTNCQVNwa2xoTWhTRkNYTGJyZG5aV1JrNUtFRkpTUHg4Zkdoa1pHUnd3RGM3eXlBN2txcWNnRXNOcHZOSzlCRWliYlJhQnpxckRpUjRGeDBGc0FxS2VWYmZqQjFwVWhLU29wMWxqNUxyUEVacUhPdWVXY2luZ0ZuejZnekdlVU1hYzFvMEtCQjdZUVFkenF2aUJnQURFVGRYeXp6eldaek4rOUdSeTVNVUluOG1LcXFuOEJ4ZWVwaTFwck41a3R0UTgxb3dJQUJWK2gwdXI2S29yaVNsWDV3SkM1MVZSRUFISlVFamtvcGp3Z2hqa2dwRHdzaGptaWFkZ1RBMFo5Kytxa1V6WmpBT0h1SGg4RlJCZUk2WjIrU1owL2YxMEtJMTAwbTB5WTBRdyt3MFdnTUJqQkpTdmtvSE1YK1hYWUpJYllJSWI2dHFLallsWldWZGI2cHoxMFBZdmp3NFZkVVZWWDFsRkwyRkVMMGhLTW5PZEg1MDdiT25SeUo2SDRBN2w1MDU1MzBBVDJNb1NWS1RFd01DUTBOelVMZFk4czliVEdiemVPOEVSUFZ4Z1NWeUk4WkRJYVhoQkNQWDJRVHFXbGF3azgvL1hUSWEwRlJ2VG5IdHZZRDBFOElrZWo2TGFXOFZLOU5GWUFpQUVYT1diTUtoUkJGQUU0Q0tOTTByUXlPWVFWbEFNcWxsT1VBb0NpS1hsRVV2YVpwZWlHRTYzY0hPRW85eFhuODFKeWh5dzVndDVSeXF4RGlmVzhXMWs5T1RqWm9tdllJZ0dtb25pVGI0YmdNdmxOS2VWaEttUmNVRkpTbktFcmVqei8rV0lMTFNPQ2RQZURSZHJzOVdsR1VhQ2xsdFBQU2I3UVFJZzVBVCtkUDFFVU9rdzhnQzB4RVd6U0R3WENiRU9MamkyMGpwZnkvakl5TTZkNktpYXBqZ2tya3gxUlZuUU5INGVrTGVkTnNOai9pclhpb2FTUWxKVVVFQlFYRlNTbDdLSXJTUTByWkE0NWk2OTJsbEQyRUVKMVErd2F0SnVOTWVuOEdzQVBBMXJDd3NKMityazR3ZlBqd01LdlZPdFJ1dDQ4V1Fvd0NNQXhBeUFVMkw0Y2pnYThFVU9VY20xMEZSMkp2aDZOT2F6Z2NsOTNEYXp5dWo1TUFqZ0E0SW9RNEFpQlgwN1FzSnFKK1JhaXErajBjbjZNTGVkWnNOaS8wVmtCVVhaQ3ZBeUNpeStlOC9IdWgxV2VsbEM5NE14NXFHczZiZ2c0NGYycVpPbldxTGpjM3Q3Mm1hWjJEZ29JNlN5azdTeWs3SzRyU1dVb1pJYVhVQ3lIQzRPaHgxTU9Sa0lYQWtiQ1Z3ekdFb0J4QWhaU3lYQWh4M0RXRVFGR1VvMmF6dWNVVnpIZlduTjNtL01IdzRjUERLaXNyaHlpS2NyV1Vzb2ZINWZhZUFMckFZL1lrSWVyZEYzTWFqc1MyR0VDUkVLSkkwN1FpWis5MG5xSW9SeW9xS283NmFHZ0JOUzJwS01vVG1xYnR1TkFHUW9palhveUhhbUFQS3BFZmM1Ym4yVmZYT2lIRU15YVQ2YS9lam9uSTE0eEdZM0JRVUZDWXB0V09zV1FBQUNBQVNVUkJWR25oVlZWVllVS0ljRVZSWEwybVZpbGxSVkJRVUlYZGJxKzAyKzBWa1pHUkZjSEJ3UldzZU5INnFLcTZGc0RrdXRaSkthL0p5TWpZNWVXUXlJazlxRVIrekdhei9hTFQ2V290RjBJY0N3a0plZFVISVJINW5ITUdLeXNjRlFDSUxzaHV0eitsMCtsK0I2QldReG9VRkhURUJ5R1JVN09OWVNLaTV1ZTgxSGl5amxYek9BMG5FZEhGN2Rtekp3ZkE4anBXVmU3ZXZadWwrWHlJQ1NxUm54TkNuS2l4YUUrdlhyMVcreVFZSWlJL1k3UFpGZ0NvZVJNZ2E5SDZHQk5VSWorbmFWcTFIbFJGVVo3a3pDZEVSUFdUbVpsWkJHQlJqY1YxWFpraUwyS0NTdVQvUEJ2U3I5TFQwemY3TEJJaUlqOGtoSGdGd0hIWGN5bGxrUS9ESVRCQkpmSjdpcUo0bGdUNkg1OEZRa1RrcDB3bVU3bVU4am5YYzBWUmVJT2RqekZCSmZKelVzcjFBQ0NFV0c4Mm16TjlIUThSa1QrS2o0OS96K05wbmVYN3lIdVlvQkw1T1NubFFRQVZOcHR0dHE5aklTTHlWeDkvL0xGZFNua1RBTmp0OWkyK2pxZTFZNEpLNU9mc2R2c3ZBSmJ1MmJNbjM5ZXhFQkg1czR5TWpDOEJiTkUwN1JkZng5TGErZlZNVWdhRElVMElNY1RYY2RCdnBKVGJNakl5UnZzNmprQnk3YlhYUmxaV1ZpWURNR3FhMXNzNW5XTjNBTzFRZmY3d2NnQmxBTTRBK0VWS2VVUlJsTU1BVEhxOVB0M1hjNmtURWJVRWwycFRoUkFSMGpHSE5OdFVIL0xyQkZWVlZkWW9hNEhNWnJOZmY2NThiZFNvVVVHbHBhWFhLSXB5aTVSeUhJRCthUHpWRGczQVBpSEVONXFtclcvYnR1MzNuTmFSaUZvRHRxbit5YThUQ1ZlQ2FqS1pmQjBLQVRBYWpRQ1lvRjR1bzlFNFFOTzBXVUtJMndGMGNDM1g2L1hvMDZjUCt2YnRpN2k0T01UR3hpSW1KZ1p0MjdhRlhxOUhhR2dvQUtDcXFncVZsWlVvTFMxRlFVRUI4dlB6a1plWGh3TUhEdURBZ1FPb3FxcnlQTjBwS2VWSGlxSzhaVEtaOW5yM2xSSVJOVCsycWY3TnJ4TUpKcWd0Q3hQVXl5SlVWWjBFWUM2QS8zSXRURXhNeE1pUkl6Rml4QWpFeDhkRHA2czFUWFNEMk8xMjVPYm1Zc2VPSGRpK2ZUdXlzckk4VjM4SDRCV3oyYndPbkRtRmlQd2IyOVFBNGRlSkJCUFVsb1VKYW9NSVZWVnZBUEMvQUl3QUVCMGRqU2xUcG1EaXhJbUlqbzV1MXBNWEZoWml3NFlOV0x0MkxRb0wzZE5ObXdETU01dk5YNEdOS2hINUY3YXBBY2F2RXdrbXFDMExFOVQ2TVJnTTNZVVF5d0hjQUFBSkNRbVlNV01HcnJ2dU9paUtkd3RyYUpxR2I3LzlGc3VYTDBkT1RvNXI4VmRTeXBrWkdSbThpNVdJV2p5MnFZSEpyeE1KSnFndEN4UFVTMUtNUnVOREFCWkxLU1BpNHVJd2UvWnNqQmt6eHV1TmFFMmFwaUUxTlJYTGxpMURYbDRlaEJCbEFQN0haREw5QTQ2YkFZaUlXaHEycVFITXJ4TUpKcWd0Q3hQVUN4czZkR2lVeldaYkphVzhSYWZUNGI3NzdzT0REejZJa0pBUVg0ZFdqY1Zpd1R2dnZJT1ZLMWRDMHpRQVdCY2NISHh2V2xvYXAvMGpvaGFEYldyZzgrdEVnZ2xxeThJRXRXN0p5Y2tKbXFhdEE5Q25SNDhlV0xod0lSSVNFbndkMWtWbFoyZmptV2Vld2RHalJ3SGdvS0lvazlMVDA3TjlIQllSRWR2VVZvSXpTUkUxbzBHREJnMldVcVlCNkROcTFDaXNXcldxeFRla2dHTU0xNnBWcXpCeTVFZ0E2Q09sVERNWURNbStqb3VJV2plMnFhMEhFMVNpWnFLcTZqQ2RUcmRGU3RuMmdRY2V3SklsU3hBUkVlSHJzT290SWlJQ0w3MzBFdTYvLzM1SUtkc3FpckxGYURRTzlYVmNSTlE2c1UxdFhaaWdFalVEVlZXTkFEWkxLU05uenB5SjJiTm4rM3pRL3VWUUZBVno1c3pCekpreklhV01rbEorNDN4dFJFUmV3emExOWZHL2YxMmlGbTd3NE1GZGhCRHJBYlNaT1hNbVpzeVk0ZXVRR20zR2pCbVlPWE1tQUxRUlFxd2ZPblJvOHhZVkpDSnlZcHZhT2pGQkpXcEM4Zkh4b1hhNy9WTXBaZXlFQ1JNd2ZmcDBYNGZVWktaUG40NEpFeVpBU2hscnNWZytUVXhNYkZtM3l4SlJ3R0diMm5veFFTVnFRbEZSVWY4TDRKb0JBd2JnMldlZmhSQ0JVOUJBQ0lGbm4zMFcvZnYzaHhEaTJ0RFEwQmQ5SFJNUkJUYTJxYTBYRTFTaUp1SWM3UDcvSWlJaTVPTEZpMXRjUGI2bUVCSVNnaVZMbGlBOFBGd0MrSC9KeWNsRGZCMFRFUVVtdHFtdEd4TlVvaVlRSHg4ZktxWDhKd0JsN3R5NW9uUG56cjRPcWRsMDd0d1pjK2ZPRlFBVUtlVS80K1BqUTMwZEV4RUZGcmFweEFTVnFBbTBiZHQyRG9CK1JxTVJ0OXh5aTYvRGFYYVRKazJDcXFxUVVpWTZYenRSZlVYNU9nQnErZGltRWhOVW9rWktURXhzSTZYOEV3QTg4Y1FUZmxuNnBLRVVSY0VUVHp3QkFKQlMvaWtwS2NsL2loRlNVNHNFME1YajU0SmRYWHE5dnNmQWdRTi8xZXYxUGIwVkhQa2Z0cWxzVXdFZ3lOY0JFUG03a0pDUTJRQTZqUmt6QnIxNzkvWjFPRjZUa0pDQTBhTkhZK3ZXcloyQ2dvSm1BMWpzNjVpb2VYVHYzdjJmYmRxMHVTWWtKS1NueFdJNTR2b05BTVhGeFcrM2I5LytMdGUyb2FHaFYrM1pzK2VLdW81VFdWbDU5UFRwMDUrMWE5ZnV0aE1uVGl6eFZ2emtYOWltc2swRkFMKytIVTVWVlFrQUpwUEoxNkVRQUtQUlVXdlliRGI3OWVlcUllTGo0ME9qb3FLT0FlaTRaczBhWEgzMTFiNE95YXR5Y25Jd2JkbzBBRGg1OXV6WmJybTV1Vlcram9tYVQ3OSsvZmJ0MzcrL3YrdDNYZHNrSlNXZHpNek03QmdXRmpZOElTRmhjeDJiS0FDMHV2Yjk2YWVmMmpSbHZPUi8yS2F5VFhWaEQycUFxYXFxUW1nb3gxZDdTMlJrNUVRQUhZY09IZHJxR2xJQTZOMjdONFlPSFlxMHRMU09rWkdSRXdCODZ1dVlxSG4wNjlkdlgyaG9hTHpuYjR2RmtwZWJtM3RUWGR0WFZGVHM4a3c0RFFhRExTTWpveXVBSXE4RlRYNkhiU3JiVkpmQUg5alJETXJLeXBDU2tuTFJiVXBLU3JCa3lSSllMQll2UlFWb21vYTc3cm9MVzdac3VhejlwWlJlalRkQTNBOEFFeWRPOU5vSkN3c0xjZE5OTjZHOHZOeTk3T2pSbzNqZ2dRY3V1TStsUHErTk1XSENCQUNBRU9MK1pqc0orWndRUWw5WldYbG8vLzc5L2F1cXFuTDM3OS9mUHpRMHRMN1hYME9FRURvQTU1c3pSZ29JZnRHbU5pZTJxUTZ0cWdkMTVNaVIxWjZYbFpVaElpS2kxbU9YK2ZQblk4eVlNYldPbzJrYWlvb3UzZ2tRR1JtSjdPeHMvUEdQZjhUNDhlUHg4c3N2MTdsZFJVV0ZlNGpDbENsVEVCa1pDY0RSemI5cjF5NE1IejRjWVdGaHRmYTcrZWFiOGUyMzM5WmFYbEpTZ3ZuejUrUDExMSt2dGU3VlYxOUZ6NTYvM1p0Z3Q5c3hmZnAwekpzM0Q3MTY5Y0tLRlN0dzd0dzV6SjA3OTZLdmpSd01Ca05YSWNTTjRlSGhHRFZxVklQM1QwNU9ScWRPblM2NVhYRnhNZExUMDkzUE4yellnSUVEQnlJOFBOeTliTnUyYlVoS1NxclhlZi8wcHo4aE16T3p6bldiTm0ycTF6RThqUjQ5R3VIaDRTZ3ZMMDh4R28weEpwT3BvTUVISVg5aGMvNnVOb3duS1NtcFdFcFpCUURPUkxTbU1BQVlOR2hRblEzbi92MzdCMXNzbGdOTkdTajVIMzl0VTVzYTIxU0hWcFdnYnQrK3ZkcnpjZVBHWWZQbXpSQkNZT3pZc1EzdWVhd3JlUjB4WWdSZWVPRUZCQWNIWS9IaXhWaTBhQkZ1dnZsbVRKNDh1YzVqdU1adHVyejMzbnNBVUsyc1JtcHFhcDM3UHY3NDQ4alB6MGU3ZHUzdzczLy9HNU1tVFVMNzl1MEJPQkxWZi8zclg1Z3padzd5OC9NUkd4dGJhLy9QUHZzTWxaV1Y3cVQxNXB0dnhyUnAwekJ0MmpSMDZkS2xIdTlBcTVjQ1FCazVjbVNkWHlJdVJhL1h1eE5DNTVpamFycDA2WUpYWG5rRkkwYU1BT0Q0WWpSdTNEaVVsWlVoT0RqWS9mbExUVTNGcGsyYmtKZVhoMDgrK2NTOS93Y2ZmSUR1M2J2WE91NmlSWXNhSE92RmhJV0ZZZVRJa2RpMGFaT2lhVm9LZ0g4MjZRbW9SUkJDQk52dDluTUFZTEZZVHZUdDIzZXY1K3E5ZS9kMkE0RE9uVHYvdjVyN2hvU0V4Rm9zbGlQNzl1M3JWWFBkd0lFREszUTYzYmxtQzV6OGlWKzJxVTJOYmFwRHEwcFFnZXBKNWRtelp6RjI3RmozWTg5MTRlSGgrT0tMTHk1NnJBc2xqb0FqOFRTWlRFMmVETlIwMTExMzRiUFBQc081Yytkdy8vMzNZOUNnUWVqU3BRczJiTmlBVzI2NUJYYTdIWGZmZlhldFdBc0tDdkRtbTIvaXRkZGVjMDhkRnhNVGc5dHZ2eDNQUGZjYzNucnJMUVFGdGJxUFIwT05BWUNoUTRjMitrRGw1ZVZZdjM1OXRXVTFhLzlKS1ZGYVdvcGR1M1lCY1BTQWp4Z3hBbWF6R2VIaDRlN2xnT01iZUZCUUVGYXVYSW5QUHZzTVJVVkY3dVBWUEU5VEdESmtDRFp0MmdRaHhCaTAwc1kwME9sMHVyYWxwYVgvQVlEYzNOeXhBSkNZbUpoYmM3dWlvcUtsTlpkRlJVVmRXMTVlL2xNZGh3M1I2WFQ2aW9xS00wMGVNUG1qRnQrbWVndmIxRmFZb0Zvc0Z1ellzUU5XcXhVcEtTbjQ1cHR2b0drYWJyenhSbno5OWRmdTdWemZzQUNnc3JLeXp2RXcxMTkvZmJYbkd6WnNnRjZ2cjdWZGNuSXlycmppdDZvcnAwK2Zyblo1d2RPOTk5NkxuSnljYXFVMXBreVpVbXU3dFd2WHVoK0hoWVZod0lBQnlNL1B4NTQ5ZTNEKy9IbEVSa2FpWGJ0MnFLcXFmUU5nZVhrNUhuLzhjVXlaTWdVREJ3NnN0bTdHakJsNDZLR0g4UFRUVCtQRkYxOE15S25sbW9od05oeTFlc0V2UjJGaFlaM2YrT3ZpK2pleDIrMEFnSTBiTjlZYUsyV3oyUkFjSEl6Nzdyc1A0OGVQeDhTSkU1c2xNWFh4ZUEvR3duSDVWemJieWNnbmJEYmJ5Y0xDd2xmcnNXbXRmLytPSFR2K2QzRng4VC9xMkxhRGxOSUNqazBsUDJsVHZZVnRhaXRNVUYwS0N3dmRTZU9aTTJmUXNXUEhDMjZyYVJwS1Nrb3VXczdLYURSQzArcXNuSUtvcUNoczN2eGJ0Wlc2aGdZQXdDZWZmQUpGVVRCbHloVDNwWDRBV0wxNmRiWHRhdDd3a3BPVGc1MDdkK0wyMjIrSDBXaUVFQUtuVHAzQzJyVnJZYlBacW0xYlhsNk91WFBub21QSGpwZ3p4ekZaUlZaV0ZucjA2SUdJaUFnRUJRVmg2ZEtsbURObkRoNTg4RUg4NVM5Lzhjb2xEWDlqTkJvVHBKUmRZbUppMExWcjEwWWY3N3Z2dnF2VitGbXQxbnJ0Kyt5enoyTHAwcVd3MiszdWNWdDJ1OTNkNkg3MzNYY0FnTDE3OXlJeE1SRTMzM3l6ZTkvaTR1SnFZN2Fpb3FMdzczLy91OEh4ZCszYUZWMjZkTUdKRXllNkdJM0dCSlBKZExEQkI2RVdMU1FrNU1vK2ZmcjhjS250MnJkdlB6VWtKS1R2aVJNbkZqaWYzeDhjSEJ4NzZ0U3BEMnR1R3g0ZTN0Vm1zNTFzam5qSnYvaExtM3IyN0ZsVVZGUTBLSmJvNk9nR2JRK3dUUVZhY1lMNjQ0OC9JajgvSHhzM2JrUlVWQlJPblRxRnJLd3NKQ1ltTnZtNXpwNDlXNjIzOWV6WnMzVnVkK2VkZCtLamp6NnF0ZHh6NEhaTnZYcjF3b3N2dmdqQWtZQWNQMzRjRVJFUmFOdTJMUUJVUzR3QllObXlaVkFVQllzV0xZS2lLRGgzN2h6bXpKbURlZlBtdVljN1JFVkZZZm55NVZpd1lBRysvdnByVEo4K3ZXRXZ1QlhRTkMxUkNJRytmZnMyK2xnVEpreHczeHgzNk5BaGQybVZ1aTVSQWJXLzRMaSsxTXlhTlF0OSsvWkZkSFEwYkRhYk8wSGR0bTBiMnJkdmoyKysrUVp2di8wMnZ2amlDK2gwanZ0WVJvd1lnVTJiTmtGSzZSN3FjVGxjNzhXSkV5ZWdhVm9pZ0ZiWG1BWTZpOFh5NjhHREJ3ZDVMbk5kNG5mZUdOVUd3SG05WHE4Q3FBU0FpSWlJY1hGeGNXOGNQbno0VmdCVkFQUjZ2YjVyWldYbENRQzI5dTNiMzExVlZaWHQzVmRDTFpHL3RLbUxGaTI2NVBDL21pNm5WanZiMUZhYW9Fb3A4ZEZISCtIbGwxL0d1KysraTA2ZE91SG1tMi9HWTQ4OWhudnV1UWQzMzMxM25mdlZ2S1JmWC9YdFFYVXBMUzNGdEduVE1HUEdqRXNldTdTMHROcnp5c3BLZE9qUW9WclBhYnQyN2R5UEgzbmtFU2lLNGs1ZTNubm5IUXdZTU1DZG5McUVoWVhoYjMvN0c2UnNkVmNWNmtVSWtRQUFjWEZ4VFhLOER6OTBkQzZscEtTNEgxOW8vbW5YZUdLNzNZNGhRNFlBY0h4Um1UcDFLaFl2WG93bFM1YkFicmNqT0RnWTMzMzNIWHIxNm9XalI0OWk3dHk1K09XWFgvRHh4eCtqc0xBUWYvempId0U0TGwzZGNjY2RXTGh3SVJJU0VpNzdOYmplQzBWUldzL1VMNjFJU0VqSWxmMzY5ZHRYMTdyVHAwK3ZHVGh3NEhFcHBVVktXWkdkblgxRFpHVGtmMTExMVZXZi8vcnJydytmUFh2MksrZW1ZWDM3OXMwV1FnUUJnTlZxTFRoNjlPaHRYbnNSMUdMNVM1dTZZTUVDTEZpd29FbGl2SlRXM3FhMnlnUjExYXBWNk55NU00WVBINDZ1WGJ0aTd0eTVlT0dGRnpCcDBpVE1tVE1IWldWbDFiWVhRcUJObXphMWVpTTlqUnc1c2xFOVVKN2F0bTNyL2c4RjFMNms3MW1JdjZpb0NEdDI3SURkYnNmVXFWT3haczBheE1YRjRidnZ2bk1ublo3amFUM0h5QjQ2ZEFqcjE2L0h2LzcxTHdEQWtTTkg4T2FiYjJMSmtpWHV1WStiNmpXMU5FbEpTZDBTRWhJS1B2NzRZL3ZsN0MrbDdDMkV3SlZYWHRsa01lM2R1eGZuenAxRGFtcnFKYi9FMU9XZWUrNUJjWEV4TEJZTEZFVkJjSEF3OHZQemNjODk5N2diNE5qWVdLeGV2Um92dmZTU2U3K2dvQ0RjY3NzdGVPNjU1N0I2OWVyTEhuZnNha3lsbEkxcVRBMEdRL2VNakl4ZkduTU1hbnE1dWJtano1MDc5NzNuc3NqSXlHc0FJQzh2YjFaZVh0NHN6M1VXaTBVNWRPalFzTEt5TXMrYVpxY3pNaktDNFNnN0ZRemdIRnJoMkxwQTFGcmFWRzlxcWpiVlg3WEtCTFdvcUFqejVzMERBTHo5OXR0NDlORkhvZFBwRUJjWGg1VXJWeUk4UEx6YXVNL1RwMC9qaVNlZUFBQzgrKzY3R0Q5K1BHSmpZL0g2NjYvanZ2dnVnMTZ2eDAwMzNlUWVZRjFUelV2OHJzdXI5VldmMnBULytNYy9ZREFZRUI4Zmp6Tm56dURWVjErRnpXYkREVGZjVU9mMkZvc0ZmLzd6bi9IWVk0KzVTMUQxNk5FRFpXVmxlT3V0dHpCNzl1d0d4ZWh2Z29LQzV1WG01azR5R28yZmFacjJhZHUyYmJkdDI3Yk5kdWs5SFlRUVZ3Tk44MjMvMldlZnhabzFhL0RlZSsvaDBVY2Z4YzZkTzdGNjlXbzg5dGhqRFRwT1NFZ0lZbU5qVVZKUzR2NFNjK2VkZDFiYjVwTlBQa0hQbmozUnAwK2Zhc3VuVFp1R2p6NzZDTXVYTDhjamp6eHlXYS9ENHc5TGd4dFRWVlhqcFpTM0FwZ2loQmdDUDUrR09SRFZURTR2dE15RFZpTTU5VlRoL0tFQTBWcmFWRzlxVEpzYUNGcGxndnJrazArNkh6L3p6RFBWQ3ZTM2I5OGVKU1VsMWNwSnZQVFNTNGlQandjQW5EeDVFdXZXcmNQczJiTWhwY1IvL3ZNZjNIbm5uU2d1THNaenp6MkhWMTU1cGRiNWFsN2lyMHR4Y1RIT256K1AxYXRYbzdpNEdGT25UcTMzVEJvVkZSWDQ0SU1QRUJrWmlTbFRwaUFzTEF3eE1URll1blFwQmcwYVZHdDdUZE93Y09GQ3hNYkd1dXV6YXBxR3lzcEtQUExJSTVnK2ZUcUdEUnZXSkhkU3RtUkNpR2dwNVVOQ2lJZEtTMHRMVkZWZEw0VDR0TFMwOUp0NnpIL2NIb0M3N3V6bDJyeDVNOWF2WHcrajBZaVZLMWU2QjlNZk8zWU1iN3p4Qm5yMXFsVTJzbHFQZUYwT0hUcDB3YmlPSERtQ2h4NTZDSUJqY2dyWGw2cmc0R0RNbVRNSDMzLy9QV3cyMjJXVlUvRTQ1eFVYMjg3RllERDBVeFRsTm1kaW1oU292ZlZFclVWcmJGT2JVMFBiMUVEVEtoTlVUNjdrZE5PbVRWaTRjQ0gwZWowc0ZndHV1ODB4TEdyanhvMDRkT2dRRmk1Y0NNQlIzSC8rL1BtWVBYczJ4bzBiaDcvLy9lKzQ4ODQ3M1dXYjFxeFpVNnZYYXNPR0RkV2VWMVJVSURRMEZFZVBIblZmVHQyNGNTTUdEQmdBS1NWZWVlVVZKQ1FrSURJeUVtKzk5VmFkWTE4SERCaUFwVXNkNVFiRHdzS3daY3VXV29XTnM3T3pFUlVWVld2Zk45OThFeHMyYkVCVVZCUkdqeDZOcXFvcUtJcUNpSWdJUkVSRW9GdTNidmp6bi8rTWp6LysrS0kzYUFVU0lVUjdBUGRMS2UrUGlvbzZhekFZdmhCQ2ZDcUUrTkprTXBYWHNYMGJLZVZsRlpOMnFheXN4R3V2dlFiQU1hM2VwNS9Xbm5KNTl1elpxS3lzckxac3g0NGRBS3FQbDlxMWF4Zm16NStQTm0zYTRNU0pFeGU4c2UzcHA1L0cwYU5ITVdUSUVPaDB1bXFYdlc2ODhVYmNlT09ObC8xNlBONkxOaGZZUkJpTlJvT3JweFJBSDQ1eEpncE1yYVZOYlU3MWFGTURXcXRMVURkdTNGam44cFNVRktTa3BFRFROUGY0U3dCUVZSVi8rOXZmM0dNM0J3NGM2SjVHdEYrL2Z1NnhmREV4TWRWNldqMy9rOVdjUXZXUlJ4N0IzcjE3RVJvYWludnZ2UmNBY045OTk5VVpsMmVoNEl1cDZ6OTFTVWtKSG5yb0lZd2VQYnJhOHR0dnZ4M0RoZzFEZEhRMDJyWnRpOGpJeUdyRERxU1VlUExKSjNINDhHSDA3OSsvWHVjUE1GRkNpTHNBM0NXbExGZFZkWk9VOHRPUWtKQ05hV2xwWndGQVN0a0dxUHQ5cjY5T25UclY2MjVRMXhoa25VNkhsU3RYdXBmcmREcXNXN2NPZ0tQVzd2TGx5MUZWVllWMjdkclZtZ25NZFVNVTRCaktrWmFXMXVUaml6Mit6SGcycG9xcXFrT2tsTGNwaWpKRlN0bXpqbDJKS0xBRlhKdnFEUmRvVTFzTnY3Nm1wcXFxQkM2dmhBTTF2VUFmRXVEMEJZQlBoUkR2U0NtRGZ2amhCNjhQbkcrcHJGWXJoZzBiQmdCV09HNkFJU0txTHcyQXdqYjFONTV0cXRsc2JuV3o1aWlYM29TSVBFZ2hoT1NsYVNJaW91YlQ2aTd4VS9Nem04MHR2bWRlVmRWL0FKaFpqMDNMaFJELzBUVHQwL0R3OEkwN2QrNDg1OXovVlFEdEtpb3FtdlRidm1mQmZLdlZXcTlqbDVXVjFScEc0Z3NlczZ1Y041dk5ydEg5aXRGb0hDeWx2RTBJY1d0OUwvSDd3MmVJaUg3VEJHM3FhVFJEbTNvNVdtS2I2c3M0ZklVOXFDMkF6V2JELy8zZi84RnV0eU0zTjlmWDRSQndGc0FIY0pRODZtUXltYVptWkdTc2NUV2tBQ0NFT0ErZ3dWUGVlZnIxMTErclBUOTM3aHgrOTd2Zm9hS2lBcW1wcVpnOWUvWUZwODkxT1g3OE9GSlNVcENmbjErdmM1YVgxN28zb2NsNEhOdXpNZFZNSmxPYTJXeCswbVF5WGFVb2lncmdSYlRDV1ZHSVdqR3Z0S2tBOE1NUFA4QnNObC8yL243UXByWWE3RUZ0SWQ1NjZ5M2NjY2NkZVBIRkY5R3RXemZNbXpmUEozWFhXckZUQU5Zcml2THBtVE5udGx5cUpJcVVzbEdONmJGangvQ0hQL3dCYjczMUZ2cjE2d2NBK1B6enp6RnMyRENFaFlWaDFLaFIyTGh4STM3OTlWZDA3OTc5Z3NmcDJyVXJSbzhlalMxYnR1Q2VlKzZwdFQ0dExRMWJ0MjVGUVVFQkRoOCtqQ3V1dUFLclZxMUNjbkp5clVIL1JVVkYrUEhISHkvcjlRRDErcll2MDlQVE13QmtBSmpuTEROMXEvT3Uvb0dYZldJaWFvbTgycWE2ZlBubGw1Z3laWXI3dWMxbXc3Qmh3OUNwVXljQXdKa3paeTU2ODdHZnRha0JqUWxxQ3hBVUZPU3VITEI4K1hJc1hyd1lSVVZGVFRxakJ0VW1wU3dFc0JiQXAyM2J0dDNla0tMU0FFb0FSNldFSGoxNk5QamMzYnAxdzh5Wk0vSEVFMDlnOWVyVmFOT21EZDUvLzMzWWJMWnFqYWRyd29TSWlBZzgrK3l6ZVBqaGgyc2RTOU0wYk5teUJXKy8vWGF0ZFN0WHJzVFFvVVB4L1BQUFkvUG16ZTZ5Wm5xOXZ0YmRyc09IRDIvdzYvQlVVbExpZW5pNlB0dG5aR1RzQjdBZndGK01SdU5WVXNwYnBaUzNPZ3YxRTVHZjhXV2JDZ0JqeDQ1RldGZ1kwdFBUVVZoWWlOMjdkOE5pc2FCZHUzYnVDVzg4MjduTXpNeUFhbE1ERFJOVUw3cFFNV0FwSmFTVTFhWTAvZkxMTC9IUVF3L2hEMy80ZzdmQ2ExVnNOdHYvSmlRa3pHN0V0SHlIaEJEWDVPWGxRVlhWeTRwaDJyUnAyTDE3TjdLenM3RnYzejZjT25VS3UzZnZkcTgzR28yMUtsUzQ2dlVCd09EQmcvSFZWMTlkc29CMGZIdzgvdktYdjF6MkZLYjE1VEZrSWFlaCs1cE1wcDhCTEFhdzJHQXdYTGpMbUh5bVg3OSsrNFFRWVhCVWFiaWdrSkNRSGhrWkdmcU9IVHMrR0JjWDkwNTlqODl4eC82dEpiU3BJU0VoZU9LSko5QzNiMTkzNmNZREJ3NmdjK2ZPMWJhcnFxcENhR2dva3BLU0FyWk5EUVJNVUwzSTh6K0NwMU9uVG1IcTFLbnUrZEtwK1dWbVpoN0x6THpRTEl5WEpvVElBV3FQSTIzZ01iQjA2VkljUG53WUgzMzBVWVAydFZxdDBEVHRraE1wTEZteUJEdDI3RUJwYWFuN3N0ZmF0V3RSV1ZtSkNSTW1WTnYyUWxQMTFsZGVYaDZBMzk2Ynk1V1JrZkZMb3dLaFpwT2JtM3REVlZYVlJRZktHd3lHU2dBNGVmTGtpcE1uVDY0RUFGVlZyV2F6dVIyQU10ZDJkUzBqLzlVUzJsVEFVVHQwMWFwVkFJQ01qQXc4ODh3emVPQ0JCOXpyeDQ4ZmozSGp4cUZmdjM1WXZueTVlM2tndDZuK2lnbHFDeEFaR1luejU4OVh1NE9iV2pZcFpiWVF3dDJBWEM0aEJMNzg4a3ZNbWpVTEw3NzRZcTBHenZVOEpTWEZmYmtmY1BRQUFJNlp6ZXJ5L3Z2dm8yZlBubmp5eVNkeHpUWFg0TkZISDhYYXRXdmQ2eGN1WElqeDQ4ZFgyK2ZMTDc5czFHdHh2UmVhcHJYS3hyUTFpSStQLzQrVTBnSUFlcjIrYjJWbDVZR2FqejFJQUo2WGVPMDFubDlvR2JWQ1RkV21EaDQ4R0QxNzlrUnFhaW82ZGVxRTMvLys5N2pqamp2YzZ4Y3NXSUFGQ3hiVTJvOXRhc3ZEQk5YTFhKZjVLeW9xM0RObWhJV0ZJU0lpQWlVbEplalFvWU12dzZONlVoUWxTMHFKQXdkcS9rMXVtQlVyVnNCb05HTFlzR0g0NjEvL1dtME1rOUZvdk9Dc0tFVkZSWWlOamNYbm4zOWVhOTN3NGNPcjlRSjgvZlhYVUJRRmYvM3JYekZqeGd4M2I4S3laY3R3N05neGRPdldyZHIrbHpQZHFlZDdvU2hLVm9NUFFINGhOemYzSmxjUDZxQkJnODd2MzcrL1B3QU1IRGp3ak90eCsvYnRwL295UnZKUGpXMVRIMzMwVVp3OGVSS1RKazBDQUp3OGVSTGR1blhEaHg5K2lBOC8vTERhdGdhRHdUMTl1UXZiMUphSENhcVh1Uzd6RzQxR2ZQMzExKzRQL1IvKzhBZms1ZVV4UWZVVEpwTXBXMVhWRXdVRkJWMk9IeitPcmwyN1h0WngxcTFiaDJ1dnZiYkIrKzNac3dlOWUvZXV0ZHhxdGNKaXNTQXlNaEtBWTVEOXp6Ly9qTWpJU0F3ZVBCalBQZmNjMXExYjUrNnBOeHFOV0x0MmJiV3BiaS9IOGVQSGNlTEVDUUFvTUpsTTJZMDZHTFZrTWpFeDhTQUFLSW9TN25xczAra2lYWTgxVGFzcUtTbjUySmRCa3Y5cGJKdjYrdXV2SXlVbEJmUG56MGYvL3YxeHl5MjNBSEQwYkw3NzdydnVhY2tYTGx5STZPam9XdnV6VFcxNW1LQzJFQWtKQ2RpM2J4OE1Cb092UTZINmtWTEtWQ0hFWFNhVDZiSVMxUDM3OTBNSWdUNTkrZ0J3M0RsNm9VdjhZOGVPeGR5NWM5M0wxNjFiaDl0dXU2M1dNVXRMU3hFY0hPeis0dlAyMjI4akpTVUZLMWFzd0xoeDR6Qm16Qmc4OWRSVE9Iand0ektrbmlWWjFxOWYzK0RYQVZTYmJqZ1Zqa3U3RkhpRW9paldyS3lzUG9DakI5WDFlT0RBZ1dkY2oxMWNVMUY3UEQrSEdqeVhuVGh4WXNIeDQ4ZWZiNWJJeVI4MHVrMjEyV3c0ZlBnd2podzU0bDVtTUJqdzJtdXZJU2NuQjJWbFpUQ2J6Vml6WmsydGZkbW10anhNVUZ1STVPUmtmUGJaWjdqNzdyc0JBTjkvL3owaUlpSXdjQ0RMUTdaZ3FRRHVTa3RMdzhTSkV4dTg4NWRmZm9teFk4ZTZueXVLVXE5TC9KOS8vam1LaTR0eHd3MDMxRnBYWEZ5TWR1M2F1WjlIUlVWaDh1VEpXTEZpaGZzY2l4WXRxbmFPcHZpMjc2cjFKNlhrblg0QlNsR1VpRjY5ZW0yQlk5em9CWHRRQWVEUW9VT1RQTzdLRDFWVnRkSnNOZ2ZEWTd5cHFxclNiRFpIb3BYV2VLUTZYWGFiZXZMa1NZU0dodUttbTI1Q2VucDZ0WFh6NXMzRDQ0OC9EcnZkamxkZWVhWFdqVkJzVTFzbXppVGxSZWZPblVOMmRyYjdidjIvL2Uxdm1ENTlPcTYvL25xb3Fvb0RCdzVnMzc1OUFCekpTMFpHaGkvRHBVdFFGT1UvQUxUdDI3YzN1TGkweldiRHBrMmJMamdnLzBMUzB0S3dlUEZpUFBmY2N3Z0pDWUhGWWtGK2ZqNHFLeXRodFZxeGNlUEdhb1g5WjgyYWRjbTdVaHVyb3FJQzI3ZHZCd0JOVVpSTnpYb3k4aFZkVUZCUXg2eXNySVNzckt3K3djSEIzY3htczNMNjlPbDFwMDZkZXRkc051dXlzcklNZ21NMy93QUFJQUJKUkVGVWhZV0ZMK2ZuNXo5bHNWamN5YXBlcjQrMTJXd2w0TTFRZEFtTmFWTzNiTm1DZnYzNklUdzhITmRkZDUzN0R2cWNuQnlzWExrU29hR2hVQlFGR3pkdXhDKy8vRllvaEcxcXk4VWVWQzlhc0dBQlRDWVRldmJzaVVtVEpxRkhqeDY0L3ZycjBiMTdkMFJIUitQZWUrL0ZVMDg5aFdlZWVRWS8vdmlqZXd3TnRVd21rNm5BWURCOFdWNWVmdE8yYmR1cTFiRzlsRk9uVGlFcEtRbUppWW51WlpxbVZiczAxTDE3OTJyUC8vakhQK0xwcDUvRzAwOC83UzRBWFZsWmljbVRKN3NiNDQ0ZE8yTHg0c1h1ZldwV2hjak16TVR6eno5ZmJkblVxZFh2YWZHOE03VSt0bTdkNnBxU2I1UEpaQ3BvME03a0Z5SWlJaEt0VnVzeEFOWG0zajErL1BqOCtQajRUNjY4OHNvdVVWRlJFOCtkTzdlanBLVGtYYzl0MnJScGMzMTVlZmx1RUYxQ1k5clV6ei8vSEE4Ly9EQSsvdmhqTEYrK0hQSHg4WGpqalRmd3hSZGZZTnEwYVhqKytlZFJYbDZPMWF0WFkvcjA2Umc3ZGl6R2p4K1B1WFBuc2sybHBxZXFxbFJWVmZvTHE5VjYwZlYydTEwdVhicFVEaDA2Vk41KysrMlgzTDZsY2YxNytQcHo0VTBHZytFMlZWWGxyRm16R3YzK1RaNDgrYUxyN1hhN3pNbkpxWE5kWldXbFBILyt2TlEwcmM3MXp6MzNYS1BqdTVCWnMyWkpWVldsd1dDNDFkZi9IdFE4WW1KaS92ZktLNjk4MC9WODBLQkI1d0hvSXlNako3UnIxKzZXK1BqNERkMjZkVnNVR2hxYTRMbGZTRWhJdjZTa3BLS29xS2liYWg3VDJWYTBhZjdveVo5Y2JwdDY3dHc1OTJPNzNTNmxsTEtpb3FMT3Y2T2Fwc21xcWlxMnFTMmNYeGZkZENWRE5XZmI4WGRXcXhWQlFVRitWeFBWYURRQ2FGMHp3c1RIeDRkR1JVVWRBOUJ4elpvMXVQcnFxMzBka2xmbDVPUmcyclJwQUhDeXFxb3FOaXNyeStMcm1Lako2Wk9Ta240OWVQRGdLSXZGa2hVYUdocWZtSmlZYmJQWlRwZVhsKy82LyszZGVYeFRWZjQvL3RlNWFWTUtzaXFEd2lDS2lESm9TKzROUllRdlZnUkV4UVdrb3lJeWJyaDE4T01DNmd3Q2pzb01teUlLQ3U2Q0t3eXJ1UElUeW1ZSGFaSlNxYkswaUF1N0Z0clNObW1UKy83OTBUYTJ0RWloeTAzUzEvUHg2S1BKM2ZJT3BMZXZubnZ1T1h2MjdQbDNVVkZSYXBzMmJaTGF0bTM3c04xdVAzZjM3dDNEbzZPakwrallzZVB6Ky9mdi85ZUJBd2RtSG50UTlrR2w2dkNjeW5OcU9mWkJEVUhSMGRGaEYwNGJxNnlzTEorSXpBQlE3YnpOa2E3Q2U1N2VtRStrRWM2YmxaVTFxTGk0T0JNQWZEN2Y3dDI3ZDQvT3lNam9uSldWZFcxUlVWRXFBT1RrNUN6YXZuMzdwZDkrKzIxOGZuNytwa0FnOE11dVhidXVyUzZjQXFWMzdRUGdaNFlxNFRtVjU5UnlES2hFdFZSY1hEd0h3S0hWcTFkaisvYkdNMXpkOXUzYnNXYk5HZ0E0NVBmNzUxaGREOVdmd3NMQ2luZHMrbk55Y3Q0RWtIZWN6UThDOE9mbTVuNlpuNSsvL25qSExCdFNxbEgvQXFicThaektjeXJBZ0VwVWE1bVptVWVWVWxNQjRMbm5ub05wbWlmYUpleVpwaGtjK0ZvcE5UVWpJNFB6cVJOUm5lQTVsZWRVZ0FHVnFFN2s1dWJPQnZDZHkrVTY1WUdadzhteVpjdmdkcnVobE1vc2UrOUVSSFdHNTFSaVFDV3FBMWxaV1Q2bDFKMEF6Smt6WjhyQmd3ZXRMcW5lSER4NEVETm56aFFBcGxMcXpxeXNMSi9WTlJGUlpPRTVsUmhRaWVxSXkrWGFCT0Q1Z29JQ05XN2NPQlFYUjE3M3V1TGlZb3diTnc2RmhZVUt3UE5wYVduZldGMFRFVVVtbmxNYk53WlVvanJrOC9uR2k4akdyVnUzWXZMa3lSQ0puR0ZoUlFUUFB2c3N0bTdkQ2hIWjZQUDV4bHRkRXhGRk5wNVRHeThHVktJNmxKbVpXV3kzMjI5VVN1MVp1WElsWG52dE5hdExxak92dmZZYVB2bmtFeWlsOXRqdDloc2IreEFvUkZUL2VFNXR2QmhRaWVyWXBrMmJEb2pJOVFDT3pwczNMeUxHOHBzM2J4N216WnNIQUVkRjVQcE5tellkc0xvbUltb2NlRTV0bkJoUWllcUIyKzEyQVJpb2xNcWZOMjhlWnMrZUhaWkRwWmltaWRtelorUFZWMStGVWlwUEtUV2c3TDBSRVRVWW5sTWJId1pVb25yaWRydi9aNXBtZjZWVTdsdHZ2WVZ4NDhhaG9DQjhocllyS0NqQTJMRmo4ZFpiYjBFcGxXdWE1aFZsTnkwUUVUVTRubE1iRndaVW9ucms4WGpTbEZLOUFHeExTVW5CcUZHandtSm1sTzNidCtPMjIyN0QyclZyQWVCN3Y5K2Y0UEY0MHF5dWk0Z2FONTVUR3c4R1ZLSjZscGFXdGowNk9ycVhVbXI1N3QyN01YTGtTTXlaTXlja2gwd3BMaTdHN05tek1YTGtTUHo0NDQ4QXNDdzZPdnFTTFZ1MjdMQzZOaUlpZ09mVXhrSlpYVUJ0NkxvdUFPQnlzZnRHS0RBTUF3RGdkcnZEK25OVmp6VERNTzRGTUYxRW1wMTk5dGxJVGs1Ry8vNzlvV25XL3Exb21pWldyMTZOT1hQbTRLZWZmb0pTcWdEQU9KZkxOUTlBK0hYMElxTEdnT2ZVQ0JiV1FZSUJOYlF3b05hTXcrSG9wSlNhQitCS0FPamF0U3Z1dmZkZTlPdlhyOEZQcXFacFl0MjZkWmczYng1MjdBaitRZitGVXVvZWw4djFVNE1XUTBSMENuaE9qVXhoSFNRWVVFTUxBK3BKVWJxdUR3SXdHWUFCQU8zYXRjUFFvVU54M1hYWG9WMjdkdlg2NGdjT0hNQ0tGU3V3ZE9sU0hEZ1FITjBrRGNDVGJyZjdTd0NSTXhvMkVUVUdQS2RHbUxBT0VneW9vWVVCOVpRb3d6Q3VGNUdIQWZRclg5aTllM2YwNjljUGZmdjJ4Zm5ubncrYnpWYXJGd2tFQXRpNWN5YzJiTmlBZGV2V0lUTXpzK0xxZFVxcG1TNlhhemw0RWlXaThNWnphb1FJNnlEQmdCcGFHRkJyeCtsMFhoUUlCQjVRU3YwVndPbmx5Mk5pWW5EaGhSZmlMMy81Q3pwMjdJZ09IVHFnZmZ2MmFOR2lCWm8wYVlJbVRab0FBTHhlTDd4ZUwvTHk4ckIzNzE3czJiTUhQLy84TTc3NzdqdHMyN1lOUHArdjRzdjlKaUlMYlRiYnkybHBhVnNiOXAwU0VkVS9ubFBEVzFnSGlmS0FTcUdGQWJWMmtwS1NiTm5aMlplS3lQVktxWUVBTGtMdFI5d3dBV3dWa1ZWS3FlWG5uWGZlMTRzV0xRclV2bG9pb3RER2MycDRDdXNnNFhBNDFpaWxFcTJ1ZzM0bkl0OTRQSjVlVnRjUlNicDM3MzVhYkd5c1UwU2NwbWwyVmtxZEErQWNBQzBCTkN2N0FvQ0NzcTljQUx0RlpMZW1hYnVVVW1sRlJVVnBtWm1aUnkwb240Z29wUENjU2tUVUFCd09SM3RkMTIrM3VnNGlva2lnNi9ydERvZWp2ZFYxTkhZY3FKOG8vRG1WVW1QQm4yY2lvdHBTQUI0UmtaNVdGOUxZOFJjYVVmaHppa2gzd3pDdXNyb1FJcUp3WmhqR1FBQVhhNXJHZ0dveEJsU2lNS2VVK2ljQWlNaEtxMnNoSWdwbkl2SjUyY1B4bGhaQ0RLaEVZVTZod3JSNVRxY3p3Y0phaUlqQ2xzUGhpRWZaemVNaVlpTE1ieVFQZHd5b1JHRXNQajYrUFlEbzh1Y2lNczdDY29pSXdsWlpYLzd5eDFxUEhqMDZXVmxQWThlQVNoVEdORTB6S2o0WGtSdDFYZTlpVlQxRVJPR29aOCtlSFFIY1hIR1p6V1pqUDFRTE1hQVNoVGZqbU9kS1JCNnhwQklpb2pBVkNBUWVCQkJWY1ptSU9DMHFoOENBU2hUV2xGTEhCbFFvcGU2SWk0djdreFgxRUJHRkc4TXdXZ0s0dDVwVkRLZ1dZa0FsQ205VkFpcUFKamFiTGJuQkt5RWlDaytqQVRTdlpya0I1aVRMOEE0MW9qRGxjRGphSzZYMlZMZE9SSElDZ2NEWkdSa1pCUTFkRnhGUnVPamV2YnM5SmlabUY0QU8xYTAzVGJOcmVucjZ6Z1l1aThDL0RJakNWbldYOXl1c2F4TVZGWFZIUTlaRFJCUnU3SGI3VFRoT09BVUFwUlF2ODF1RUFaVW9UTldnQS8ramlZbUpVU2ZZaG9pb3NWSVZoNWFxanFacERLZ1dZVUFsQ2xOLzFJSmE1cHk4dkx3Ykc2UVlJcUl3NDNRNkJ3Q0krNk50ZUNlL2RSaFFpY0xYVlRYWTVuR3dyemtSVVJXbWFUNVdnODM2SlNVbDJlcTlHS3FDdjdpSXdwQmhHR2VKeU41cVZnVkVaRFdBSHpWTisxbEVmb3FKaWZrb05UVzFxS0ZySkNJS1ZZbUppVkY1ZVhsM0txVTZtcWJaVVNuVlVTblZUMFNxZElzU2tlNGVqK2M3Sytwc3pOZy9qU2dNQlFLQkdKdk45bitCUU9CSEFEL0d4c2IrNVBQNU5nSzRVQ2sxeGUxMnI3YTZSaUtpVUpXU2t1SUg4R3I1YzEzWHU0bklkeUtTQStCQ0VlbWdhVnBIcFZSSEFHSlpvWTBZQXlwUkdFcFBUOThONE1XS3l4d094ektsMUJNQWhnSmdRQ1VpcWlHbFZKS0lBTURISG8vbkVJQkRBTkt0cmFweFl4OVVvZ2loYWRveUFGQkszUUIyM3lFaXFqRVJTUUlBcGRSL3JhNkZTakdnRWtVSWw4dTFXU24xaTRqODJlRnc5TGU2SGlLaWNLRHJlamNBRndISXk4dkxXMlYxUFZTS0FaVW9jcGdvNjFPbGFkb1lpMnNoSWdvWDVaT2FyTWpLeXZKWldna0ZNYUFTUlJCTjAxNERVQ0lpMThYRnhaMXJkVDFFUktHc1Q1OCt6UUhjVS9aMGpwVzFVR1VNcUVRUlpQUG16ZnRGWkJFQUZSVVY5WDlXMTBORUZNcUtpb3J1QXRBU1FLcmI3ZjZmMWZYUTczZ2pCVkdFY1RxZER0TTAzUUNLUmFTcngrUDUwZXFhcUdZY0RzY21wVlNDMVhYUTcwUWt4ZVB4WEc1MUhWVDNETU9JRnBFZEFNNFJrU1NQeDhNYnBFSUlXMUNKSWt4YVdwcEhSTjRIWU5jMDdXbXI2NkdhWXpnTlBVcXBSS3Ryb1BwaG11WjlBTTRCa05XbFM1ZWxGcGREeDJBTEtsRUU2dG16WitkQUlMQU5RSlJwbW5wNmVqckg4d3NEdXE0TEFMaGNMcXRMSVFDR1lRQUEzRzQzZjFkR0dNTXd6aENSblFCYUthV0d1bHl1WlZiWFJKV3hCWlVvQW0zZXZIa1hnTmtBbEtacHJ4dUdFVzExVFVSRW9VSkUvZ1dnRllBMUxwZHJ1ZFgxVUZVTXFFUVJ5dWZ6VFZSSy9RREFNRTN6Y2F2cklTSUtCUTZIb3plQSsxQTZOTjlENEZTbUlZa0JsU2hDWldabUhnVndGd0FvcFNiMjZOR2poOFVsRVJGWnlqQ01sa3FwOTFHYWY1NXp1OTBaVnRkRTFXTkFKWXBnTHBkckRVckg5b3ZXTkcxeDc5NjkyMWhkRXhHUlJSU0FWMUI2WTVUYjUvTTlhVzA1OUVjWVVJa2lYRjVlM3FNQU5nSG83UFY2UDB4TVRJeXl1aVlpb29hbTYvcG9FYmtGUUpGUzZ0Yk16TXhpcTJ1aTQyTkFKWXB3V1ZsWlBoRVpCbUMvVW1wZ1hsN2VkSEFFRHlKcVJIUmRId3pnWlFCUVN0M3Zjcm0yV1Z3U25RQURLbEVqNFBGNDlwYUZWQitBaHd6RDRLVXRJbW9VbkU2bkE4QWlBRGFsMUxNdWwrc2RxMnVpRTJOQUpXb2tQQjVQS29EaEFQd2k4clJoR0dPdHJvbUlxRDRaaG5HaGFacWZBRGhOUk41M3VWd1RyYTZKYW9ZQmxhZ1JjYnZkS3dHTUJHQ0t5SFNHVkNLS1ZEMTY5T2doSXVzQW5BWGd5L3o4L0R2QklhWENCZ01xVVNQamRycy9Va3JkaWJLUXF1djZUUEJjUUVRUlJOZjFTelJOV3dPZ0xZQ1ZMVnEwdUQ0cks4dG5kVjFVYy95bFJOUUlsZlhCdWdGQUVZQ0hkRjMvSURFeHNZbkZaUkVSMVpyRDRSZ080Q3VVemhTMXhPZnozWmlTa3VLMXVDdzZTUXlvUkkyVTIrMytHRUIvQUw4QitHdGVYdDdHdUxpNGN5MHVpNGpvVkdtR1lUeWpsRm9Fb0NtQVYxdTBhSEVUaDVNS1R3eW9SSTJZMiszK24xS3FGNEF0QVBTb3FDaTNydXZYV2wwWEVkSEo2TjI3ZHh0ZDE1ZUp5Sk1BQWtxcEI5eHU5NzBwS1NsK3EydWpVOE9BU3RUSXVWeXU3SmlZbU40QTNrTHBKYkVWaG1HOEdCY1gxOHppMG9pSVRralg5Y0UrbjI4cmdHdEZKRWNwTmREbGNyMWlkVjFVT3d5b1JJVFUxTlFpdDl0OXA0amNCYUJBUk1aRVIwZC9xK3Q2ZjZ0ckl5S3FUbHhjWERPSHcvRXlnTTlRZHFlK2FacHhaVk04VTVoalFDV2lJSS9IODZiZjc3OFl3Qm9ST1JmQVY3cXV2eEVmSDkvQjZ0cUlpTW9vd3pDU29xS2l2bGRLM1EvQUMrRHZicmQ3OEpZdFcvWllYUnpWRFFaVUlxb2tJeVBqQjdmYlBVQXBsUXpnS0lBN2JUYmJUb2ZEOFo4ZVBYcTBzcm8rSW1xOG5FN25SYnF1ZnlVaUN3RjBCTEJHS2VWd3U5MXp3REZPSXdvREtoRlZ4M1M1WEMvNy9mN3pBTXdHRUsyVWVrTFR0RjJHWVR6S0lhbUlxQ0hGeDhkMzEzVjlnV21hNlFBdUI3QlBSRzV4dTkxWHVGeXViVmJYUjNXUEFaV0lqaXNqSStPZzIrMGVBNkFiU3VleWJpMGlNL0x5OG5ZWWh2RzNwS1FrbThVbEVsRUVjenFkQ2JxdUw3WFpiRnRST2d0ZUNZQnBzYkd4RjNnOG5nL0JWdE9JcGF3dWdJakNoMkVZdlVSa0dvQitaWXUrRjVFWGk0dUwzODNNekR4cVpXMlJRTmQxQVFDWHkyVjFLUVRBTUF3QWdOdnQ1dS9LaHFWMFhiOGN3RDhCWEZHMnJBVEFQQkg1ajhmajJXdGRhZFJRK0VOSFJDZEw2YnArRFlESkFPTEtsdVVEZUVkRVh2RjRQTjlaVjFwNFkwQU5MUXlvRFNzcEtjbTJjK2ZPSVpxbS9RTkFyN0xGUGdEelJXU3l4K1A1MGNMeXFJSHhoNDZJVHBWeU9CejlORTM3dTRnTUJXQURBQkZKMFRUdFpRRExYQzVYaWJVbGhoY0cxTkRDZ05vZ2xLN3JPb0JiQWR3QzRNeXk1YjhDbU9QMysxL095TWc0YUZsMVpKa29xd3Nnb3JBbEhvOW5MWUMxOGZIeEhUUk51d2ZBdlVxcFJCRkpCTEJQMS9VM1JXU1J4K1BKQVB1S0VWR1p1TGk0YzZPaW9rYWd0Ri9waGVYTFJXU2pwbWx2MiszMjkxSlRVNHVzcTVDc3hyOEtpYWpPZE8vZTNXNjMyNGVWRFZIVnQ4S3FYUUNXbUthNU5EMDkvWDhBVEdzcURHMXNRUTB0YkVHdFd3a0pDYWVYbEpRa0FSaXBsT3BUWWRWT3BkUUNUZFBlMjd4NTh5NnI2cVBRd2g4Nklxb1g4Zkh4M1cwMld4S0FHd0ZjVkdIVlBoRlpaclBabG9wSUNyc0IvSTRCTmJRd29OWk9seTVkWXBvM2IzNkpVbW9nZ0FFQWV1TDMwWU4rQmZDaFV1cGRsOHYxRFhpRmhZN0JIem9pcW5meDhmRmRvNktpaG9uSWpRQ2NGVllkQnJCYVJOWUNXT2Z4ZUw1RkkyNWRaVUFOTFF5b0owMFpobkdSYVpvRGxWSURBRndHb0duNVNoSEpVVXA5Q2VCOXBkVG4vT09VL2doLzZJaW9RVGtjams1S3FhRW9iVm50Zzhybm9TTUExaXVsMWdZQ2dYV3RXclh5cEtTaytDMHAxQUtOT2FBV0ZCU2dXYk5tVnBkUkNRUHFIek1NbzZscG12RktLUVBBSlNJeVFDblZyc0ltSlFDK0J2Q2xpSHpacFVzWHo2SkZpd0xXVkV2aGhqOTBSR1NaaXkrK3VIVjBkSFJmRWJsTUtaVUl3SUhLRTRnY0JiQlJSTDVSU3FVcnBiYTRYSzRmRUtHdHJQVWRVTC80NGd0Y2NjVVZPSHo0TUh3K0gvNzg1ei9YeVhFUEhEaUFPKzY0QS8vOTczL1J0R2xwZzludTNidng5Tk5QNDgwMzN6emgvbnYzN3NYTk45K01Eejc0QUIwNmREamg5b1dGaGNIWHFVOE1xTC9yM3IzN2FiR3hzZkVpWWdBd0FCZ2kwZzFWSi96WkppSmZhcHIycGRmclhjdnhrZWxVOFM1K0lyTE10OTkrZXhqQXgyVmZNQXlqcFZLcWoybWFpV1doMVFCd3BWTHFTZ0FRRWVpNm5pOGlHVXFwZEFCYlROTk1qNDJOM2NvN2ZrL3NuLy84SjFKU1VsQlFVSUQ1OCtlamRldldHRE5tVEhDOTArbEUyN1p0VDNpY1E0Y09JUzB0TGZqODQ0OC9Sbng4ZktYUW1KS1Nncmk0dU9wMnI2SjkrL2E0L1BMTDhkVlhYMkhVcUZGVjFtL2F0QWxyMXF6QnZuMzdzR3ZYTHJSdTNScno1OCtIMCtuRW1XZWVXV25iZ3djUDRwdHZ2cW5SNjFKVjNidDNQeTA2T3JxTHBtbGRBWnlQMGxua2RBQVhtcVo1YkZBL0NzQ3RsRW9ENEFLd3dlVnkvZFN3RlZPa2F2Ui9GUkpSNk9yVHAwL3p3c0xDWHBxbXhZdElEd0E5VVBvTDg5Z3BWazBBMmVWZklySkxSTEp0TnR1dWtwS1NYUmtaR1FVTlhQb3BxYXNXMU96c2JOeDMzMzFWbHVmazVLQk5temJWN3JOcTFTcjA3ZHNYR3pac0FBRGNjc3N0VmJZNTg4d3pNWFBtek9CMnBtbGl3SUFCS0Nnb1FIUjBOT3gyT3dCZzllclZ1T21tbS9EVFR6L0JadnY5ditxOTk5NURibTR1SG5qZ2dTckhOazBUbWxiOTdOdHZ2LzAyZnY3NVp6ejExRk5ZdFdwVjhIVXExbHV1ZCsvZVNFMU5yZlk0Snl0U1cxRGo0dUthMld5MlRwcW1kUldSODBXa3ExTHFmSlFHMHZiSDJhMVFSRHhsWVRSTktaWFd1WFBubmJ4a1QvV0ZMYWhFRkxJMmJ0eVlEK0QvSy9zQ0FDUW1KamJKeTh2ckxpSTlsRkxsb1RVZXBiOWN6d2NBcFJTVVVoQVJSRVZGd2VGd0hGQktaUVBZSlNJL2E1cTJINldqQ2V3SHNNL244KzJQcEV1UjU1MTNIbGF0V2dXLzM0K29xTjlQODRaaFlNbVNKV2pldkhsd21ZaEFxYXI1cTdDd0VNdVhMNiswN1BycnI2LzBYRVNRbTVzYkRJU0JRQUI5Ky9hRjIrMUcwNlpOS3dYRnl5Ky9IRkZSVVlpTGk2c1VLbnYyN0lrdnZ2aml1TUc1WEpjdVhmRE1NODhFd3lsVlpSaEdVd0JuaVVoN0FHZWhOR3hXL0NwZjFnSW8vZjhEY096Ly94RVIyYUdVMnFtVTJtR2E1azdUTkRPNmR1MjY3ZGd3MmhqN1NsUERZVUFsb3JDU2twTGlSZW5seElxL0haWEQ0VGhMS1hVZWdDNWxYOEhIWlRkdXRBTndhWGx3clNnbUpnYTZyaDhGc0IvQXZyTHZPU0p5R01BUnBkU1JzdStIbFZKSFNrcEtqb2pJa1VBZ2NDUXpNN01FSVRoRVRuRnhNVWFNR0lHWk0yZWlZOGVPd2VYcjFxM0ROZGRjQXdCSVQwL0h0R25UTUcvZXZFcWhGU2p0VjFwZEsycDF5a05qSUZDYVh6NzU1QlBjZWVlZGxiYngrLzJJam82dXRLeWtwQVNtYVo2d1ArbjA2ZE94WWNNRzVPYm1ZdGl3WVFDQUpVdVd3T3YxWXNpUUlaVzJMYThoekdoeGNYR3hBSnBwbXRaVUtkVlVSSm9wcFpyYWJMWm1nVUNncFZLcWpZaTBMdnZlUmluVkdrQWJwVlJyRVdrRG9MV0lOS25oNi8ycWxQb0ZRSmFJN0FDdzB6VE5IVGFiYllmTDVmb04xWHlldDJ6WlVtZHZscWdtR0ZDSktCS0l4K1BaQzJBdmdQWEhyRk1KQ1FsdFROTThUMFM2NFBlV3BMTk0wenhMS1hWVzJmTVcrRDNjbHU1NFRNdWlpRUJFZ3BldG82S2lvT3U2Q2FBSVFKRlN5aXNpUlFDOElsS2tsUEtXcmZNQkNDaWxBaUppSHU5N1hmNkQyTzEyWEgvOTlSZzdkaXdXTEZnUURKRnZ2UEVHQmcwYWhOMjdkK1BoaHgvRzhPSERxNFJUQUZpL2ZuMjFnYklteG84ZmorZWZmeDZCUUFDSmlZa0FTb1Bqc2EyZlBwOFBBREJnd0lCcWo3Tmd3UUtjZSs2NUdEZHVIQzY5OUZJOCtPQ0RXTEprU1hEOXYvLzlid3dhTktqU1BwOS8vbm1OYWp3WkRvZmpaYVZVRkFDYlVpcEtSR3dBb3BSU3R2TEhJbUlyM3dhbHYxdHR4enl1dEQwQU80Qm1LQjJHS2ZiWTF5ei83Sm1tR1h4ODdIY0F4LzZ4bFE5Z3Y0anNBYkJYS1JYOEhnZ0U5Z0RZZS9UbzBYMVpXVm0rT3ZxbklhbzNES2hFRk9ua20yKysrUTNBYndDT2UvZE0rZVZSbEFiWE04dGFxRnFKU0dzQXJUUk5DejVHYVd0Vks2VlVLd0F4S0EwYXpTcUdoZW91bTVldlA5NzN1alp5NUVoOC9mWFgyTFp0Vy9DR3BkTk9PdzNQUHZzczFxOWZqeEVqUm1EMDZORlY5aHN5WkVnd3RPN2N1UlBubjM4K2dPb3Yrd05BLy83OUt6M1hOQTNEaGczRC9mZmZqMjdkdXFGZHUzYncrLzFWQXVyQmd3ZlJvVU1IckZpeG9zb3hlL2Z1WGFsbDljc3Z2NFNtYWZqUGYvNkRlKzY1SjloQ08yZk9IUHp5eXk5VlJpUVlQSGp3Q2Y5OWFrb3BkWC81NDRyL1Z5ZjYvejdXSC93L0J3QVVBQ2dzKzM3czQ3eXlNVVJ6bEZLSFJTUkgwN1FjMHpSek5FMDdIQWdFY2pSTk84SnhSU21TTUtBU0VRRnd1VnlGK1AxR3E1T2hHWWJSeEdhenhYcTkzbGhOMDJJMVRZdFZTc1VxcFdJRGdVQ3NwbWt4cG1uYU5FM1RqdmU5ckdWdGJsMitKNlVVNXN5Wmc5OSsrdzFqeDQ0RkFJd2JOdzZqUjQvR2pUZmVXRzA0TGZmQkJ4OEFBSzY2NnFyZzQyUDdvSlpidlhvMWdOSlcwb1NFQkFCQTU4NmRrWlNVaEduVHBtSDY5T2tJQkFKVldtUzNiTm1DcmwyN1ZqbGVTVWtKaW91TGd5RTVKeWNIMmRuWmFONjhPWHIyN0lrSkV5WmcyYkpsd1ZCWTNyZTI0ZzFaZFVrcGxTd2lmaEVKYUpybUY1R0FpUGdCK0pWU0FRQitUZE1DWmR2NFJTUmdzOW44cG1rR2w5bHN0b0NJK0FPQlFNQnV0L3Q5UGwreGlCUVVGUlVWWm1WbEZTTUV1NGtRV1lrQmxZaW9kc3l5Y0Z0WTJ3UHB1bDZuQWRVMFRYejAwVWVZTzNjdUJnNGNDQUE0NTV4ejhOaGpqMkhXckZtNDVwcHI4SmUvL09XNCszLzc3YmZJejgvSDZ0V3JxN1NTMXNTb1VhTnc2TkFoRkJjWFE5TzBLZ0YxMmJKbEdENThlSlg5Y25OekVSMGRIV3hCZmZYVlYzSFZWVmZoalRmZXdJQUJBOUMvZjM4ODhjUVQyTFp0VzNDZjhyNnBBS3B0NWEwTmw4djFjcDBla0loT2lBR1ZpQ2dDYmQ2OEdUTm16SUNJNE1VWFgwUjhmRHlXTGwwS29EVE03ZG16Qi9mZWV5K2VldW9wWEhIRkZaWDJIVDkrUEQ3ODhFTzg4ODQ3ZVBEQkI3Rng0MGE4Kys2N2VPaWhoMDZxQnJ2ZGpnNGRPaUFuSndjeE1UR1YxcTFZc1FLSERoM0NsVmRlV1dXL1E0Y09vVldyVnNIbkxWcTB3TkNoUS9IR0cyOEFLTzFDTUhYcTFPRDYrbTVCSmFLR3g0QktSQlJodG0zYmhqRmp4dUN1dSs3Q0hYZmNVV21vcVhKanhveEI4K2JOOGNRVFQyRFFvRUdZTkdrU2dOTHhVSmN2WHc3RE1QRDIyMitqWGJ2U21TdC8rZVVYdlBUU1MramN1WE9WWS9YdDIvY1A2OW01YzJlbFlhUTJiZG9VdlBSdnQ5dFJYRnlNUTRjTzRmVFRUNGZOWnNNbm4zeUNUcDA2QmJlLy8vNzdhOVRIazRnaUJ3TXFFVkdFdWZEQ0M3Rnc0VUtjZmZiWjhIcTlLQzR1eHQ2OWU2R1VxdFNTZWZ2dHQ2TkhqeDdZdUhFajdIWTd2RjR2WnMyYUJhQjBxdExGaXhkWE9YWnljaks4WG0rbFplWGptbGJzZzVxYW1vcEpreWJodE5OT3cvNzkrNFA5WFQwZUR4NSsrR0g4NHgvL1FPL2V2UUVBWHE4WFE0Y09EUTRSZGNZWloyRGF0R25CNHg4YlRqTXlNdkRVVTA5VldwYVVsRlRwZWNXNy9ZbUlpSWpvRk9tNkxycXVTMTFLUzBzVFhkZWxaOCtlOHV5enovN2h0b01IRDY3Uk1TdHVsNUdSVVduZFR6LzlKQ0lpeGNYRnNtdlhMdm4rKys5bDM3NTl3ZldCUUVCMjdOaFI3WEc5WHE4Y1BYcFVUTk9zZHYyRUNSTnFWRjlkS2YvL3NQcHpRZFFZOFpvSkVWR0lxS3VwVG85VlBwWW1MNU9mbkVpZDZwUW9IUEFTUHhGUmhEdmVIUGRFUktHS1p5MGlJaUlpQ2lrTXFFUkVSRVFVVWhoUWlZaUlpQ2lrTUtBU0VSRVJVVWhoUUNVaUlpS2lrTUtBU2tSRVJFUWhoUUdWaUlpSWlFSUtBeW9SRVJFUmhSUUdWQ0lpSWlJS0tReW9SRVJFUkJSU0dGQ0ppSWlJS0tRd29CSVJFUkZSU0dGQUpTSWlJcUtRd29CS1JFUkVSQ0dGQVpXSWlJaUlRZ29ES2hFUkVSR0ZGQVpVSWlJaUlnb3BES2hFUkVSRUZGSVlVSW1JaUlnb3BEQ2dFaEVSRVZGSVlVQWxJaUlpb3BEQ2dFcEVSRVJFSVlVQmxZaUlpSWhDQ2dNcUVSRVJFWVVVQmxRaUlpSWlDaWxSVmhkQVJFU1ZHWVpoZFFsRVJKWmlDeW9SVVlnUWtSU3JhNkRLUk9RYnEyc2dJaUlpb2xycTBhUEgzWVpoVExTNkRpSUtYOHJxQW9pSUtLSm91cTV2QjlCT0tkWFI1WExsV2wwUUVZVWZYdUluSXFJNm8rdjYxVXFwTGdDYWk4ZzRxK3Nob3ZERUZsUWlJcW96dXE2TGlFQ3AwbDh2U3FuMkxwZHJuOFZsRVZHWVlRc3FFUkhWQ2NNdytsYXptSDFSaWVpa01hQVNFVkdkRUpFbkFBUmJUOHVXalhZNm5SZFlWaFFSaFNXT2cwcEVSTFdtNjNvY2dHdUEwb0FxSXVXcmJLWnBUZ1l3M0tyYTZvTEQ0ZGlrbEVxd3VvNjZKQ0lwSG8vbmNxdnJJS29PVzFDSmlLZ3VQRmIrd0RUTlk5ZmRxT3Y2SlExYlR0Mkt0SEFLQUVxcFJLdHJJRG9ldHFBU0VWR3R4TVhGblF2ZzV2TG5GUy94VnpBVlFDSUFxVzVsdUhDNVhGYVhVQ2M0V3htRk9yYWdFaEZSclVSRlJUMEt3SGFDemZvNW5jNnJHcUllSWdwL2JFRWxva2FGZlFuclZseGMzSjhBM0ZXVGJVM1RuSktVbFBURm9rV0xBdlZjRmhHRk9iYWdFbEdqRW1uaEZMQzJMMkZVVk5TREFKclVjUE9MczdLeWJxM1Blb2dvTXJBRmxZZ2FKZllsckwxZXZYcTFLQ2twU1Q2WmZaUzNya1Y1QUFBV1RVbEVRVlJTenlRbUppNU1TVW54MWxkZFJCVCsySUpLUkVTbnhPLzMzd09nMVVudWRuWitmdjVKaFZvaWFud1lVSW1JNktSMTZkSWxSa1FlT2NYZEgwcE1US3hwdHdBaWFvUjRpWitJaUU1YXk1WXRtNWltK1lpbWFlZUtTQ2NBWFFIODBZMWFIeW1sRml1bE1zNDk5OXdzM2loRlJIK0VBWldJaUU2YXkrWEtCZkJoK1hOZDEyOUZhVURkWlpybTY1cW0vUWFnQk1BZ0FEY3JwUzV3dVZ5TEFaaHBhV21XMUV4RTRZTUJsWWlJNnNKMVpkK2ZTVTlQZjd0OFlWSlMwdnpzN093NEVlbWg2L3B3dDl1OTBKcnlpQ2ljc0E4cUVSSFZTbzhlUFZvQnVCNkExelROWlJYWExWcTBLQ0FpRTh1ZVRqTU1vMldERjBoRVlZY0JsWWlJYWtYVHRKc0F4QUJZbko2ZWZ1VFk5UjZQWndtQWxRQTZpY2hMRFYwZkVZVWZCbFFpSXFxdDJ3RkFLZlhHY2RhTDMrKy9DOEJCQUxmcHVuNVRReFZHUk9HSkFaV0lpRTZadytIb0RlQVNBRHRkTHRmYTQyMlhrWkZ4RUw5UGlUclhNSXdMRzZJK0lncFBES2hFUkNmQk5FMnNXYk9tMGpJUndldXZ2MTZqL2RQVDArRjJ1K3VqTkVzb3BjWURnSWhNQVdEKzBiWnV0M3NsZ0JrQVdvbklGL0h4OFIwYW9FUWlDa01NcUVSRUoySCsvUG40L1BQUEt5MHpUUk92dlBKS2pmYmZ0V3NYeG8wYmg3eTh2UG9vcjBIMTZOR2pCNEJyQVB4Y1hGejhiazMyY2J2ZGp5dWxQZ0J3dHMxbSsvemlpeTl1WGE5RkVsRlk0akJUUkVRMXRHN2RPaXhkdWhRTEZpekF1KysraXc4Ly9MRFMraUZEaGdRZnIxeTVFb1poSURZMnR0cGpYWDMxMVpXZUZ4VVZ3ZVZ5MVgzUjlValR0R2ZMSGs3THpNd3NydUZ1cHRmcnZUMG1KcVl0Z0FIUjBkR2ZKaVFrRFBubW0yOStxNmN5aVNnTU1hQVNFZFhBNTU5L2p1blRwK09WVjE2QjErdkZ5SkVqTVhMa1NBQkFJQkJBUWtJQ1ZxNWNXV1cvRFJzMm5QRFk1ZnVIRTEzWGg2QzA5WFJuWGw3ZWF5ZXpiMlptWm5HZlBuMkdGUllXZnFhVTZoTUlCTDZPaTRzYm5KR1I4VVA5VkV0RTRZYVgrSW1JYXVEWFgzL0ZqQmt6Y1Bqd1lZd2VQUm9pY3NKOS92R1BmOVRvMkpxbTRiSEhIcXR0aVEwbU1UR3hDWUJaWlU4ZnpNcks4cDNzTVRadTNKamZwRW1UZ1FDV2lralhxS2lvL3prY0RtZWRGaHBDK3ZmdmY5TDcrSHcrZlBubGwxV1dtNmFKeFlzWHcrdjExa1ZwUkNHSkxhaEVSRFV3Y3VSSTVPZm40NmFiYnNJOTk5eFQ1Ukw5bi83MEoxeDExVlhCNTlkZGR4M2VlKzg5dlBEQ0MxV09WVlJVVk8ybC8ydXV1UWFublhaYTNSZGZ4M0p6Y3ljcXBUb0RXT1oydXo4LzRRN0hrWnFhV3BTVWxKU1VuWjA5QzBDeVVtcTlZUmlQdUZ5dXVRQk8vQmRBbUJvNGNDQ2FObTFhWlhsdWJpNVNVbEtDendzS0NqQjM3bHhrWjJmai92dnZEeTUvLy8zM3NYRGhRZ3djT0JCTm1qUnBpSktKaUlpb1B1bTZMcnF1eThrS0JBS1NuSndzVHFkVEFvSEFjYmVaTW1WS3BXVUZCUVd5ZCsvZVNzOVA1ZldQcC96OU5OUy9uOVBwVE5SMTNkUjEvWWhoR0dmWDBXR1ZydXQvMTNYZFYvWitsaHVHY1VZZEhidE9uT3JucHR6bGwxOGVmSHpKSlpkVXUwMmZQbjJxTE51L2Y3L2NjY2Nka3BPVEl5SWlPM2Z1bEN1dXVFS3lzckpPdVJhUmh2L2NFSjBzdHFBU0VkWEExS2xUWWJmYkVSTVRBMDNUTUdUSUVBUUNnU3JiSFR4NEVDa3BLZWpidHkvR2p4K1BEUnMyNElVWFhzQ25uMzVxUWRWMXEzZnYzbTE4UHQrN0FCU0FlMXd1MTA5MWRHaHh1OTJ6SFE3SGVxWFVod0N1RTVFTVhkZVQzVzczTW9SeGErckVpUk94ZGV0VzVPWGxZZGl3WVRYZTcvWFhYOGZiYjc4ZGZIN3R0ZGRXYW5uLzI5LytGbHhYazM3T1JPR0dBWldJcUFaNjl1eUpTeSs5RklNR0RRSlFlcGQrYW1vcWV2WHFCVTByN2M1ZmZyUFRaNTk5RnR3dk16TVR1cTVYT2Q1bGwxMVc2ZmxERHoyRW9VT0gxdU03cUozRXhNU292THk4OXdCMEFQQ20yKzFlV05ldjRmRjR0aGlHWVlqSVRBRDNBRmppY0RoV0thWCt6KzEyZjEvWHI5Y1Fubjc2YWV6WnN3ZlhYWGNkbGl4WkFnRG8zYnQzdFdHMVlwL1N1KysrRzNmZmZYZnd1WWpBNlhUaWswOCtRY3VXTGV1L2NDS0xNYUFTRWRYQWdBRURLajAzVFJOejU4NUZhbW9xSG5ua2tXcjM4ZnY5V0xWcUZVNC8vWFFVRmhaVzZuZTRkdTF4SjEwS1JTb3ZMKzlsQUlNQlpQajkvZ2ZyNjRWY0xsY2hnSHNkRHNmN21xYk5BVEFRUUlhdTY3UDlmdjkveW1ha0NpdmxFenU4OU5KTGVPQ0JCd0FnR0ZZcjZ0dTM3M0dQSVdVMzVTbWw2cUZDb3RERGdFcEVkQW8wVGNPMGFkTnd5eTIzNEtxcnJrSzNidDJxYlBQZWUrK2hXN2R1Nk55NU0yNisrV2JjZnZ2dGlJdUxxL1o0SlNVbHNObHN3ZGJZVUtMcitqOEFqRlpLL2VMMys2L095TWdvcU8vWDlIZzhhdzNEY0FENE80Qi9BWGdvS2lycVBzTXdYdE0wYmZybXpadC9ydThhNm9LSVlNT0dEV2pSb2dXT0hEbUNsMTkrK1lUN21LYUpmdjM2VmJ2dTJKdnp5dkV5UDBVYUJsUWlvbFBVcmwwN2ZQVFJSNGlKaVVFZ0VNRHUzYnRodDlzQkFELzk5Qk1XTDE2TXQ5NTZDNmVmZmpyaTQrT3hjT0ZDdlBMS0s3RGI3ZWpac3llQTBoYXg4cjZzSDN6d0FicDI3V3JaKzZtR0tndW5rd0hrQWJoNnk1WXRleHJxeFYwdVZ3bUFtVDE3OXZ6QU5NMXhJbktmaUl3SkJBTDM2YnErUUVSZThYZzhMb1J3SDlXdnZ2b0szYnAxdzQ0ZE8vRDQ0NDlqeXBRcEo5eEgwN1FxZ1hQNTh1VjQ5dGxuY2ZQTk4rUHZmLzk3ZlpWTEZESVlVSW1JYXFGdDI3YTQ2YWFiOE1NUFA4QnV0K1BXVzI4RkFKeDU1cG1ZTzNjdVRqLzlkQUNsbDIrUHZZUnJtaVpFSkhqWk5zUmFUNVhENFpnTzRGRUErUUNHdUZ5dWI2MG9aUFBtemZzQlBPcHdPS1lvcFI0Q01BYkFuVXFwTzNWZHoxQkt2V0czMjk5TlRVM05zYUsrUDdKdzRVSTg4OHd6V0w1OE9leDJPeVpPbklqUFB2dnNoSDFRSy9MNWZIajc3YmN4ZnZ4NHZQamlpK2pac3lkNjllcFYzNlVUV1lvQmxZam9KRlM4czdyY1J4OTlWR1daM1c1SCsvYnQvL0JZSVJaSWcrTGk0cHBGUlVYTkEzQXJnTjhBWE9sMnV5MmZoOVhqOFJ3Q01QN2lpeStlWWJmYlJ3RVlMU0p4SWpMTDUvTk4xM1g5U3dBcmJEYmJ4MldoMW5LVEprMUN1M2J0cWl5dmFSL1VrcElTUFBua2t6anZ2UE53d3cwM29Ibno1aGc3ZGl3bVRKZ1F2R0dQS0JJeG9CSVJuWVF1WGJwWVhVSzljanFkRjVtbXVSQkFOd0I3UkdTUXgrUDV6dXE2S3ZyMjIyOFBvM1FtcXhjZERzY2xTcW5SQVA0S1lBaUFJWUZBQUxxdWJ3THdtWWhzS0M0dTNwU1ptWG5VaWxvN2RPaHd5dnRtWjJmajZhZWZSc3VXTFRGOStuUUF3QlZYWEFHLzM0K25ubm9LbjMzMkdlNisrMjUwNzk2OXJzb2xDaGtNcUVSRUZ2RjZ2U0V6RTFCU1VwSXRPenY3UHRNMHB3T0lCZkJWZEhUMHJaczJiVHBnZFcxL1FEd2VUeXFBMU42OWV5ZjdmTDRCU3FuclJlUTZBTDBBOUZKS0lTWW1KcURyK2hhbDFFYlROTk0xVGN1TWlvcjZmdE9tVFhsV0ZUNWt5SkFxeThvdjhlZmw1V0hLbENsSVRVM0ZYWGZkaFJFalJsUnFiYi95eWl0eDRZVVhZc2FNR1JnMWFoUVNFaEl3YTlhc1lQOW5va2pBZ0VwRWRJcE0wMFJoWVNGeWMzT1JtNXVMSTBlT0lDY25CMjNidGtXdlhyMXc0TUFCK1AxK2RPalFBWmRkZGhuV3JsMkw3T3hzdEd6WkVrMmJOa1gvL3YyeGJ0MDZ5NE9GMCtuc3MydlhydGtBZWdBUXBkU2t6cDA3VDE2MGFGSFZtUWhDVkdwcWFoR0Fqd0Y4bkpTVVpOdTFhMWR2QVAxRjVQOEI2QTFBRnhGZEtRVVJRVWxKQ1F6RCtFVkV0aXVsOW9qSUFSSFpyMm5hZmhINVRVUzhTaW1mYVpwZW04M21MUi9tNlZROS92ampsUjdmY01NTlZiWlp0bXdaQUtCRml4WklTRWpBNDQ4L2Z0d3hUenQxNm9TWFhub0oyN2R2Ujh1V0xTMy9EQkhWTlFaVUlxSWFPSHo0TUpLVGsxRlVWSVNpb2lJVUZCVEE2L1dpZWZQbWFOT21EVnEyYkluV3JWdmo5Tk5QaDhQaEFBQ3NYNzhlcTFhdHdyeDU4d0NVRGprMGVmSmtKQ2NudysvMzQreXp6N1kwV0RnY0RxZFNhcHhwbW44RkFLVlVlaUFRU0U1UFQvL2E1Yks4eStrcEt3dldHOHErWUJoR3RHbWE4WnFtOVRGTjh5S2xWSGNBZnhHUlB3UDRjOFV4Um84ZGIxVFROTlEybkFLbHJaN2xxZ3VueHk0LzNqYkh1dUNDQzJwWEdGR0lZa0FsSXFxQjFxMWI0MS8vK2hkaVkyUFJyRmt6ZlBYVlY1Zy9mejRtVEpnUUhETHE0TUdEOFB2OXdadWpoZzBiaHBTVUZPemJ0dzhBOE4xMzMrSGNjOCtGWVJoNDdybm5qanNtYW4zcTBxVkxUSXNXTGE0RzhEQ0EvMWUyK0loU2Fuem56cDNuaFZPcmFVMlZEVmVWVnZaVlRzWEh4N2VQaW9ycUtpTHRsVkpuaVVoN0FHY0JPQU5BaklqRUtLV2FBSWdCd0NSSTFJQVlVSW1JYXVqODg4L0hybDI3TUdYS0ZKeDExbGxZc0dCQjhCTHN5cFVyOGRKTEwySDA2TkVZUG53NEFBUy9KeWNubzdDd0VCTW1UQUFBZlAzMTEvajAwMDlodDlzeFpNZ1FGQlFVb0tTa0JJOCsrbWk5VEhmYXMyZlBNLzErLzBCTjA2NFRrY0VBVGl0YnRVOHA5WkxkYnArWG1wcWFFODZ0cHFkQXlzWjByZEc0cnJxdWgreFlxMFNSaUFHVmlLaUdwazZkaXYvKzk3OXdPQnp3ZXIyWU9IRWk4dlB6OGV1dnY2Smp4NDU0OWRWWDBhbFRwK0QyUzVZc3dZOC8vb2pKa3lkajc5NjlHRHg0TUVhT0hJbWxTNWZpeUpFaitQenp6OUcyYlZ1ODl0cHJPSHIwYUszQ3FkUHB2RG9RQ0xSUVNyVlFTalUzVGZOc3BkVEZBQzRLQkFKdEsxeStGZ0FiUk9UVjR1TGlqekl6TTR0cisrOUNKNmVnb0FERGh3L0haNTk5VnUxNjB6VHgrdXV2NDRZYmJzQ2YvdlNuS3V1R0R4OWU3VEJWUkpHRUFaV0lxSVlHRFJxRWhJUUV0RzdkR29GQUFBc1hMc1NCQXdjd2R1eFlORy9lSEwvKyttc3dvQllYRjJQZXZIbElUMC9IcEVtVGNOdHR0K0g4ODgvSGZmZmRoL2o0ZURpZFRtUm5aNk50MjdiSXpzN0dwWmRlV3F2YVROUDhwTHpmWk1YQi84djhCbUFqZ0dVaXNySnNQRkd5aUdtYU9Ianc0SEhYYTVxR3M4OCtHMy83MjkvdzVKTlBvaytmUHNGMUlvSWZmL3l4SWNva3NoUURLaEZSRFRrY0RodzhlQkR6NTg5SGVubzZSb3dZZ2NHREIwUFROR1JsWldIczJMRzQ3YmJiY09PTk55STZPaHJkdW5WRGNuSXlubnZ1T1V5WU1BR1hYMzQ1bkU0bm1qZHZqbzgrK2dqcjE2OUh6NTQ5a1phV2hqRmp4dFNxTmhINVZDbVZCeUJmS1pVUFlKK0lmS3VVeW5DNVhQc1J3dE9CTmxiOSsvZXZzcXh2Mzc1NCt1bW5NWGp3WUhUczJCSE5talhEaUJFamNPaFE1YjhwQmc0Y0dIeThhdFdxZXErVnFLR3BFMjlDUkJRNXl2c1Nua3AveXllZWVBSmZmZlVWbWpadGlyaTRPSGk5WGhRVkZhR3dzQkJlcnhjK253OWVyeGMzM1hRVHhvd1pneHR2dkJHbWFlTG5uMyt1ZE9uL3pUZmZSSEZ4TVc2NTVSYU1IajBhbjM3NktlYlBuMzlLNzhjd0RBQ0EyKzNtK2J3ZTFlWnpjNno4L0h3a0ppWWU5MWc3ZCs3RWpoMDdjTTAxMTFSWkZ3Z0VrSkNRVU9zNitMbWhVTWNXVkNLaUdycjY2cXZSdjM5L3RHalJBaTFhdEVDelpzMHdmUGh3ckYyN0ZuYTdIVkZSVVRoMDZCQWVlK3d4SEQ1OEdHKy8vVFpHakJpQkpVdVdvRk9uVHZqKysrOHhhZElrdEdqUkFwcW1vVy9mdnBnK2ZUcG16cHhwOVZ1amV1VDFlbkh0dGRkV1dWNnhGUlFBUHY3NFl6UnAwZ1RGeGNXWU1XTUc5dS9majd2dXVxdWh5aVFLS1F5b1JFUTExSzlmUDZ4ZHV4Wno1ODdGbTIrK0daemRwMm5UcG5qNTVaZHg0TUFCakI4L0htKzk5UllBWU8vZXZiam9vb3N3YWRJazNIREREWGpublhjd2FkSWthSm9HMHpSeDlHanA3SnZGeGJ4UEtaS1pwb21jbkp3L2JQVTBEQU9tYVFJQXVuZnZqcmx6NTJMY3VIRVlPblFvMnJScDAxQ2xFb1VNQmxRaW9ocGF0MjRkbm5ycUtVeWRPclhTMUpNQWNOdHR0MkhzMkxHNDc3Nzc4UHp6ejZOVnExWm8zNzQ5bm43NmFjeWFOUXZQUGZjY21qUnBndTNidCtPaWl5N0NNODg4Z3lOSGp1QzU1NTdEazA4K2lieThQQXdiTnN5aWQwYWg1b0lMTHNEaXhZdVJtNXRicGFVVnFOcjZ5bjZvRkdrWVVJbUlhbURac21XWVBYczJaczZjaVc3ZHVxR3dzQkNGaFlXSWpvNEdBRFJ2M2h4ejVzekJ4SWtUY2NjZGQyREdqQm1ZUDM4K1hDNFhMcnZzTWl4ZnZoeUhEeC9HeG8wYjhjQUREeUEyTmhZdnZmUVNtalp0aWhrelp1RHh4eCtIcG1rMW5rR0l3azkxUWZPUHZQNzY2L2pyWC84YURKOEhEaHpBOE9IRDhjb3JyeUFoSWFFK1NpUWlJaUlyNkxvdXVxN0x5Wm85ZTdaa1oyZUxpTWpXclZ1bGI5KytrcGlZS0MrODhFS2w3UUtCZ015ZlAxOEtDZ3BrN2RxMVVsUlVWT1ZZTHBkTFROT3N0R3ovL3YzaTgvbE91cTd5OTJQMXYydWtPOVhQalloSVlXR2g5T3ZYN3crMzZkZXZueFFXRmdhZjc5Ky9YM3IzN2kwRkJRWEJaUTgvL0xETW1qVkxSRVEyYmRva2JyZjdsT29SNGVlR2lJZ29wTlFtYUlRaUJvMkdVWnZQelo0OWUyVEZpaFVpSXZMbW0yL0tMNy84SWlJaXMyYk5rdHpjWFBINWZESmx5aFRKejg4UDd2UEJCeC9JSTQ4OEVueStkT2xTdWV1dXU4VHY5NHVJU0hwNnVseDc3YldWQWl3L054Ukp0Qk52UWtSRVJLZHF4b3daK1Bubm53RUF2Lzc2SzVZdFd3YWdkTkQ5OGlsdkR4MDZGSndLRndDKytPS0w0RGlwcTFhdHd2ejU4ekY1OG1UazV1Wmk5KzdkRUJFMGFkS0VJMEJReEdKQUpTSWlxaWVmZlBJSmR1N2NpVHZ2dkJNQU1HREFBSHp4eFJmQngrdlhyd2NBUFByb28vamYvLzZIRHovOEVIdjI3TUYzMzMySGZ2MzZBUUQrL2U5L1krL2V2UmcxYWhTU2s1TXhiZG8wTEZxMENFNm5FeXRXckVCYVdwbzFiNDZJaUlqcVJsMWY0ZzhFQWpKdjNqdzVjT0JBdGV1R0RoMWFaNjlWSFY2cWJSaW4rcm5adTNldmJOMjZOZmc4RUFqSUR6LzhJQ0lpcG1sVzZuZTZZY01HMmI5L3YvejIyMit5Y3VYSzRQTDgvUHdxZlpiTExWNjhPSGk4azhIUERZVTZ0cUFTRWRWQ3hYblROMjdjV0dtZGNONzBSdStzczg1QzkrN2RnODgxVGNNNTU1d0RBRkJLSVRZMk5yaXVUNTgrYU5ldUhkcTBhVk5wRnFuVFRqc05TbFUvNGRPd1ljT0N4eU9LSkJ4bWlvaW9samh2T2hGUjNXSkFKU0txaFdQblRYLy8vZmVENjhyblRXY29KU0k2T2J6RVQwUlVDK1h6cHIveHhodFdsMEpFRkRFWVVJbUlhcUY4M3ZUbHk1Y2pKeWZINm5LSWlDSUNML0VURWRVUzUwMG5JcXBiREtoRVJIV0E4NllURWRVZFh1SW5JcXFsQXdjT1lNR0NCWldHREpvNmRTcVNrcEtRa0pDQWI3NzVCaDZQeDhJS2lZakNDd01xRVZFdHJWbXpCcjE3OTBiVHBrMEJBTXVXTFVOZVhoNlNrNU1CQURFeE1aZzBhUklLQ3d1dExKT0lLR3d3b0JJUjFSTG5UU2NpcWx2c2cwcEVWQXZWelp0ZVZGU0VVYU5Hb1UyYk5tamR1alZhdDI0TnA5T0p4WXNYNDhvcnI0VFQ2YlM0YWlLaTBNYUFTa1JVQzdHeHNaZzRjU0thTjI4T0FQajQ0NC9SckZtemFxZW03TktsQzg0NDQ0eUdMcEdJS093d29CSVIxVUoxODZZZno3Qmh3eHFpSkNLaXNNYytxRVJFUkVRVVVoaFFpWWlJaUNpa01LQVNFUkVSVVVoaEgxUWlJcUlhTWd6RDZoS0lHZ1cyb0JJUkVaMkFpS1JZWFVOZGk4VDNSSkdETGFoRVJFUW40UEY0THJlNkJxTEdoQzJvUkVSRVJCUlMySUpLUkkwUyt4SVNFWVV1dHFBU1VhTVNpZjN1SXZFOU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GUlBmai9BYnVDYmxSVGNrY3pBQUFBQUVsRlRrU3VRbUNDIiwKICAgIlR5cGUiIDogImZsb3ciLAogICAiVmVyc2lvbiIgOiAiIgp9Cg=="/>
    </extobj>
    <extobj name="ECB019B1-382A-4266-B25C-5B523AA43C14-3">
      <extobjdata type="ECB019B1-382A-4266-B25C-5B523AA43C14" data="ewogICAiRmlsZUlkIiA6ICI4NjU2Mjc0MzY1OCIsCiAgICJHcm91cElkIiA6ICI2MzkzMjQwNzQiLAogICAiSW1hZ2UiIDogImlWQk9SdzBLR2dvQUFBQU5TVWhFVWdBQUE5b0FBQUtNQ0FZQUFBQVV0OEFaQUFBQUNYQklXWE1BQUFzVEFBQUxFd0VBbXB3WUFBQWdBRWxFUVZSNG5PemRlVnhVMWZzSDhNKzliQXFDcUxpU21kdlhyNUlLTXk1WmxsaDlVOU15MHpRVWMwMHhwVnpLUGRmU3pEVnhDZHhOMFZMTDFKKzVpMmFaeWd5bzRFNktpU2dxNGlEYndNejkvWUZ6QTVtQkdSd1lscy83OWVJVnpKeHo3ek53bmVhNTU1em5B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wWVpnNndDSWlJaktNeDhmbjFPQ0lMU3hkUnhFUkVSRjZERUFQN1ZhdmNmV2dSUVgwZFlCRUJFUmxXZE1zb21JcUJ5b0JHQ0dyWU1vVHZhMkRvQ0lpSWdBbFVwbDZ4Q0lpSWlzTGpnNEdDRWhJUUJRYmthekFZNW9FeEVSRVJFUkVWa1ZFMjBpSWlJaUlpSWlLMktpVFVSRVJFUkVSR1JGVExTSmlJaUlpSWlJcklpSk5oRVJFUkVSRVpFVk1kRW1JaUlpSWlJaXNpSW0ya1JFUkVSRVJFUld4RVNiaUlpSWlJaUl5SXFZYUJNUkVSRVJFUkZaRVJOdElpSWlJaUlpSWl0aW9rMUVSRVJFUkVSa1JVeTBpWWlJaUlpSWlLeUlpVFlSRVJFUkVSR1JGVEhSSmlJaUlpSWlJcklpSnRwRVJFUkVSRVJFVnNSRW00aUlpSWlJaU1pS21HZ1RFUkVSRVJFUldSRVRiU0lpSWlJcWRvbUppZERyOWJZT2c0aW9TRERSSmlJaUtrUHUzcjBMU1pJczZoTVhGNGZEaHc4WCtweXBxYW1GN21zd2ZmcDBUSjgrSFVGQlFjOThMRnZadW5VclpzMmFoZkR3OEh6L0JwSWtZZUxFaWRpMGFSUHUzTGtqUDM3anhnMHNXYkxrbVpQUFE0Y09ZZi8rL1lpSWlIaW00eFNsMU5SVWZQREJCM2psbFZld1pzMmFZanR2WEZ3Y3BrNmRpbjM3OWxuMXVLbXBxZkR6ODRPZm54OU9uanhwY2Q4QkF3Wmd3SUFCT0hyMHFGWGpLazRsNGZxWEpBblIwZEVXSFNNbUpnWVBIejRzOURtTnVYRGhBbGF2WG0xeHYzUG56bUhac21YUWFyVldqWWRzdzk3V0FSQVJFWkYxYUxWYTlPL2ZIODdPemhneVpBamVlZWVkQXZzY09uUUkwNmRQUjFaV0ZrSkNRdEN5WlV1THpubnAwaVdNSGowYXZYdjN4dURCZ3dzYk92YnMyUU1BcUZldkhnSURBeTN1ZitQR2pVS2YyeHoxNnRXRElBZ21uNWNrQ2FHaG9ZaUxpME40ZURoMjd0eHBzdjJwVTZkdzhPQkJIRHg0RUk2T2p1amR1emRpWW1MUXIxOC9aR1ptb2xLbFNoZzZkR2loNHRScXRaZ3dZUUlBb0d2WHJ2RHg4U25VY1lyYTVzMmJrWlNVQkVkSFIzVHQyclZZem5uanhnMTgrT0dIeU16TXhPSERoMUc3ZG0yTHIzZFRkRG9kcmx5NUFnRFFhRFFXOTQyS2lnSUFQSGp3b0ZEbjUvV2ZUYTFXWTlpd1lYQjNkMGRnWUNEZWUrKzlBdnRNbmp3WjE2NWRRN05temJCaHd3YUk0ck9OUTU0OWV4WUJBUUhRYXJWNC9QZ3hSbzhlYlZhL3VMZzRqQmt6QmtsSlNmajk5OSt4Y2VOR09EazVGZGhQcjlkYmZNMlp5OW5aR1k2T2prVnk3UEtBaVRZUkVWRVpzV3ZYTGp4NDhBQVBIand3KzhOUjA2Wk5ZV2RuaC9UMGRFeWFOQWxidDI2Rm01dWJXWDB6TXpQeHhSZGY0TjY5ZTFpK2ZEbjBlbjJoUHlBL3E1NDlleGJwOFUrZVBKbnY3L1RNbVRPSWk0c0RBSHowMFVmNWZsamZ0bTBiQUtCcTFhcm8zcjA3QUtCaHc0Ym8wS0VERGgwNmhPRGdZTFJ1M2JwUVNlQzllL2ZrNzZ0WHIyNXgvK0tRbUppSVRaczJBUUFHRGh5SVdyVnFGY3Q1WDNqaEJmVHIxdy9yMTYrSFZxdkY1NTkvamg5KytLSFl6ZzhBUjQ4ZWhhT2pJMXExYW1WV0VtVXVYdi9aRGh3NEFBQklTa3BDNDhhTkMyeC84K1pOWEx0MkRRRGc2ZW41ekVrMkFEUnYzaHd2di93eXdzTEM4TU1QUDZCaXhZb1lQbng0dm4wU0VoSXdZc1FJSkNVbFFSUkZEQm8weU96cjQrYk5tMFgyOTU4MGFSSjY5ZXBWSk1jdUR6aDFuSWlJcUF6UTYvWFl1SEVqQU1ETHl3dHZ2ZldXV2YwOFBUMHhidHc0QU5uVHptZlBubTMyT1IwY0hEQi8vbnk0dUxnQUFGYXVYSW5nNEdBTEl5OGJjaVlQK2Mwa3VIdjNMbzRmUHc0QTZOdTNiNjRQMDFPbVRFRzFhdFdnMStzeGE5YXNRazBmVFVoSWtMOHY2a1M3WGJ0MlpuOWR2WHBWN3JkdzRVSThmdndZQUJBU0VnS2xVcG52bHpXbjBYN3l5U2R5QXVmcTZpb25oOFZsN2RxMStQVFRUekZnd0lCaVBXOVJLd25YZjJabUpnNGRPZ1FnK3ozUXk4dXJ3RDVIamh5UnYrL1NwWXRGNXpORkZFWE1uVHRYUG45SVNBaDI3dHhwc24xYVdob0NBZ0lRRnhjSFFSQXdaY29VZE83YzJTcXhrRzF4Ukp1SWlLZ00yTE5uajV3MGpCa3pScDYybVpTVWhLU2twSHo3dG16WkVrMmFOTUc5ZS9md3hodHZGRGdOOVlVWFhwQy8vKzkvLzR2Rml4ZGoxS2hSMEdxMUNBa0pnWjJkbmMxR3RtZk1tSkh2Qi8zTGx5K2piOSsrQUlEUTBGQTBhZExFWk52OSsvZGo4dVRKQlo0ekxpNE9ZV0ZoQUlCKy9mcmxPeEsxY2VORzZQVjZ1TG01b1UrZlBybWVjM056dzlpeFl6Rmx5aFRFeDhjaktpb0tDb1dpd1BQbmxITkUyOFBEdzZLK2xySWtFVEtzbWYzenp6K3R1ajVhcVZRV3VtOXNiQ3lHRFJ0bVVSK1ZTbFhvODZXbXB1TFNwVXNBZ0JkZmZMSFF4OGxQZWI3K2p4MDdKci9YR1Y1alFmYnUzUXNnK3daQisvYnR6VDZYd2IxNzk1Q1ptV24wdVhIanhpRXdNQkMxYXRWQ3c0WU5jZnYyYlpQSGVmWFZWeEViRzR1UFAvNFliZHEwTWRtMlRwMDYrY2F6Y09GQ2VIdDdtLzhDVEhqampUZWUrUmpFUkp1SWlLalUwMnExOGtqeW0yKyttV3RkN284Ly9vaVFrQkN6anpWbHlwUUMyenlkYkNpVlNzeWVQUnNUSjA2RUpFbFl1WElsbkp5YzBMOS9mN1BQVzVxRmhvYkt5VVB2M3IxTnRrdE1UTVF2di93Q0FQRDM5NGV6czNPZU5wMDdkOGExYTlmUXZYdDMxSzFiMStKWWNvNW9YN3g0RVdscGFSWWZveUJObXpaRm8wYU5zR1BIamx5UC8vREREOWk1Y3llNmRldUdRWU1HNVhxdVRwMDZTRXBLd2xkZmZRVUE2TmF0RzJiT25HbjArS21wcWVqWnN5Y1NFaExnNit0Ylp0YUlSa1JFeURjY1dyVnFaZU5vck1lVzEzL09tNEkvLy93emdPeVpDbzBhTlRKNnd6RG5UY0x6NTg4akppWUdRUGFOajhqSXlBTFBWNnRXTFhoNmVzby9mL3JwcC9MYWZGTmlZbUl3Y09EQUFvOE5aSTkrNS9kK1hkQ05IbGRYVjdpN3U1dDFMaXA2VExTSmlJaEt1ZTNidCtQT25UdHdkSFEwdS9DT3RiMzU1cHNZT25Rb1ZxMWFoZHExYTFzOEVsdGFKU1lteXROQ2N5WVBPM2Z1eEY5Ly9RVi9mMzk1OUhMVHBrM0l5TWdBQUt4WXNRSXJWcXd3ZWR4MTY5WVpmYngyN2RweTRUaGpjbzVvcjErLzNxTFhZcTdBd0VBMGF0UW9WOUlDWkkrV0F0bFR5cDkrVHBJa2ZQbmxsN2g3OXk0cVZhcUV6ejc3ek9UeGc0T0RrWkNRQUJjWEY3bXdXMEU2ZCs2TTExNTd6YUxYWWE3ang0OWJOQXAvN3R3NWJObXlCWFBuemtYdDJyWGx4dzBWeFVWUnhFc3Z2V1QxT0czQjF0ZS9zYlhKeWNuSmVVYkxEWEltcWptbmN4OC9mbHllMHA2Zm9VT0hZc1NJRVFXMkl3S1lhQk1SRVpWcUR4OCt4S3BWcXdBQWd3Y1Bsai9ZcDZlbkl5MHREY09IRHpkYWlDY2xKUVY5K3ZSQmFtb3EzbnZ2UFFRR0J1WmJWZGdjdzRjUGg1T1RFM3IyN0dsMlFiWFNidjM2OVVoUFQwZVZLbFhnNStjSElIdWE5UHIxNi9IUFAvL2c5dTNiMkxCaEF4SVNFdkRqano4V2VUdzVSN1NMMDhPSEQrVnAwY2FLV0sxWnN3Wi8vdmtuZ094RXZXclZxa2FQRXhNVGd5MWJ0Z0RJSGkyc1VhT0dXZWR2M0xneE9uWHFWSmpRQ3hRZkgyOVJvcjExNjFZQXdLSkZpekIvL253QTJkZkVzV1BIQUdSWDhNNjVwQ01sSlVYdW01aVltTy9TalVxVktoWDVrZ0JMbExUcjMxeEpTVW1GV3NMZzRPQ1E2MmZEdFdxT3RXdlhZdm55NVFDeXA5Q2JzNGFjU2pjbTJrUkVSS1hZZDk5OUI0MUdnN3AxNitZcXNMUnExU3BzM3J3WkhUcDB3TVNKRTFHbFNwVmMvUllzV0lENCtIZ0FnTHU3dTlFa095MHREUlVyVmpRN0ZrRVE4a3daTG01SlNVbjVyb1c4Zi85K3J1OWRYVjFOdGkxb2I5Mzc5KzlqKy9idEFJQkJnd2JKbzNsSGpoekJQLy84QXdBWU8zWXNCRUZBVUZBUTB0UFRBUUNqUjQ4MnVnYnkrUEhqY21MMjg4OC81L2xRRHdCMmRuYjV4bVJJdEoyZG5mSDc3Ny9uMjlhYS92cnJMMGlTaEJvMWF1UWF4UVd5MThGKy8vMzNBTElUNG5idDJwbjhHMzN6elRmUTZYUm8yTENoMFhZMWE5WXM4SGRRWEpLVGs5RzdkMjgwYjk0Y0V5ZE9sQjl2MDZZTlRwOCtqU05IamlBOFBCeXRXcldDV3ExR1ltSWlBT0Q2OWVzbXEwUUhCd2ZuVzFBd3Z5bjNRUG05L3YzOS9mSFJSeDhaZlc3anhvMXlsWHVEME5CUU9aNkNrdDYvLy80YkgzendBWUM4aWJZbERQOGVxMVdyaG1iTm1oWDZPUG14dE9hQXVTUkpldVlic2VVUkUyMGlJcUpTNnZUcDAvSTB5a21USnNscldXL2N1SUhObXpjak16TVQ4Zkh4ZWRicy9mNzc3OWkxYXhlQTdDSThUNitsVGtoSXdMSmx5M0RtekJuOCtPT1BwV3AwZXNtU0pWaXlaSWxaYlQvOTlOTm5PdGV5WmN1UWtaR0JPblhxeUIvRWdleVJLeUM3b0pDM3R6ZWlvcUp5alo2NXU3c2JMV3FVODJaSTdkcTFDN1UyMlRCMXZHYk5taGIzZlJiNzkrOEhrRDF0UEtjelo4NWc1c3laa0NRSkxpNHV1SHIxS3Q1OTk5MENqeGNURTJPMDNlN2R1M1A5N2d3ajQ1YmNFTEtVbzZNaktsV3FsT2Z4cTFldklpRWhBV2ZQbnMyVmdIWHYzaDA2blE0cWxRcEJRVUhZc0dHRHZINjRxSlhYNjkvWjJSblZxbFV6K1Z4T0tTa3ArT21ubndBQWJkdTJMWEJrV2FmVHlkOGJpK25odzRmeTJudFRIajU4aVBQbno4dm5OTngwc1lTcDExY2NGaTllakh2MzdxRjc5KzVsWnRsRGNXQ2lUVVJFVkFvOWV2UUkwNlpOZ3lSSjZOYXRHOXEyYlF0SmtwQ1ptWWs1YytZZ016TVRnaUJnd29RSnVVWWk3dCsvajFtelpnSElUc1ptelpxVlo2UWlPVGtaKy9idGcwNm53OXk1Y3pGMzd0dzg1My80OEtISmFjb2VIaDQyL1ZCWUhDNWV2Q2pmNUJnNWNpUWNIUjJoMSt0eDRzUUpYTDU4R1E0T0R2ajAwMC9sMzZFa1NjVVNseUhSTm5mS3RUVWtKaWJLMDhKZmVlV1ZYTS9WcVZNSGRlclVRVlpXRnI3ODhrdXJyMjg5ZVBDZ1ZZOW5UTisrZlkxV3NUWk1sZi9QZi82VDYzSER2N3NQUC93UVVWRlIyTE5uajd5TlZPZk9uZkgxMTEvbmFwK2NuQXhmWDE4QXBXZmY0cEo2L1p0anpabzFTRTVPQmdBTUdUS2t3UFk1azJoakk5cjkrL2VYWndlWlkrL2V2WEsxYzB1WVUvRis1c3laVnFsby8vU01pMHVYTGtHbFV1SGl4WXY1YmxWR3VUSFJKaUlpS29VT0h6NHNKMVVIRGh6QS92Mzc4Mnd6MDYxYnQxeWpOVmxaV1JnL2Zqd1NFeFBoNk9pSStmUG5HeDJ0YnRpd0lmejgvTEJwMHlZY09IQUFIVHAweUxPdjYyKy8vWWFGQ3hjYWpXM1lzR0c1MW9WYnNnVlRiR3hzZ2UwclZhb2tyM2Q5V25GdGIyU1lLZzBBWDM3NUphWk9uWm9ybWVqWHJ4K2VlKzQ1ckY2OVdrN0lpbHBTVXBLODVWWlI3NkdkMDIrLy9RYWRUZ2Q3ZS9zOG8xMmVucDVZczJZTmREcGRydXZ6d0lFRHVXN0czTGh4US81dy8zUkNvZFZxODR5VUEvK09vaGVubWpWcnl0c25SVWRIQThpYmFBUFovNGI2OXUwTFYxZFgzTDU5VzM3dHBxWTNXMHQ1dnY3TmNldldMWVNHaGdMSW5uMWh6bnRUVmxhVy9MMjlmY2xPbldyWHJwMm5FR0ZoakI4L0hnRGc0K01EblU2SGl4Y3ZBa0M1S1hKcExTWDdhaUVpSWlyQmxFcmxVTDFlWHczQVJVbVNMcnE3dTE4UEN3dkxLckNqZGM0dGYyOXNQMk0zTjdjOGxaMFhMVnFFczJmUEFzZ2VPY3R2eXVTd1ljT3dkKzllSkNZbVl0NjhlVkFxbGJtU056czd1enpUS0MzWlY3bTA4L1gxeGZmZmZ3OVJGT0hrNUFSbloyZWtwYVZCbzlIQXc4TURRNFlNUVV4TURGYXZYZzBnTy9FeWJDVlVWSEt1djAxTFM3UDZHbTJsVXBsbkdxNGtTZktXVFZsWldVWXJmeHNTNS96V0RoZUdPWHM4VzV1dnI2K2NhQnVtQWpkdDJ0Um8yekZqeGlBOVBSM2R1blVEa0QxbE9ML0V0alFwaWRlL09kTFQwOUdpUlF0RVJrWmk3Tml4WnZYSm1XZ2JtenFlM3k0QVFQYnlpWUNBQUFEWkJTdEhqaHhwUWNRRnl6bksvdURCQTZzY00yZlY5dkR3Y0tTbXBnSUFXcmR1YlpYamx4ZE10SW1JaUFwSmtxVDZnaUJNQnJLbmkybzBHcTFDb2JpQ0o0azNnSXVDSUZ4d2MzTzdFaFlXbG03TmM5ZXJWdzhMRnk2RWk0c0wzTnpjVUxseVpZU0dobUx6NXMwQXNpczc1MXp6dUhyMWFybnFiKy9ldmZPc2Y1VWtDUmtaR1hLMThyUzBOSFRxMUFsYnRteUJScVBCdDk5K0t4Y3FBckkvaUQyOWhZNnAwYUduOTFzMnhqQ2E2ZW5waWFWTGwrYmJWaFRGQW85WDFPclhyNDlUcDA3SlAyZGtaS0JuejU3UWFEUUlEQXlFczdNekJFR0FnNE1EOUhvOVpzNmNDWDkvZndEWm80NHpac3pJOS9qR1JuQ0IvSXRoNWJ6UmNmandZUncrZk5qQ1Y1Vy9YYnQyNVVtMGp4NDlpdXZYcjF2MVBLVkJRa0lDNHVMaUFFQk92STNac1dPSFhGVE1XUFgvMHFva1h2L21hTlNvRVVKQ1FuRDU4bVU4Ly96eldMeDRNYlJhYmI3YnlCVzBScnNnR3pac0FKQTlHbDRVeXdLcVY2OE9SMGRIYUxWYXJGdTNEZzBiTmtUOSt2V2YrWDB5TlRVVjU4K2ZsNWNPVmFoUUljL1NFTW9mRTIwaUlxSkNraVRwMGxQcm14MEJ2QWpneFp5UGF6UWFTYUZRM0FPUUFFQVBZTEVvaWhlY25Kd3VwcVdsRmZyOGhuV2RBQkFYRjRkdDI3WUJ5TjVlcVVlUEhvWnpJekF3RUZGUlVYTGI4UEJ3dlAvKyswaFBUNWUvdEZwdHZ1c29qeHc1Z21QSGpxRkRodzRXeDJuSlZFWjdlM3VyVEgwc2Jtdlhya1Y4ZkR4YXRteUpybDI3QWdBYU5HaUFxVk9uNHA5Ly9qRTU2bG1hR0t0US9mUit4MkZoWVFDQXg0OGZ5eU81UmNXY05hdkd6Smt6Ujc3NVU5aGpuRDU5R2tEMmpTRVBEdzk1emUvVEdqVnFoTnExYTZOeDQ4Wkd0ejBySzByYjlkK2tTUk1zWGJwVXJrWmVyMTQ5ZlBqaGgwYmI1bHp5a0hQMDJEREttNThMRnk3ZzVNbVRBSUEzMzN3VHJxNnVadlhMajZPalk2NHA3STZPanVqU3BRdCsvZlZYWExseUJiMTc5MzZtNDV2aTcrOWZxZ3BqbGdSTXRJbUlpQXJKenM3dWNrSFZacDhRQU5SNDhnVUE2L1I2L2MzMDlQVFoxb3BsL3Z6NTBHcTFjSFIweEpkZmZpa1hPRFAyd2U3dnYvODI2NWlHYXN0SlNVblE2L1dZTjI4ZVdyZHVuV2RVc3lReFo3VE13RmlCcThLNGZ2MDZObTdjQ0RzN08weWVQRGxYY2JsT25Ucmx1WUh4TE5zYjVmZTdiOUtraWRWSHNjZVBIdytWU2dWQkVQSlUzdjdqano5dzRjS0ZYSS9sdDExVVRtKzk5WmJKNXl4WjAyOHI3dTd1ZU8yMTF3b3NPdGUyYlZ1RWhvYWFUTVN0cmJ4ZS8wbEpTU2IzSHpmc1YvNjBnUU1INHNDQkE0aVBqOGZDaFF0UnYzNTl0RzNiTms4N1UxUEhYMzMxVmFQSE5XWGZ2bjJGMnJ2N2FZR0JnUmc0Y0dDdXg3NzQ0Z3NBMmZVU3JMMkVwMDZkT3VqYnQ2KzhUenFaajRrMkVSRlJJWW1pbUdSbW9wMkxKRWtqdEZydDJ1am9hSzFDb1ZqMXJISHMzNzlmWG84N2RPaFExSzlmWDM1T0VBVDA2OWNQMzMvL1BlclhyNDhhTldvZ0tTa0pKMDZjQUpDOXoyMmRPblhnNnVxS2MrZk9ZZm55NVFDQVE0Y095VlBQRnkxYWhNMmJOK1B1M2J0WXZueTUvS0dPSUUrTDFXcTE2TisvUHhvMWFwU256ZE5WM1l0cWV5ODdPN3M4VzdrOUs4TmV3ODdPenJtbW9tWm1ac3JGOEp5Y25KQ1JrV0hWOHhiVysrKy9EMEVRMExadFc3bWdVMUZvMzc0OTJyZHZiMVpiTnplM01qc1NXRkt1LzU5KytrbmVzc3RjYm01dStQYmJiekZreUJCb3RWcE1uRGdSUC96d0E1NTc3cmxjN1hLT2FCZG02bmh4cUZpeElxWk5tNGFKRXlmaTNyMTdlUXBqRm9Zb2lxaGF0YXJScmUzSVBFeTBpWWlJTEtSVUt0dExralF5S3l1clo4R3RaYmNGUWZqNjBhTkhhNjVkdTJhMXJPVCsvZnZ5S0ZDelpzM3lqSFFBd0h2dnZZZjMzbnRQL25uZnZuMXlvdDJqUnc5NWxDaG5JWjJjVXhNREFnSnc4T0JCMUtsVHA4aW5BeityVWFOR29XUEhqaWFmTjFTL3JsQ2hRb0hIT25IaUJCWXZYcHh2bStEZ1lKdy9meDZlbnA1eXdhT3lKQ1VsQlVEZWtlck5temNqTmpZV1FIYmh2S0NnSUl1T2Uvanc0VnczQlFwVGRmeHBlcjBldDI3ZGdrNm5NNXJ3MmNydDI3ZnpyUVNlazZudDlBd0ttdXJPNjk4eXpabzF3N2h4NHpCMzdseG9OQnA4OGNVWFdMOStQWnljbk9RMnBoTHQvR2FQM0xwMUM4T0dEVU5HUmdZcVZhcUV6WnMzV3kxaHpXL1BlRWRIUjNoNmV1TDk5OThIa0YzbFB1ZDdmMzRNSTlaK2ZuNW03WFZQQldPaVRVUkVaS1luQ2ZZc1NaSU1uMlFsQVBjQmVPVFQ3WTRrU1hNcVY2Njh5dG9GMGZSNlBhWk5tNGFIRHgvQ3lja0pYMzMxRmV6czdLRFg2NUdRa0lDYk4yOGlLU2twenpUZHg0OGZBOGhPcHMyWkJ1N3M3SXgxNjlhaFZxMWExZ3pmcWd4YkxEVm8wTURrR3UrTWpBeE1talFKT3AwT2l4Y3ZMckJZVUh4OHZIemNwMGZsZ094Q1lHdlhyZ1VBZlB6eHg3aDQ4U0x1M0xramY4WEh4Nk56NTg1NCsrMjNuK0dWMlpaaHl2UFRJN0ovL1BFSGdPeHAzdSsvLzc1WmliWmhkQnlBV1ltZXBXSmpZK1hDVmVZbTJ1WldhUlpGTWRlSWEwbFQzcS8vcDdjVXpDazRPQmdoSVNFbSsvYnExUXQvL3ZrbmpoMDdoaXRYcm1EZXZIbVlObTJhL0x5cFJOdlU3SkhNekV4ODg4MDM4aXlQb1VPSDVoa2xMMHA2dlY2K0NXWjRyemZIbFN0WEFBQ0ppWWxGRWxkNXhFU2JpSWlvQUMxYnR2UzB0N2RmTGtsUzl5Y1BhU1ZKMm1oblo3ZEFyOWVQQVpEbkU1NGtTWGNGUWZqR3lja3ArT1RKazRXdmVKYVA3Nzc3VHE3OFc3Tm1UU3hldkJpM2J0MUNYRnljdkU1UHFWVG1TYlFOVlpBdG1XWmNrcE5zQU5peVpVdUJiVFp2M2l6dnY3MXc0Y0lDcDhDM2E5Zk81RWhxWm1ZbUprK2VETVBTQVZQcllydDA2Wkxuc2FTa0pLTmJYUm4rTGtCMmttTnFqYXE3dXpza1NjS3pGTklyaU9FR2pLbEUrN3Z2dnNPVUtWTXdjZUpFbzBtWU1ZWVAvWVl0b2F6TnNLODFBTFJvMGNLc1B2bXRGYytwZHUzYUJXN2paRXFOR2pYeXJieWZrcElpNzY4OWZQaHdzMlBLcWJ4ZC85WTJaY29VUkVSRVFLUFI0TmRmZjBYYnRtM1JxVk1uQU1pMUxNS2M2M2JCZ2dYeXZ0T05HalVxOXJYTk9kZVVHL3NkVXZGaG9rMUVSR1Nhb0ZBb0JnSllMRWxTWlFBYUFOOExnckJFclZiSEE0QkNvYmo4Vko5N2dpRE1Fd1JocFVxbGVyYnlzZ1c0ZXZXcS9QM05temR4OCtiTmZ3TVhCSGg0ZUJqZDk5VFFyamhIV1lyUzExOS9qWVlORzZKang0Nm9XYk1tZ096Q1NyLysraXNBeUd1SisvZnZqeE1uVHVEczJiUFl1blVyR2pac0tFK3hOT2JTcFVzSUNnckM3Tm16VWJWcTFWelBPVGc0b0VhTkdyaDE2NWI4bUNBSXFGYXRHanc5UFZHN2RtM1VxbFhMNk5aUFM1WXN3WklsUy9KOVRhYmlNbXh2RkJzYkswKzFMZ29xbFVxdVJnL2t2U25qN093c1R5czJ0OUNYb1YyRkNoWE1UczR0Y2ViTUdRRFp5WkNQajQvVmoxOVlCVlhTei9uN3ExcTFxc1ZWOTh2ajlXOXQxYXBWdzRRSkV6Qmx5aFI0ZTN2RHk4dExmczZTUkRza0pBVGJ0MjhIa1AzN0dEVnFGQjQ5ZW1TVitNeVZjK1pJZnRQTXFlZ3gwU1lpSWpKQ3FWUStMMGxTQ0lCT1R4N2FrWldWOWNtNWMrY1Njclo3YW91dkNWbFpXY3ZQblR1WFVod3hlbnQ3SXlZbUJ2WHExVU85ZXZYdy9QUFA0L25ubjhkenp6Mkh1blhybWl6Y1kwalE2OWF0V3h4aEZxblkyRmo4L1BQUEFMSkh3Y2FNR1FNZ2U0MmtZYXNwQXdjSEJ5eFlzQUQrL3Y2NGUvY3U1cytmanlaTm11VDZVRzJRbkp5TTRjT0g0L0hqeHhnMWFoUldyMTZkWjVwOTM3NTlrWnFhaXZyMTY2TnUzYnI1L3M1TG81elZtcTB4aW1nNFhtcHFhcjZWeFF0VGRWeXYxK1BQUC84RUFEei8vUE5tL3gyZXZrWk1LUWw3dHh2RDY5OTZPbmZ1akFvVkt1QzExMTdMOWZmT21iam1sMmh2M2JvVndjSEI4cytTSkdIMDZORldpZTNwdGZsQlFVRll2MzU5Z2YxbXpweHA4WTJKb0tDZ2ZKZUNGSFpMdlBLSWlUWVJFZEZUZkh4OFBwSWthUmtBVndEM0JVSDRSS1ZTYlRQV1ZxZlRuWGR3Y0poY29VS0ZaWC84OFVmeDdPSHp4TEJod3pCczJEQ0wraVFtSnVMYXRXc0FZUFFEZG40dVg3Nk1KazJhV05USElEWTJGdkh4OFhqcHBaY0sxZCtVMzM3N1RmN2VuQUkrVmF0V3hkeTVjekYwNkZCb3RWcU1IejhlVzdac2thZEdSMFJFb0VHREJxaGN1VExHamgyTFdiTm00ZkxseTVnd1lRSysrKzY3WEIvQSsvVHBVNmlZWjh5WVliUTQxdjc5K3pGNThtUUF3TW1USi9OTldtclVxSUY1OCtZVjZ2em1zbmFpZmZueTA1TS9yT2ZQUC8rVTE1WmV2WG9WS3BYS3JJVGQzTzNJU3FyeWV2MFhGVjlmM3p5UDVWeWlZYXEyUUVoSVNLNGtlK2pRb1ZpOWVyWFY0NlBTaFlrMkVaVWJTcVd5cXlSSld3R1UxYjBxeHFqVjZ2em40MUZCUklWQzhRMkFMd0JBRUlUdG1abVpJNThleGM3cDNMbHp0d0NZTGhOc1F3a0pDWWlPamtiYnRtM2wwYWhkdTNiSis5b2FtMWFlSDM5L2Z6ejMzSE1ZTldxVTBYMXdqZEhwZE5pNGNTTkNRa0xnNys5djlVVGJzQyt0bDVjWEdqWnNhRmFmbGkxYll1alFvVmkxYWhXNmRldVdxeHJ3MnJWcmNlYk1HZlRwMHdkanhvekJoUXNYc0gzN2R2ejU1NStZUDM4K0preVlZTlg0Qzh2WjJSbHZ2dmxta1o0alo2RXdheVRhaGpYVS9mdjN6elBTOTZ4Vng1L2UydW5ycjc5R2FHaG9rUlJkSzBuSzYvVmZuRkpULzEwQjlQVDFwTlBwTUdmT0hPemN1Vk4rYk9USWtSZzhlREJHakJpUjczRU5ONElHRGh5SXdNQkFpMkx5OS9jM1djbCs3OTY5V0xObURRRGdoeDkrTUt2Z0pRRDUzNSsvdno5NjlPaGhVVHhrSEJOdElpb1hGQXBGTjBtU2RnQW92ZlBhQ3JaWW9WQmNVNnZWaGF2WVU4NTVlWGxWcWxDaHdxWW5CYzh5QVF4WHFWVHJiQjJYdVI0K2ZJakxseThqT2pvYUZ5NWNRRlJVRk83ZnZ3OGd1enF3b2MybVRac0FBUC85NzM4dFdndWFscFlHdlY2UG16ZHZHaTFrWk15RkN4ZncxVmRmeVNPWjFxNW1lK3JVS2Z6enp6OEF6QnZOeStuamp6OUcyN1p0ODZ3aGpZdUxRMlptcGx5NDY0c3Z2c0NWSzFkdzd0dzUvUFRUVDJqUW9BRSsrT0FEczg3eDZORWpSRVZGb1hyMTZuTDE1dExrM3IxNzh2Zm1KdHFtUnBHMVdpMHVYYm9FQUdqZXZQbXpCNWREVkZTVVhBVzlWYXRXVUt2VmlJMk54WlFwVXpCLy92d1NPKzM3V2ZINkx4NkdOZlNPam82NXJxVzdkKzlpMHFSSk9IdjJMSURzcWZuVHAwODNXZ0RPMnFwVXFXS3lDcjdoMzFtTkdqWFFyRm16UWgzYjBqb0JaQndUYlNJcTh4UUtSVGNBT3dBNCtvL0VKUThBQUNBQVNVUkJWUG41WWR5NGNVVlNpTWRXSkVuQ3dvVUxEVlZuZHlnVWlwNU10aTNUb2tXTDV4d2NISFpMa3VRdFNWSWlnQjRSRVJISGJSMVhmaTVkdW9Td3NEQmN2bndabHk1ZFFrSkMza0YzVVJUUnFGRWp1TGk0UUtmVFljYU1HWEpsMzBHREJsbDB2cHhKbDdFSzVJYnF3MEQyQ05DQ0JRdnc0NDgveW84cmxVcTVzcksxaElhR0FnQXFWYXBrOFJaQ29pam1TVEswV3ExYzNNbndBZFhlM2g1ejU4NkZuNThmTkJvTjVzK2Zqd1lOR3VSSktGTlRVM0hseWhWRVIwY2pPam9hVVZGUmlJdUxBd0JNbXphdFZDWWFFUkVSOHZjTkdqUjRwbU1kT25SSVh1dmFzbVhMWnpwV1RucTlIdDkrK3kyQTdML1ZqQmt6OE1zdnYyRE5talVJQ3d2RDZOR2o4ZFZYWCtXcG1sNFc4UHIvMTk5Ly80MURodzZaZk81WkdGNUh6cEgvNDhlUFkvcjA2ZEJvTkFDeWQzMllOMitlMVc4aVdlclVxVlB5VGFmWFgzL2RwckVRRTIwaUt1UEtlcElOWkZjMkhUZHVIQUJneTVZdGptQ3liUkdGUXRFQ3dENUprbW9EdUN3SVFqZTFXbjNOMW5FVjVPYk5tMWkxYWxXdXg2cFdyWW9XTFZxZ2VmUG1hTkdpQlpvMmJZcUtGU3NpUFQwZEV5ZE94SWtUSndBQWI3enhodEZweHptM2dzbkl5TWkxZmpYbktMYXhhdVU1RTNIRHFEa0F1TGk0WVBUbzBlalJvNGRWLyszRnhzYktIeWg3OU9pUlozcGt6bXE3RHg0OE1LdHE3NWt6WitSOW1ITldyYTVWcXhhbVQ1K09jZVBHb1ZtelpuaisrZWNSRnhlSGZmdjI0Y3FWSzdoMDZSTGk0dUxrS2ZsUGU3cnk3N05zYndRQUhoNGVSYjUrOWNhTkcvSk1DRmRYVjdPbkpac3FMbWFveFB6aWl5L0N3eU8vYmVjdHMyYk5HbmxLZW84ZVBWQzdkbTBFQkFRZ0ppWUdZV0ZoK09PUFA5QzdkMjhNSHo0Y1hidDJMZFhGdW5MaTlaLzc3M2pvMENHVGlmYXp1SGZ2bm54OVZhOWVYWDc4K3ZYcmNwTGRvVU1IekpneHcrWTNjNktpb3VTcC9VNU9UbGEvc1VtV1k2Sk5SR1ZXZVVpeURaaHNGNDZQajA5TEFJY0JWQU53T0RNejg0UHo1ODgvTEtCYmlkQytmWHZVcTFjUHpaczNoMEtoZ0xlM04rclZxNWVuM1Y5Ly9ZVTVjK2JJb3pMTm16Zkh0R25UakI0ejUwajF6cDA3TVhEZ1FOamIyeU14TVZGT25rMXRWWFR3NE1FOGo3M3l5aXVZTW1XS3ZPV1FOVjI5ZWhVVksxWkVSa2FHMFgxcVBUMDk1ZStYTDErTzBhTkhtL3dnck5mcmNmbnlaWGticEFZTkd1UVp3ZlgxOWNXOGVmUFFvVU1IT0RnNDRPTEZpMWl4WWtXZVk3bTR1S0JwMDZidzh2SkNzMmJOOE9LTEwrYVpBZkFzMnhzQjJZV1hDbE9aRzhoZW82L1g2K0hxNm9wS2xTckJ4Y1VGRlN0V2hKT1RFeVJKUWtwS0NzNmNPWU5ObXpZaEpTVzdlSDZuVHAxZ2IyL2VSMFpqeGNWVUtwVTh2ZlovLy91ZnhURWI0Z0FBT3pzNytmc2pSNDdJQmFpcVZxMktrU05IQXNnZXJaMDNieDYrK3VvcjdONjlHL2Z1M2NOWFgzMkZSWXNXb1UyYk5ybVN2S05IajhMT3pnNzI5dmE1cGdWTGtnUzlYbytzckN6b2REcG90VnBrWm1ZaUl5TURMNzMwa3RsYjQ5MjRjY09pMTVlWW1GaGdIeWNuSjE3L2hieitueFlURTRQNzkrK2phdFdxcUZLbENpcFdyQWhIUjBmNWQ3Smd3UUo1ZTYrY2U3UDM3OThmYXJVYWI3MzFGcnAyN1FvZ2U2cDh6citsdVI0L2ZtejJjaHdBcUZPblRxNmZNek16c1huelpnUUhCOHZiOFUyYU5LbEkzbmZKTWt5MGlhaE1LazlKdGdHVGJjdjQrUGkwRkFUQmtHVHZ6TWpJNkJNZEhhMjFkVnptY25aMmxyZjFNZWIzMzMvSHhvMGJvVmFyNWNkZWVlVVZmUFBOTnlhTDQvem5QLytCcDZjbjR1TGlzSExsU3F4Y3VUSlBtNWRmZmpuUENKVmVyNWVuc1FMWkg3YkhqUnVIN3QyN1cvcXl6UGJtbTIvaTVaZGZSa1JFaE5FUGxENCtQdkpyK2ZYWFgrVTloYzB4Wk1nUWsrYzBhTktrQ2FwWHI0NDZkZXFnYWRPbWFOYXNHYnk4dkZDdlhyMFMvVjV6L1BoeGVhVGFIRFZyMWl5d3NuM0ZpaFV4Wjg0Y284K2xwcVppeG93WkFMS3ZXWFBYRXA4OGVSS3VycTV3Y25LU0MwMEpnaUR2NXh3V0ZvYkpreWREa2lRSWdvQ3BVNmZtU3ZJTjA4amJ0MitQcFV1WElpNHVEcW1wcVhsRzNELy8vSE96NHNsNTNQMzc5NXZkM3RLOXpvT0RnM05WcnpibXhSZGZ4SVlORzNqOTV6QjA2RkNUMTJsSVNJakpDdUJYcmx6QjFLbFRDenkrbzZNalB2endRL2xuVVJUeDNYZmY1V3F6ZlBseTdOaXh3NEtvczIzZnZsMmU4V0VPUTdGQWpVYURQWHYyWVBQbXpiaHo1NDRjMTdoeDQwd1dTcVBpeFVTYmlNcWM4cGhrR3pEWk5vOTM5dUxFd3dDcUNvTHdhM3A2ZXFsS3NzMXg4ZUpGT2NsMmRuYkdaNTk5aGw2OWV1WGJ4OTdlSHZQbXpjUDA2ZE1SRXhPVDUzbWxVb2twVTZia2VWd1VSWXdmUHg3anhvMkRVcW5FckZtempLN2p0alpuWjJlODhzb3JScDl6Y0hEQW9rV0xNR3ZXTEZ5NGNNSGt0TmFjYXRXcWhSRWpScUJ6NTg0RnRoVkZVYTc0YkNsVDJ4c1ZoMmJObXBtVmFMdTV1YUZqeDQ0WVBueDRnZE9PN2UzdDBhbFRKNlBQN2QyN1Z4NnQ2OVdybDluVGE5ZXNXWk5yalRnQUtCUUtlVHF4SkVuSXpNd0VrRjIxdVVPSERrYVA4K2FiYitMMTExL0hpUk1uY096WU1ady9meDcvL1BPUFBQSm5LUjhmSDZ0VVlMY0dYdis1NDhrNTIrSHA1MHhwM0xoeGdjZDJjM1BEekprelMxeUJzSXNYTDJMeDRzVnlIWXc2ZGVwZzJyUnBGdThtUVVXSGlUWVJsU25sT2NrMllMS2RQMjl2YjI5QkVBNExnbUJJc251WHRTUWJ5SzRxZk8zYU5kU3RXeGNEQmd3d084RnAyclFwZnZycEoyZzBHang4K0ZBZU1heFdyVnF1WWtCUDgvWDF4ZEtsUzlHdVhic1NVK1c1VWFORzJMaHhJOUxTMHBDUWtHQXkyUkFFQWU3dTdxaGN1WEl4UjFqOCt2WHJoNjVkdXlJckt5dlhsMDZuZzE2dmg0T0RBOXpkM2EwMjdiUjc5KzdZdVhNbkhqeDRnTUdEQjV0czUrN3VubXRFc21uVHBuS2k3ZURnQUM4dnIxd2pqeDA3ZHNRYmI3eUJpaFVyeWxQR1RSRkZFYSs5OWhwZWUrMDErVEd0Vm91MHREUjVTbmhXVmhiMGVyMzhlekJjSzRiclh4UkZDSUpnc3RLektVOXZWVmFjeXNQMWI1Z3hrRjkxYlY5ZjN6elRyUTNxMWF1SG1UTm5JalUxRmFtcHFkQnF0ZERwZE5EcGRLaFlzU0plZU9FRm83TjRqSms4ZWJLOEQzaHhhTnUyTGNhT0hZdjE2OWVqYjkrKzhQUHpLek0xQ01xSzh2WHBrNGpLTkNiWnVUMVZqVndMb053bjJ5MWF0S2h2YjIvL0Y0QWFBSFpsWkdSOFlPc2tXNkZRU0lCdFA1QlQ4VENNN0xxN3U1dTl0MjFaY1AzNmRkeTVjNmZBdmJDZkpra1Nzckt5WUdkblovVG1UVkpTRXR6YzNFck1qUjNLWDNtOS9vdGFWbGFXMlRVVWJDVTRPQmdoSVNFQU1GT3RWcyt3Y1RqRnBtVC9WWWlJek1Ra095K09iT2ZXcmwyN3Foa1pHYjhoTzhrK1ZCS1NiQ3BmVEkycWxYWDE2OWRIL2ZyMUxlNG5DSUxKeXRPQStYdDdVOGxRWHEvL29sYlNrK3p5akxjQWlhalVZNUp0bWlIWmZsS1YxcEJzZDdOeFdNWE8xOWUzUWtaR3hxOEFtZ0E0NStEZzBKTkpOaEVSRVJVVkp0cEVWS294eVM0WWsyMklHbzFtUFlEMkFPS3lzcks2bmpwMVNtUGptSWlJaUtnTVk2Sk5SS1VXazJ6emxlZGtXNkZRekFYUUIwQXlnTGZQblR0M3k4WWhFUkVSVVJuSFJKdUlTaVVtMlpZcmo4bTJVcW44Qk1CNEFGbWlLUFpVcTlYbmJCMFRFUkVSbFgxTXRJbW8xR0dTWFhqbEtkbFdLQlR2U0pJVTlPVEhZZUhoNFFkdEdoQVJFUkdWRzB5MGlhaFVZWkw5N01wRHN1M3Q3ZDBhd0Zaay8zOXVwbHF0WG1mamtJaUlpS2djWWFKTlJLVUdrMnpyS2N2SmRvc1dMZXFMb3JnSGdMTWtTUnZVYXZWTVc4ZEVSRVJFNVFzVGJTSXFGWmhrVzE5WlRMYmJ0R2xUemQ3ZTNyQlg5bUd0VmpzTWdHVGpzSWlJaUtpY1lhSk5SQ1Vlayt5aVU1YVM3WGJ0MmxYTXlzcmFoZXk5c3FNRVFlQmUyVVJFUkdRVFRMU0pxRVJqa2wzMHlrS3kvY0VISDlobFpHUnNCdkN5SUFpM3NyS3l1cWhVcWtlMmpvdUlpSWpLSnliYVJGUmlNY2t1UHFVODJSWmlZbUtXQU9nQjRKRWdDRjI0VnpZUkVSSFpFaE50SWlxUm1HUVh2OUthYkNzVWlzOEJqQUtnRlVYeHZmRHc4Q2hieDBSRVJFVGxHeE50SWlweG1HVGJUbWxMdHBWS1pWOEEzd0tBSkVrRHdzUER3MndiRVJFUkVSRVRiU0lxWVpoazIxNXBTYmFWU21WSFNaTFdBNEFnQ0o5SFJFUnN0WEZJUkVSRVJBQ1lhQk5SQ2FKVUtydUNTWGFKWUN6WmZ2TDNLUkdVU21WelNaSjJBbkFBOEoxS3BWcGs2NWlJaUlpSURPeHRIUUFSa1lFa1NldkFKTHZFTUNUYkFMQmx5eGJISjMrZkdyYU5DbWpkdW5WZG5VNzNHd0EzQU52VWF2VllsSUc5c3BWS3BhMURJQ0lpSWl2aGlEWVJsU1RWQVRESkxrRnlKdHQ0OHZleEpXOXZiM2VkVHJjWGdDZUE0MjV1Ymg4QjBOczRyR2NpU1ZLWXJXTWdJaUlxWW84QmhOczZpT0xFRVcwaUtuR1laSmNzSmVYdjBhNWR1Nm9aR1JrSEFMd0k0RUptWnVaN1lXRmg2YmFPNjFsRlJFUjB0SFVNUkVSRVpGMGMwU1lpb2hMUHg4ZW5la1pHeGhFQVNnQXhkbloybmMrZlAvL1ExbkVSRVJFUkdjTVJiU0lxZDNidjNnMEFlUFhWVitIdTdsNWcremx6NWdBQUFnSUNVTFZxMVNLTnpTQTFOUlU2blE0QTRPVGtCRWRIeDJJNWIwblV0bTNibWxsWldZY2xTZklDY0ZtbjA3MmhWcXZqYkIwWEVSRVJrU2tjMFNhaWNtZnQycldZTVdNR2dvS0N6R3EvWThjTzdOaXhBeHFOcG9nankvYlhYMy9CMTlkWC9vcUppU21XODVaRVBqNCtkVEl6TThPZUpOa1g3T3pzZk0rZVBjc2ttNGlJaUVvMEp0cEVWSzdFeHNiaTVzMmJBSUNPSFV2ZTB0anIxNjlqd29RSjhtZzJBSVNHaHRvd0l0dHAxYXJWaTZJb25nRHdYd0JuSlVueVBYUG16QjFieDBWRVJFUlVFQ2JhUkZTdS9QNzc3d0FBWjJkbnRHblR4c2JSNUphVWxJVFBQdnNNang4L0JnQjRlM3NEQVBidTNZdnZ2Ly9lbHFFVk8yOXY3KzU2dmY2a0pFbjFKVWs2N2VUazlIcEVSTVE5VzhkRlJFUkVaQTRtMmtSVXJodzllaFFBOE1vcnI1U29kYytwcWFrWU8zWXM0dUt5WjBVSEJnWWlKQ1FFUGo0K0FJQlZxMVpoejU0OXRneXh1QWcrUGo1VFJWSGNDYUFTZ0UwVktsVHdQWG55WktLdEF5TWlJaUl5RjR1aEVWRzVjZlBtVFVSR1JnSUFPbmZ1Yk9Oby9wV1VsSVRBd0VCY3VIQUJBREJ3NEVBTUhEZ1FBREJ2M2p3TUdEQUE4Zkh4bUQxN05nQ2dXN2R1dGdxMVNMVm8wY0xGM3Q1K0hZQVBBT2dsU2ZvaUlpSmlNUURKeHFFUkVSRVJXWVNKTmhHVkc3LysraXNBb0VxVkttamZ2ajFTVWxLZzErdk43cCtTa29MazVPUUMyN202dXBwOXpMdDM3MkxreUpHNGZ2MDZBS0JYcjE0SURBeVVuNjlXclJxQ2dvSXdlUEJnYURRYVRKOCtIYmR1M1VKQVFJRFo1eWdObEVwbFIwbVNnZ0UwQnZCUUZNVSs0ZUhoQjIwZEZ4RVJFVkZoTU5FbW9uSkJwOVBKMjNxOS9mYmJzTGUzUjVjdVhaQ1lhUDZNNUk4KytzaXNkaXFWeXF4MjE2OWZ4NmhSbzNEblRuWjlMMzkvZjR3ZVBUcFB1L3IxNitQNzc3OUhRRUFBTkJvTlZxMWFoVnUzYm1INjlPbHdjSEF3Ty82U3FGMjdkbFV6TWpJV1NKSTBDQUFFUVlpVUpPbUQ4UER3YTdhT2pZaUlpS2l3dUVhYmlNcUZvMGVQNHNHREJ3Q0F0OTU2eThiUkFMdDI3VUwvL3YxeDU4NGRDSUtBTVdQR1lNeVlNUkFFd1dqN0prMmFJQ1FrQkRWcTFBQUEvUGJiYitqWHJ4K2lvcUtLTTJ4ckVueDhmRDdNeU1pNENHQVFnRFFBNHdHMFVhdlZUTEtKaUlpb1ZPT0lOaEdWZVpJa1ljMmFOZkxQbFNwVkFnRDg5Tk5QSnFlTzc5NjlHMEZCUVdqYXRDa3VYcndJQUtoWnN5YnUzcjJMRVNOR29FZVBIb1dLSlNVbEJYUG16TUcrZmZzQUFQYjI5cGd4WXdhNmRPbFNZTi9HalJ0anc0WU5HRDE2TkM1ZnZveVltQmdNR2pRSXZYdjN4c2lSSStIczdGeW9tSXFab0ZBb09pRTdxZTRJQUpJa0hSUkZjWVJLcFNxL0c0WVRFUkZSbWNJUmJTSXE4NDRkTzRZclY2N2tlYnhLbFNxb1ZxMmEwYTlEaHc0QkFGNS8vWFc1L1N1dnZBSUFPSDM2dE1sKzFhcFZNeG1IU3FWQzM3NTk1U1M3Um8wYUNBNE9OaXZKTnFoUm93YldyVnVIZDk5OUZ3Q2cxK3V4ZGV0VzlPclZDenQzN29SV3F6WDdXTVhKMTllM2dsS3BIS3BRS0tJQS9JYnNKUHMrZ1A0UkVSR2RtR1FURVJGUldjSVJiU0t5Q3FWUzZhQlNxYkpRQWl0RTV4ek5Oc2ZGaXhmbFVleU9IVHRpK2ZMbEFJRDI3ZHZqNTU5L1JrUkVCTzdldll1YU5XdWFkYnk0dURnc1diSUVSNDRja1Ivejl2YkdxRkdqNE83dWpoczNibGdVSHdBTUdEQUF0V3JWd284Ly9vaEhqeDdoN3QyN21EMTdObGFzV0FFL1B6LzA2dFhMb3FKc1JhVkZpeGIxN2UzdEIyZzBtazhBVkgveWNKSWdDSXQxT3QzU3lNaklKRnZHUjBSRVJGUVVtR2dUa1ZWSWt2U09RcUg0SHNCWkFKRUFJblU2WFdTVktsVXVoNFdGWmRrcXJuMzc5c25iWnBscng0NGRBSUJtelpxaGZ2MzY4dVAxNnRWRHc0WU5FUk1UZzE5KythWEF5dCtwcWFsWXMyWU5Ra05ENVpGbU96czdEQnMyREMxYnRzVFFvVU10ZkRWNUhUeDRFQXNXTE1EKy9mc0JBQThlUE1DeVpjdXdhOWN1Yk51MkRmYjJ4ZnMyNyszdDdXNXZiOTlhcDlPOUxvcmlPNUlrZWVWNCttOUpra0pFVWZ4ZXBWSTlLdGJBaUlpSWlJb1JFMjBpc2dwUkZLL3I5ZnJxQU41ODhnVTdPenRvTkpvTWhVSVI5YVNhZENTQXM0SWduQ3VPUkNzbEpRV0xGeThHQUhoNWVTRTZPcnJBUG84ZVBaS1QxdTdkdStkNXZrdVhMbGkyYkJsMjd0eUpJVU9HNUZ2MU96MDlIZnYyN1pPVDdPYk5tMlBLbENsbzNMaXgyWlhKQzFLMWFsWE1tVE1IdlhyMXdxSkZpM0R4NGtVSWdvREpreWNYU1pLdFZDcWJBM0FXQktHaUpFa3VBSjZYSk9rRkFQVUZRV2dwU2RKLzlIbzlCRUdBSkVrQWtBVGcveVJKV2hjUkVYRVVnUG43cVpVVFBqNCtwd1JCYUdQck9JaUlpSXJRWXdCK2FyVjZqNjBES1M1TXRJbklLckt5c3E2TG90R3lEMDRBbEpJa0tRMFBTSklFaFVMeEVJQ1RJQWdyZERyZENVRVFJcTBkMDhxVkszSC8vbjJJb29oSmt5YkIzOSsvd0Q2clZxMUNhbW9xS2xXcVpIVHQ5TnR2djQwVksxYmczcjE3MkwxN045NS8vMzJUeDZwYXRTb1dMRmlBd01CQURCOCtIRDE3OW9UaGQ2UlVLcTJXYkFPQVFxSEFwazJiY1BUb1VkeTRjUU90VzdlMjJyRnpraVRwM0pQL0duc09naUJvQVVUbzlmb1RvaWorSDRBVEtwVXFzMGlDS1NPWVpCTVJVVGxRQ2NBTUFFeTBpWWdzRVJrWm1mUWtlYTVpWnBjcUFDQkowdWVpS0E0UUJHR1JzZVN0c0NSSndtKy8vUVlBNk5teko1bzJiVnBnbjdpNE9HemZ2bDN1NCtMaWtxZE56Wm8xNGV2cml5TkhqbURkdW5YbzFxMGJIQjBkVFI2emFkT20yTHQzYjc1dHJLbGp4NDdGY2g1VEpFbHlCTkJhRUFSM0FQVUF2S3BVS28rNHVycitaY3NsQktXQk5XKzhFQkVSbFJUQndjRUlDUWtCeWxHU0RiRHFPQkU5TzBHcFZMWlZLcFhmQ0lKUTBkTE9raVJORndUaEJaVks5WTFWZ3hJRXZQdnV1L0QwOU1Tbm4zNXFWcDlseTVZaE16TVRGU3BVUU4rK2ZVMjI4L1B6QXdEY3ZuMGJQL3p3UTRISExhNGt1emdJZ3RCSUZFV0ZLSW9kSlVucURxQS9nRkhJdmt2OW95QUkwY2llSHQ1RWtxUmVraVRObENUcGQ0MUdrNkJVS2tNVkNrVy9ObTNhbUM3TlRrUkVSRlFHY0VTYmlBckYxOWUzd3FOSGovb0tndkNwSkVrdExleCtDY0M4akl5TTBPam82Q0xiaityOTk5L0hxNisrYXRiKzBxZFBuOGJCZ3djQkFQMzY5WU9IaDRmSnRncUZBcTFidDhhWk0yZXdkdTFhdlBYV1c2aGJ0NjdWNGk3SnpObUdxMUdqUms2VksxZitqMTZ2OXhKRnNiVWtTVjBBTkpVa3lRK0FYMVpXbGw2aFVKd0FFT0xtNXJZakxDd3N2Y2dESnlJaUlpcEdUTFNKeUNKS3BkSkJyOWNIYURTYWFZSWdlQUNBSkVtSmdpQnNBMUFWd0FmNWRGY0JtS05XcTNlaUdJcGkxYTFiMTZ3RU9ERXhFVjkrK1NVa1NZS0hod2NHRGh4WVlKOVJvMFpoNE1DQlNFOVB4OVNwVTdGMjdWclkyZGtaYmF0VUtvMCtYbFI4ZlgyeGNPSENZajFuVHRldVhjc0FjUDdKMTFZQTQxcTNidDBnS3l1cnF5QUlYUUg0QW5nTndHc2FqZVk3aFVLeFRxL1hoMFJHUmw2MVdkQkVSRVJFVnNTcDQwUmt0bGF0V3IwdFNkSjVRUkNXQXZBQWNBSEFjRkVVNjZyVjZnQkprbzZZNkhwVUZNVzMxR3AxYTdWYS9UTktVT1ZwU1pJd2JkbzAzTDkvSHdBd2FkSWtzMGJBWDN6eFJiejc3cnNBZ0tpb0tIejc3YmRGR21kcGQrYk1tYjhqSWlLQzFHcDE1NHlNREE5SmtvWUNDQWRRRGNEbm9paGU4Zkh4T2VEajQvT2FqVU1sSWlJaWVtWWMwU2FpQXJWbzBjTEYzdDUrc1Y2di8vakpRLzlJa2pRK0lpTGlSd0J5QlROUkZQOStxcURaTGdCejFXcjFYOFVZcmtYV3JWdUhreWRQQWdBNmQrNE1YMTlmcy91T0hqMGFKMDZjd0lNSEQ3QjkrM2JVcUZFRFE0WU15ZFBPc0M5M2ZuUTZIU1pNbUlEcjE2OERBQ1pPbkZqb3l1SG0zQ2l3cGVqbzZNY0ExZ0JZNCtQajB3ckFjRUVRK2dxQzhEOEEvMU1vRkljQWZGbVNyeHNpSWlLaS9ERFJKcUo4S1pYSzVwSWtiUVBRQklCT2txUTVvaWgrbzFhclU1OXVxOVBwcm91aXFBT3dWUlRGYjhMRHc2T0tQV0FMYk51MkRjdVhMd2NBdlBEQ0M1Z3laWXBGL2QzYzNEQjM3bHdFQkFSQXI5ZGp4WW9WMEdxMUNBZ0lnQ0FJY3JzWFhuaWh3R010V2JKRVRyTDkvZjN4d1FmR1orQS8yVUxMb2poTHNvaUlpSEFBNGQ3ZTNsOElnakJLRUlSeGVMSVh1NCtQejE1UkZMOVVxVlJxRzRkSlJFUkVaQkVtMmtSa2tvK1B6eHVTSlAwQ3dGVVFoT3NBL05ScTlTbFQ3VE16TTJNclZLalF4SnlDV2JiMnl5Ky9ZTjY4ZVFDeUUrWUZDeGJBMmRrNTV4WVVlZlRzMlRQUFl5cVZDcDkvL3JrOGRYejE2dFc0ZnYwNjVzMmJaM1pDZlBUb1VibDYrY3N2djR6UFB2dk1hTHYxNjlmajlPblRjcXhsU1dSa1pCS0FyN3k5dlpjSmdqQldFSVRSZ2lDOExVblMyd3FGWXEwa1NSTWpJaUx1MlRwT0lpSWlJbk53alRZUkdlWGo0K01uQ01KdkFGd0I3TEszdC9kV3FWUW1rMndBaUk2TzFwYUdKRHNxS2dwZmYvMDFKRW1DazVNVGxpeFpndnIxNnhmNmVIMzY5TUhJa1NQbG43Mjh2TXhPc3YvKysyOU1uejRkQUZDdlhqM01uVHNYb3BqM3JmbXZ2LzVDVUZBUVRwMDZoWUNBQUNRbEpSVTYzcElzTWpJeUtTSWlZcHE5dlgxOVFSRG1BY2dBTUZnUWhDc0toV0tVcjY4dmJ4QVRFUkZSaWNjUExFU1VoMEtoNkFGZ0U3SnZ4cTF5YzNQN0pDd3NMTXZHWVZtTmw1Y1gyclZyaDhqSVNDeGV2Qmd0Vy82N08xbWZQbjNRcVZPblhPME5JOWxMbHk2RnA2ZW4wV01PSGp3WVZhcFV3YWxUcHpCZ3dBQ3o0b2lQajhmSWtTT1JrcEtDYXRXcUlTZ29DSlVxVlRMYTlxV1hYc0xBZ1FPeGZ2MTZSRWRINCtPUFA4YktsU3Z6M1lhc05EdDkrdlFEQUJPVlN1VXFTWksrQTlBVlFKQkdveG5xN2UzOVNXUms1SjgyRHBHSWlJaklKQ2JhUkpSTHExYXRmUFY2L1Jaa0o5bnoxV3IxQk9Rb2VGWVdDSUtBV2JObTRjNmRPMmphdEdtdTU5emQzZUh1N202MG42ZW5aNzdyclh2MDZJRWVQWHFZRlVOaVlpSSsrZVFUSkNRa3dNWEZCVUZCUVNhVGVJUEF3RUJrWldWaDA2Wk4rUHZ2dnpGa3lCQjgvLzMzcUYyN3Rsbm5MSTJlekpEb3BsQW8zZ0d3RkVCTFVSUlArUGo0TEtwY3VmSlU3c0ZOUkVSRUpSR25qaE9SVEtsVU50VHI5VHNCT0FGWVd4YVRiSU1xVmFya1NiS0xTMXhjSEQ3NTVCUGN2SGtUam82T1dMeDRNWm8wYVdLMGJYcDZPaElURTNIcjFpMWN2bndaSFRwMGdKZVhGd0RnMXExYkdEWnNHT0xqNDRzemZKdFFxOVc3blp5Y21nSDRHb0JlRUlSeEdvMUc3ZTN0WGJqUzdFUkVSRVJGaUNQYVJBUUE4UFgxcmFEUmFMWUJxQXpnLzl6YzNJYWpqQ2JadHBLY25Jd2ZmL3dSR3pkdVJFcEtDZ0NnZXZYcTJMeDVNMWF0V29YVTFGU2twS1FnTlRWVi90THI4OTl5L1BidDJ4ZytmRGhDUWtKUXExYXQ0bmdaTm5QeTVNazBBRk85dmIxL0ZVVnhBNENtb2lpZVZDcVZjOVBUMDJkSFIwZHJiUjBqRVJFUkVjQVJiU0o2NHRHalI0c0ErQUM0b2Rmci9jdlNtdXlTSWpVMUZXdlhycFdUYkNCN2RQdllzV000YytZTW9xT2pjZVBHRFNRa0pPRHg0OGRHazJ4SFIwZFVxMVlOTDd6d2dqeU5QUzR1RGlOR2pFQmlZbUp4dlJTYmlveU1QT1BrNUtTVUpHa2hBRkdTcEtsT1RrNm5GUXBGQzF2SFJrUkVSQVJ3Ukp1SUlLL0xIZ0VnVXhURlBtcTF1bXlXdExheG1qVnJ3cy9QRCt2WHI0Y2dDS2hUcHc2cVZhc0dOemMzVks1Y1dmNnZxNnNyS2xldUxIK2Y4OHZSMFZFK25sNnZ4N2h4NDNEOCtISGN2SGtUQ3hjdXhOZGZmMjNEVjFoOG5veHVmNjVRS0g0RnNCNUFTd0RoQ29WaWhwdWIyN2U4VVVSRVJFUzJ4RVNicUp4cjFLaVJreVJKd1FBZ1NkS3M4UER3MDdhT3FhZ1lrbFJ6dDk0cUNvTUhEMGFqUm8zdzJtdXZ3Y1hGNVptT0pZb2l2dm5tR3d3Yk5neU9qbzZZTkdtU2xhSXNQZFJxOWU5ZVhsNHRIUjBkdnhVRVlRU0FyeDg5ZXRSZHFWUU9VS2xVbDJ3ZEh4RVJFWlZQVExTSnlybktsU3VQbHlUcFB3QXVKeWNuejdkMVBBQWdTVktSSk1NblQ1NHNWRCtWU21XMUdGeGNYTkNsU3hlckhjL0p5UWxMbHk1RnhZb1ZjNDEyVzVNa2xleWwrdEhSMFk4QmZLSlVLbmNDV0FPZ2pTUkpFVXFsY3FKS3BRb0NrUDlDZHlJaUlpSXI0eHB0b25KTXFWUjZTSkkwL3NtUG4xeTdkaTNEcGdFQmp3Rmc0Y0tGSlQ2NUswa3FWNjVjcEVuMndvVUxEVC9lSzVLVFdJbEtwVHFnMCttYUM0S3dFVUFGU1pLV0tCU0tnMHFsOG5sYngwYm1LNmdBSUJFUlVXbkFSSnVvSEpNa2FRS0FTZ0IycTlYcUk3YU9SeENFRHdGb3Qyelp3bVM3QkRBazJWdTJiQUVBclNBSWcyd2RVMEVpSXlPVFZDclZBQUE5QWR3SDhMb2tTZWVWU3VVQUFMWmJNMUJLaFlhR0lqUTBGQmN1WENpMmM4NllNUU1qUm96QWtTT1d2U1VkUFhvVWZuNSs4UFB6SzFTeXJ0Rm9zSHYzYnV6ZXZSdVBIei9PdDYxV3EwVllXQmkwMnR5RjdsTlNVbkQzN2wyTHo1MmY1T1JrSkNjbkYrc05pRU9IRG1ILy92MklpSWdvdG5NV2hrNm53OTY5ZTZIVDZheDJ6UFhyMStQQWdRUEl6TXkwMmpFTFlzMzRTenRKa2hBZEhXM1I5UjRURTRPSER4OWFOWTRMRnk1ZzllclZGdmM3ZCs0Y2xpMWJsdWU5Z2NvblRoMG5LcWZhdG0xYk16TXpjeFFBNlBYNmFiYU9Cd0JVS3RYL0tSU0tuZ0IyYk5teXhSRUF4bzBiWjlNMTFlWFYwMGsyZ0o0cWxlci9iQnlXMmRScTljOXQyN2I5SXpNemN4V0FkeVJKV3E5UUtON0x5c29hZnU3Y3VRUmJ4MWRhR0dZekJBWUdvbG16WmtWK3Z2djM3MlAvL3YzSXlzcUNpNHNMWG4vOWRiUDdKaVVsNGNxVks0VStkM3g4UEdiTW1BRUFhTjY4T1NwVnFtU3k3ZmJ0MjdGdzRVSzR1YmxoMTY1ZGNIVjF4UjkvL0lIWnMyZkR4Y1VGR3pkdU5Lc0dnMTZ2eDUwN2R3QUF0V3JWZ2lqbUhmL3c5ZlVGQU96WXNVUGVhYUN3TkJvTjd0NjlpOGFORzV0c285VnFNV0hDQkFCQTE2NWQ0ZVBqODB6bkxFaHljakptejU2Tmp6LytPTis0bnFiUmFEQnc0RURFeHNZaUlTRUJBd2NPZk9aWTd0eTVneFVyVmtDbjArR2RkOTZScjRlaXRIcjFhaHc3ZGd3clZxeUFxNnRya1ovUFdwS1NDbGN6MWQzZFBkL24xV28xaGcwYkJuZDNkd1FHZDRHdytBQUFJQUJKUkVGVUJ1Szk5OTRyOEppVEowL0d0V3ZYMEt4Wk0yellzTUhvdnlOTG5EMTdGZ0VCQWRCcXRYajgrREZHang1dFZyKzR1RGlNR1RNR1NVbEorUDMzMzdGeDQwWTRPVGtWMkUrdjEwT2owVHhUektZNE96c1gyWXczS2hnVGJhSnlLaXNyYXhDQUNnQjJSRVpHUnRvNkhnTzFXcjJIeWJadEdVdXkxV3IxSGh1SFpiRlRwMDdkQmRCZG9WQU1CUEFkZ1BmczdlMWY5dmIySGhZWkdmbXJiYU1qWTM3NjZTZGtaV1ZCRUFRRUJBVFlPaHlqMHRMU3NHN2RPZ0RBeXkrL0xDZEhGU3RXeElNSEQzRHYzajFNblRvVml4WXRLdkI5NitIRGgzam5uWGNBQUdGaFlXWW5XbnE5WGs0bWREb2RidDI2aGVUa1pHZzBHbmtFWEtQUjRNR0RCNGlQajBkY1hCeHUzNzZOMU5SVUFNQzJiZHZRb0VFRG84ZStkKy9mRlNMVnExYzNLNTdDMHV2MStPeXp6M0QyN0ZuODhjY2YrUExMTDlHNWMyZXorcnE1dWFGeDQ4YUlqWTFGY0hBdy92ZS8vOEhUMC9PWjRna05EWVZPcDRNb2l2am9vNC95UEs5VUtwL3ArTzNhdGNPeVpjdmtuM2Z1M0ltVksxY0NBRDc1NUJPc1hMa3l6dzJlWnozbjAyclhybzA5ZS81OU81Y2t5YXpSWTFFVWMxM1BiN3p4UnFIT1gxRE5rd01IRGdESVR1VE51ZkZ5OCtaTlhMdDJEUURnNmVuNXpFazJrSDJqN2VXWFgwWllXQmgrK09FSFZLeFlFY09IRDgrM1QwSkNBa2FNR0lHa3BDU0lvb2hCZ3dhWmxXUWJYa1BQbmoyZk9XNWpKazJhaEY2OWVoWEpzYWxnVExTSnlpZFJrcVNoQUNDSzRtSmJCL00wSnR1MlUxYVM3QndrdFZxOXp0dmIrNmdvaXVzQmRCQkZjYWRDb1ZqbjRPQXcrdFNwVTBVempGQ0thRFFhZVEvMmdrWk0zMy8vZmNUR3hoYjZYT1BHalVQZnZuMk5QcGVXbG9idDI3Y0R5UDRRMzZoUm8wS2ZweWpmSzdadTNZckV4RVFJZ29EQmd3ZkxqeXNVQ3ZqNysyUGp4bzA0ZnZ3NE5tN2NpQUVEQnBoOVhJMUdnM1hyMXVIQmd3ZVlPWE5tdm0yWExGbUNHemR1NEtPUFBvS0hoNGZGSDlJUEhUcUVZY09HR1gwdUllSGZDUjlGbldpTG9vaVJJMGRpL1BqeFNFcEt3cFFwVTNEMTZsV01IRGtTb2lnV09QMTJ4SWdST0hic0dMUmFMUll2WG93NWMrWVVlRTRIQndlajEwZHljakorK2VVWEFNRGJiNzl0OGthRU5YWHIxZzFIang3RmlSTW5jT0hDQll3YU5Rb3JWcXlBczdOemtaL2I0TUNCQTVnOGVYS0I3ZWJNbVlOT25Ub1ZhU3labVprNGRPZ1FBTURMeXd0ZVhsNEY5c201eE1SYWhVWkZVY1RjdVhNeGRPaFFSRWRISXlRa0JEVnIxalE1dXA2V2xvYUFnQURFeGNWQkVBUk1tVExGN0J0R1ZMWXgwU1lxaHhRS2hTK0FoZ0F1aDRlSC8ybmpjSXhpc2wzOHltQ1NMWXVNakx3QjRIV0ZRdkVaZ0xrQUJtVm1abmJ5OGZINUxDSWlZZ2VBY2xzUVlNK2VQZklVY1d0VzJMZlV0bTNiOE9qUkk0aWlXS2pSN0p3MUhZcnFmZUwrL2Z0WXUzWXRBS0JUcDA1bzJMQmhydWRIakJpQm8wZVA0cDkvL3NHNWMrZHlqVHdYSkRNelV4NVJIVFJva01tYkhvYUUwREE2UFhic1dQazVVUlJScFVvVmVIaDR3TVBEQTlXclY0ZUhod2YrbjczN2ptdnE2djhBL3JrQndoQW9JQXBLRmJVcTdwWmdSV3lydFBXbnRyV3Q5WEd2dXVyR1dxbmJ1bHBIdFFxdXg0cGEwZUt1bzY1YXRZcDJXQWU0QjA1d0lTTERJQUVDdWZmM1I3ajNTY2lHREV5Kzc5ZUxseUYzSFNCZ1B2ZWM4ejJCZ1lGcUgrN3U3anJib2RxajdlL3ZiMVRiS3lJc0xBd0pDUWtZUDM0OGJ0NjhpZmo0ZUtTbXBtTHUzTGw0NjYyM2pEN1A4ZVBIRVJFUllYQS9YVVB3RXhJU0lKUEpJQmFMZGZaZTd0eTVFNDhmUDhiWXNXUEJjUnltVFpzR2lVU2k5M3FQSGozQ3VISGp3TElzV3Jac3FiYk4yZGtaaXhZdHdwZ3hZNUNVbElUTGx5L2p5eSsveElvVks0VGUwSjA3ZHhyOG1nQUlOMXQ2OU9pQm5qMTc2dHpQMmRtOGIvMjdkT21DRGgwNjZOM244T0hEMkxObmo4RnpuVGh4UWhpU3J1dUdYRmtIRHg0RUFQajUrZUh0dDk4MjZoaFZtWm1aT3VmalIwZEhJeW9xQ29HQmdYanR0ZGZ3K1BGam5lZDU1NTEza0phV2hpKysrQUt0V3JYU3VXL05talgxdG1meDRzVjQ0NDAzalA4Q2RDanZpQU5pWGhTMENYRk1YNVQrdXc2Vk9HQlEyTFllZXc3Wkt0ams1T1NZME5EUTN4bUdpUWZ3SnNNd095UVN5U0dHWWNZa0pTWGRzWFVESzd2bHk1ZVhxMGlVb1I3WHdzSkMvUHp6endDVXZYeDE2OVkxK1JwODBEYkgwRkZkWW1KaUlKUEp3REFNdW5idHFyWHcyYWhSb3lDVHlSQVJFYUVXV2xYNStQaG9EQ3V0V3JVcU9uVG9nQU1IRG1EOSt2VTZlN1YzN3R3Sm1Vd0drVWlFcUtnb3RXMm5UNSt1OE5ldjJxTjkvZnAxRkJRVVZPaDgyalJ1M0ZodHhFS05Hald3YnQwNmZQMzExemg5K2pUKyt1c3ZxeFppZS83OE9UWnYzZ3hBR1ZSMWhhRTZkZXFnVHAwNitQREREM0hnd0FIOC9QUFA2TlNwazg0ZTZPTGlZbno3N2JkZ1dSYkJ3Y0hvMjdldnhqNWlzUml4c2JFWVBIZ3didDI2aGVUa1pFUkhSeU0yTmhiT3pzNG16OHYzOGZFcDkxeCtiV0hZMEJ6cFdyVnFJVHc4WE84KzE2OWYxN2t0TlRWVmVMeHIxeTRBZ0plWEYrclhyNisyamFmNnRWMitmQmwzN2lqL2JEZHIxZ3pHeklJTERBeFVtMkl3ZHV4WWc3VWQ3dHk1WTNRTmdMaTRPTVRGeGVuY2J1aG1wcGVYbDhGNTdPVGxRVUdiRUFkVHVxUlhWd0FsTGk0dUcyM2RIa01vYkZ1ZWc0UnN3Zm56NTY5MTc5NDk0dTdkdThNNWpwc0hvQlBIY1ZmQ3dzTG1pY1hpSDA2ZE9tWCtaR0VuS2pvSFZwY2RPM1lnT3p0YmIyL2l2bjM3akNwT3hiS3Mzbm10czJiTkV1WkY2OXBQOWNaQXMyYk5zR0hEQmlRbEplSFFvVU1BbEw4enVvWmVHMFBYTU55ZVBYdml3SUVET0hUb0VFYVBIbzNxMWF1cmJaZkpaTmkwYVJNQTVmRG1CZzBhcUlVUmM5eGtVTDA1RUI4ZlgrSHphUk1WRmFVeE5jRER3d1BMbGkzRHZIbno4TjU3NzZuMVRwdWpFSnkrMThTR0RSc2drOG5nNWVXRklVT0dHRHpYK1BIamNmYnNXZHkvZngrVEowOUdiR3lzeHZlZVpWbk1talVMRnk1Y2dKdWJHeFlzV0FBWEZ4ZXQ1L1B3OEVCc2JDejY5KytQN094c0ZCWVdvckN3VUc5QlBrdW9WYXVXVmE4SGFMOEpsNWVYcDdOWFhqV29xdDRZT0hueUpFNmVQR253ZWtPSERzWElrU1BMMFZKQ1RFZEJteEFIdzdMc0FJWmh4QUQybEJhTHF2UW9iRnVPbzRWczNvNGRPeFFBL2hzZUhyNnp1TGo0QndEOU9JNmJVMVJVTkZ3aWtjejI5dlplbjVpWVdHTHJkanFDNTgrZlk5MjZkUUNBM3IxN0l6QXdFSUR5dFRsbXpCaUVob2FpZCsvZXRtd2laREtad1huVDV0QzBhVk9FaElRZ0pTVUYyN1p0MCtpeGpvK1BSM1oyTnR6YzNEQjY5R2lMdEVHMVI5dmFuSjJkTVdPR2RSZkJlUFRvRWYvM0QxOTg4UVc4dmIwQktFZFpqQjA3RnA5KytpaysrT0FEdFNEdDQrT0RlZlBtWWRTb1Vmajc3NzhSSFIyTkJRc1dDS01VQ2dvS01IMzZkQ1FtSmtJa0VtSDI3TmxvMkxDaDNuWUVCZ1lpSmlZR08zYnN3TFJwMDZoU3RBRzV1Ym5DalM5VGxMM1p3Zi9zamZIVFR6OWg1Y3FWQUlDTkd6Y2FOWWVjT0RZSzJvUTRHSVpoK0xGcjYyemFFQk5SMkRZL1J3M1pxa3B2TnZVUEN3djdpZU80eFFCQ0FjVGw1ZVY5SFJvYU9zMlkrZHVob2FGdFJTS1JVMUpTVXFLaGZZbW1IMy84RVhsNWVmRDE5VlVyTG5ia3lCSDgrKysvK1BmZmYxRlFVS0RXbzdsdjN6Nk44K3pac3dmcjFxMkRsNWVYTUF4WUZkK0xyVXAxL210cWFpcWlvNk1CQU11V0xSTjY3MTFkWGJGNDhXSThldlJJMlBmTW1UTmF2NVpXclZvQkFHYk1tSUhPblR2ci9KcjE5VHgzN2RvVjgrZlB4NjVkdS9ERkYxOEl6ejk5K2xUb3pmNzg4ODgxZXJ2TmhRL2FIaDRlK1BQUFB5MXlEVk1WRlJWVnFQcTJ2cDc1SlV1V1FDNlhvMDZkT21xOXFBa0pDVWhLU2tKU1VoTGtjamsrKyt3enRlTkNRME94Y09GQ2ZQMzExemg1OGlRR0RScUViNy85Rm9XRmhaZzVjeWJ1M2JzSFoyZG56SjA3RiszYnR6ZXFuYzJhTlVPelpzM0s5VFcrN1ByMTY2ZTEwanVnRExVSkNRbHF6MjNldkJtRmhZWENkbjJoOSs3ZHUramV2VHNBemFCdEN2NzNvV3JWcWhaYjdyQWlJMlgwNFRpTzNpL1pBQVZ0UWh4SWFHaG9OUUFTQUZuZTN0Nm0zd3EyTVFyYjVrTWhXMTFTVXRKeEFDMGxFa2szaG1HKzVUaXVJY013TzhMQ3dpNXdITGZNMWRWMXE2NGg1U0tSNlA4NGpwc2VGaFoybGVPNE9kN2UzcnVvTjl3NDE2NWRFeXFOanhvMVNoZ3FXMXhjTFBRY0JRUUVZTWlRSWZqamp6K0U0N1ROb1hWeWNnSUFlSHA2R2l3NHhGTU43MFZGUmNMam9LQWdZZHZ4NDhjMTVxN3kxOUpGSkJJWjNFZVhUcDA2NGVEQmd4Z3laQWpjM055RTV6MDlQZEd2WHo4Y09YSkVaeUF4QjM3b2VFQkFnTVd1d2R1M2J4L3UzcjJMTVdQR2FQMStuVHAxQ29CNm9idnkwalkzTmpFeEVZbUppUUNBaVJNbkNvWENuajE3aGcwYk5nQUE2dGF0aTA4KytVVHJPZDk1NXgyc1hMa1NFeWRPUkVwS0N2cjE2NGVTa2hLd0xBdC9mMzhzV0xEQWJPdVFaMlJrQ1BPUjI3UnBZNVp6VmlZZUhoNm9Xcldxem0ycTh2UHpzWDM3ZGdCQWVIaTR3WjVsaFVJaFBOWTJVaUFuSjhmZ0VtYzVPVG00ZlBteWNFMStwUVpUNlByNnJDRW1KZ2FabVpuNDlOTlAwYnAxYTV1MXc5RlEwQ2JFc2ZCbEtJKzlyRUdBd25iRlVjaldpVTFPVHQ0ZUdSbTVLeTh2YnlDQW1Sekh2UUhncDZLaW9rV2hvYUZyUkNMUnFxU2twUHRxQjdGc0xZWmh3SEZjVXdEYjh2THk3a2tra2lVbEpTWHJMMTI2bEcrTEwrUmxVRnhjakZtelpvRmxXVFJ0MmxRb3VsUmNYSXd0VzdiZzRjT0hBSURKa3ljYnRkeVJWS3BjcWMyYzgxcnYzYnRuOWFITW5wNmVRbVZ6VlI0ZUhoZzVjaVNHRHg5dTBZSnZmTkMyVkk4NTc5S2xTOEtjK3dzWExtREJnZ1VhNFY0MUZQR2h1eXgrTHZmV3JWc1JIQnlzZFI5dHZaZzVPVG1ZTzNjdUFPWE5EYjZnbDF3dXg0b1ZLNFNxN2hNbVROQjcwOFRUMHhQTm16ZkhYMy85cGJZY1djZU9IZlV1RWZiczJUT3R5NWY1K1Bob2ZiMy8rZWVmbUQ5L1BnRGJyZzVRMXZMbHk3RjgrWEtyWG5QZHVuWEl5OHNEQUtQbTFLdUdhRzJ2aGY3OSt5TTlQZDNvNng4OGVGQ29kbTRLWTM1dXMyZlBOc3VvaHJKejMyL2N1SUdrcENSY3YzN2RxQXJ3eER3b2FCUGlRQmlHK2IvU2gzL28zYkdTbzdCZGZoU3lEU3U5Q2JXMmZ2MzZQM3Q3ZTNjRE1BWkFhNFpoSm5NY056RTBOUFFRd3pDL2NoeTMvL3o1ODQ4WmhxbXRlanpIY1hVQkxIZHljcG9kR2hxNlVxRlFyTGgwNlpMdEpyNVdVcW9WZzFOU1VoQVJFWUdTRXZYN2YrM2J0MGZidG0yTk9oOGZ6TTBWRUl1S2loQWRIUzBFcnNqSVNLSDMweEtLaTR1UmxaV2xjM3R1YnE3RzlySTlaS285ZC9vd0RLTTFyT2ZtNWdyaHo5SnJhTGRvMFFJVEowN0VEei84Z0V1WExxRlhyMTZZUDMrK3p0NDJRM09XWFZ4Y1RKclhmUHo0Y2FGWDh0aXhZMmpkdWpWS1NrclVlcy8vNy8vK1QydEY3YlMwTkJ3N2RneUhEeDlXcTFoZHRXcFY1T1hsUVM2WFk5T21UZGl4WXdkYXRXcUZ5TWhJU0NRU3RSc0IwZEhSdUhMbGlzYTVwMHlaZ203ZHVobjlkVGlhaHc4ZkNsTkRJaUlpakpwU29QcDN4ZHpMbTVsYmpSbzFLbHo0RDFDTzBBQ1VVeHdVQ29WUStkM1FjblRFdkNyM3E0MFFZazRNQUxzSTJnQ0Y3Zktna0cyYTI3ZHZGd0hZQkdCVGFHaG9TNFpoUmdQb3pURE1od0ErWkJnR0VvbmtITWR4OWJTOTdoaUc4UVB3amJPejg0U3dzTEI0anVNV0p5Y24zN2J1VjFGNU5XdldERzV1Ymlnc0xOUUkySUN5cDNEQ2hBbEduNCt2dm0yT042bUFjbTcydSsrK2kvajRlQXdhTkFqQndjRkMwTmEzbmk2Z0RLejY5cWxXclpwR3o5cWxTNWVFT2VMYWFPdTVLOXZMeTg4Uk55UXNMRXpyRWtUUG5qMFRIaGNVRkpoOWpuWllXSmhhYjIzUG5qMVJ0V3BWVEo4K0hWS3BGRkZSVVJnM2JweldaYkRNVFRWd2FPdFpybEtsQ3I3Kyttc0F5cC8zeFlzWGNmNzhlWnc2ZFVyalordm41NGNCQXdhZ1I0OGV5TTdPUm14c0xQNzQ0dy9JNVhMODlkZGYrT3V2dndBb2U2dGZlKzAxZlA3NTV4Yjh5c3F2UFBQZysvZnZiM0FKc04yN2Qydk1zUzZ2d3NKQ3RHalJBaGN1WEZCYlExNGYxYjh2Mm03RzdOK3YvNy9CczJmUFlzU0lFUUNBd1lNSG03MFFvZXJmQW4wMzIweWhXbS9nM0xsendnM0ROOTk4MHl6bko4YWhvRTJJZzJqWnNtVkRsbVZyQWJpZm5KeHNGK3NGVTlnMkhvWHNpamwvL3Z3NUFJTmF0V3IxdFVLaDZNeHgzTWNBT2dGb2FjVHJ6WTNqdUJFQWhrc2trdDBNd3l4TVNrbzZiZWsybXhQL05iSXNpL3YzN3h2WTJ6aGlzUmhMbGl3QkFQajYrc0xiMnh1M2J0M0NWMTk5Qlk3akVCVVZCWDkvZjZQT2xaMmRMZlJvR3pzLzJ4aFJVVkdvVmFzV1B2bmtFeHc0Y0VCNFhsdGhOVld4c2JHSWpZM1Z1WDN6NXMwSUNRa3hXenZOUlRWdy92SEhIMnJ6NHMxaDc5NjlHc09pMjdkdmp5cFZxaUE2T2hwRlJVV0lqWTNGRzIrOEljeTdUVTFOTmJnT08yQjRyZmF5UzRUVnFWTUhjK2ZPaFkrUEQvejgvUERLSzYvZytQSGpXTFJvRVFCZzlPalJ3dXR2M3J4NVdvZXVOMnJVQ0QxNzlrU25UcDJFQUZlalJnMTgvLzMzU0UxTnhhWk5tM0RvMENFaDVPVG01dUx5NWN0bzFLZ1IxcTVkcTlaN3JycWNXVVhrNXVacVhYOGFBTnpjM0lTcS9oV2hPbkxDMzkvZjRNMHRYMS9mQ2wrVFY3OStmY1RGeFNFbEpRVzFhOWRHVEV3TTVISTVKazJhcFBNWVEzTzBEZUhuNnpzN08xdGt0RUcxYXRVZ0Zvc2hsOHV4ZnYxNnZQYmFhNmhidDI2RnA0aklaREpjdm54Wm1ITGc1dWFHdDk1Nnl4eE5Ka2Fpb0UySWcyQlpWclUzMjI0cUkxUFlOb3hDdHZtY09YTW1DOEFHQUJzaUl5UGRYcng0OFJuTHNwb2xyclZqQUhUbE9LNnJSQ0w1RThDaTVPVGtBNFlPc2hYVmVZMzhtOU9jbkJ5alFvK3hWSWZseXVWeXhNVEVnT000dEdyVnlxVHJuRDc5di9zV0d6ZHVSSWNPSGVEbjUxZmg5ajErL0JnK1BqNFduUlBOQ3dzTFU1dkQrZmp4WTNUcDBrVUlDY2FzSlYxMjd1V2pSNCtFM2pmVmJmd3lWTmJtNWVXbDlmbUlpQWdzWDc0YzQ4YU53N2h4NDNRV3Q5STIvLzdGaXhjQWxIUFl0ZjJjK08zYWRPclVTWGdzbFVxeFpzMGFBTURycjc4dVZLa0dnQkVqUmdoQk95Z29DTzNidDhkSEgzMkUxMTU3VGRoSDlZWkFVbElTNnRTcGcyblRwbUhDaEFuQ0dzOW56NTdGMjIrL2JkR2lXTnUzYnhjS2haV2xheVFEVDdVS1AwL2I3MkZ4Y2JId3VMeEYveW9xSkNRRXk1WXRFM3JLZzRPRDBhdFhMNjM3cXJaWHRmZVl2d0dpejdWcjE0U2ZmZnYyN2VIbDVXWFVjZnFJeFdLMUlleGlzUmdmZlBBQmZ2MzFWOXk4ZVJNOWV2U28wUGwxNmRldm43QjhIYkVPQ3RxRU9BNitFTnBMUDJ5OExBcmJ1bEhJdHB6RXhNVENsaTFibG5kMFNDc0EweVFTU1cyRGU5cUlhdTltUlpiRU1kYXlaY3VRbHBZR1QwOVB6Sm8xeTZUZlg5WDFkRE15TXZEMTExOWo5ZXJWNVc3M21qVnJrSktTZ252MzdxRjI3ZHFJakl4VTI2NnJxQkUvOUhiV3JGa0dlNzBOU1VoSVVPdUp5OHJLZ2tLaFVBdDNaZFdxVlV2dGM5WGp5MjdUSmlRa3hPeTkyQk1uVGtSU1VoSVlodEZicUM0c0xBeDc5dXpSRzBKUG5EaWg5VGdBK1Bubm43WGVpREIyT0hSTVRBeHljM01oRm9zeFk4WU10ZERlckZrelRKczJEVys4OFliZUFtZmFpTVZpdEcvZlhsamlTelgwVlRiR1RydFEvUnJNdGQ2M3ZwNzQzTnhjcmM4UEhEZ1FodzhmUm5wNk9oWXZYb3k2ZGV0cW5WT3ZhK2o0TysrOFkxSWJEeDA2Vks2MXU4dUtpb3JDd0lFRDFaN2pwOG44OXR0dldxY3lWRVRObWpYUnAwOGY5TzdkMjZ6bkpZWlIwQ2JFY1lRQ2dFS2hTTFJ4T3l5Q3dyWW1DdG1XcDFBb2FodnhHaXNHY0pGaG1ITWlrZWg4Y1hIeFZTY25wek5KU1VuRkFDQ1JTRlpZdktIbG9QcG1qKzhCclZxMWFya3FIaHNLTy8vKyt5KzJidDBLUVBtRzA1U2xwUjQ5ZWlUME9MMysrdXU0ZE9rU0xsNjhpUG56NXh1c0dNNFByVHgzN3B6YTBHRFZOOU5Qbmp3eHkvSlNwc2pJeU1DZVBYdlFxRkVqM0xoeEF3QXdidHc0dUxxNll2WHExWHJEZGtVNE9UbkJ4OGZIck9mazF6clcxZU9zeWxiTEgvM3p6ei9ZdTNjdkFPVTZ4dG9DWjlldVhjMXlMVXZmdEJvMmJCaUdEeDl1MFdzVUZQeHZwVU56OVpEcTY0blh4ZHZiR3dzWExzU1FJVU1nbDhzeGVmSmsvUHp6ejNqMTFWZlY5clBFalFGemMzZDN4NHdaTXpCNThtUmtabWFhNVlhTVNDU0NuNStmV1ZkaUlLYWhvRTJJQXdnUEQvY3VMaTRPQnBCMThlSkYvVlY4WG1JVXR2K0hRcloxTUF4VHRwdXdCTUJsQU9jQUpBRTRKNVZLcjVRV1ZudXBxUFlpbVR0OHFjckl5TUQwNmRQQmNSd2lJeVBSdVhObms0NWZ1M1l0RkFvRlJDSVI1czZkaSszYnQyUGp4bzM0OWRkZjBhaFJJNTNETU5QUzB0QzllM2V0bGJxOXZMd1FIaDZPTm0zYUlDSWl3dXAvUTVZdVhZcWlvaUwwNmROSHVGbmc1ZVdGakl3TWpCZ3hBbXZYcmhVcVdQUHR0OGJ3OXZMSXoxZXVjS2RyMkxpcTdPeHN2VVArOVlYZHNXUEhscXVpZEc1dUx1Yk1tUU1BYU5xMHFkNUNaYnA2WEFIbERSOWo5cXRkdTNhbC9Wa1pLeWNuUjNoczY2SElUWm8wUVhSME5PYlBudytwVklvSkV5WWdQajVlYlhxRXJxQ3RiL1RHdzRjUE1XellNQlFWRmNIVDB4T2JObTB5VzJCMWQzZlh1VTBzRmlNb0tFaDRyUThZTU1CZ3NUa2UzMlBkdTNkdm5XdS9FK3Vpb0UySUF5Z3FLbXBXK2gvN0ZkalIvR3h0S0d4VHlMYXlZZ0RyR1lZNXh6RE1PVTlQejB1SmlZbUZ0bTZVT2FoV29EYkhmR2R0WkRJWnhvOGZqNXljSFBqNittTFVxRkc0Y09FQzB0TFNjTy9lUGR5OWV4ZDM3OTdGMHFWTHRSNmZuSnlNZmZ2MkFRQTZkT2lBR2pWcVlNeVlNYmg0OFNJdVhyeUlKVXVXb0hIanhtamV2TG5Hc1g1K2Ztb2hPekF3RUUrZVBBRUF4TWZIbTYxNnVhbisvZmRmL1A3Nzc2aFJvd1k2ZE9nZ0JPM3Z2dnNPczJiTndxTkhqekJxMUNqODlOTlBDQWdJUUZHUjhoNk9yZVpkRzhLdmQyd29rRDE3OWd3ZmYvd3hPbmJzaU04Ly94eDE2OWJWMkNjdExVM244YXBCMTFnc3kyTEdqQm5Jek15RVdDekduRGx6SUJLSndMSXMwdFBUa1pxYWlnY1BIZ2h6ZjQydEc2QnZ2OFRFUktOdU9sUm1xamZoUm8wYVpaWno2dXVKWDcxNnRkNjU1ZDI2ZGNNLy8veURFeWRPNE9iTm0vaisrKy9WUnJQb0N0cTZiaUFXRnhkandZSUZ3dS9XMEtGRE5YckpMWWxsV2VHMXJxL0dRRm44VW5QOHNuWEU5aWhvRStJQVJDSVIveTd6cWswYllpV09ITFlwWkZ0WGNuSnlwUnoyYlE3cDZlbkNZMHV0cWJ4NDhXSmhhSFJ1YnE3TzN1Y2FOV3JnMnJWcmFzOWxaV1hobTIrK0FjZHg4UER3d0pkZmZnbEFPZng1d1lJRjZObXpKNlJTS1NaTm1xUjFhU0V2THk5RVJrYWlWYXRXYU51MkxhUlNLZnIwNldOVXV5Mnh2QmNBUEgvK0hETm56Z1FBakJ3NVVtMGZQejgvTEYrK0hBTUhEc1NUSjA4d1pzd1lyRnUzVGdpeStuckp0T0U0VG0wSXNMbngxY1dORGRxblRwMkNYQzdIdm4zNzBLbFRKNjFCVzl1MEJYNWFncTVpY2ZxbUxTeGR1aFIvLy8wM0FPVnJiTVdLRmJoLy96NGVQSGdnVEoxNDlkVlhkUmJac3JTVWxCUjRlbm9pS0NqSUp0Zlg1Y0dEQjdadWdvWnAwNmJoL1BuemtFcWwrUFhYWHhFZUhvNk9IVHNDZ0JDWUFlTnVTUDN3d3cvQ3V0UDE2OWUzK3R4bTFUbmwxcWlQUVN5SGdqWWhqcUU1QURBTWM4WFdEYkVXUnd6YkZMS0pPZDIrclZ6eTI4UERBOVdyVjdmSU5WVERsK284NkdyVnFpRTRPQmgxNnRSQmNIQ3d4cEpRejU4L3g5aXhZNFVlNkxGang2cTFzWHIxNnBnMmJSb21UWnFFakl3TVRKa3lSZXYxRnk5ZUxEeVdTcVZHdDlzU3kzc3BGQXBNbXpZTno1NDlROU9tVGZIQkJ4OW9IQmNjSEl3RkN4Wmd6Smd4ZU9PTk4xQ2xTaFZrWm1ZQ01QMW1TRnBhbWxrcnlKZVZsSlNFd3NKQ0liQWFtbjd3enovL0FGQyszc3F6bm5ONW5EOS9YbmljbHBhbXRjZThSbzBhd21OOTlRbktWaDJ2cUpTVUZJd1lNUUtUSmsycWRFSDczcjE3QUpTalFGYXVYR2x3ZjNPdW82MUwxYXBWTVduU0pLRm9uV3JsZWxPQ2RseGNISDc1NVJjQXltVU54NHdaZytmUG41dWxmY2JpNnhvQXB0OUFJNVVMQlcxQ0hFTnpBT0E0em1HQ051QllZWnRDTmpFM3ZrZkhra09vVzdkdWpiUzBOTlN0VzFmdG8yeXdMbXZRb0VGQ0tPclNwWXZhVWt3OGZnbW1Bd2NPbUZSY3pWWmlZbUx3NzcvL3d0blpXYVBxdGFydzhIQWtKQ1FJUVoxZjE3d3lmbzNHenZObldWWllvcTExNjlaVzY4VnIzTGd4cmw1VkR2VHk5dlpHdlhyMWhEV002OVNwZzdwMTY5cmsrM3I5K25XTUdqVUtVcWtVNTgrZlYxdUd6SktNWGJicTh1WExBSlR6bzQzNSsyRE9kYlQxNmRTcEU5emMzTkMyYlZ1MTN4L1Y0S292YUcvZHVoV3JWNjhXUHVjNER1UEdqVE5MMjhyZWZGbStmRG5pNCtNTkhqZDc5bXpNbmozYnBHc3RYNzRjeTVjdk43b3R4SElvYUJOaS94aVVCbTFYVjFlSEdEcXV5aEhDTm9Wc1ltNXl1UndYTDE0RW9Id3piU25oNGVGYWwrTXhWcnQyN1RCNThtU2QyeWRObW9SNjllcGg0TUNCT0hEQWZFdVdXMko1TDM2KytQRGh3MUcvZm4yOSs2cjJocWVrcEFDQXljdE9WYTllSGQ5Ly83MUp4NWpLMktCOTdkbzFvZGRRMzVKTDdkcTEwN210Zi8vK0poY1o2OTY5Tzk1Nzd6M1VxMWZQWXRNampLRTZtdVBpeFl0WXRtd1o4dlB6NGVQalk3WnE1OFl3WnJtcjNOeGM0U2JjbTIrK2Fla21tYXpzVW55QWVwVjBOemMzcmNmRnhjV3BoZXloUTRkaTdkcTFabThmY1N3VXRBbXhjMkZoWVlFY3gva0NTRDkxNnBSRFZzZ29HN1pMQTZrOW9wQk56T0wwNmRQQ2tOK1dMVnZhdURXYVltSmlzSDM3ZGtSSFIrc05WMVdxVk5GWXI3YXk2dDY5TzZSU0tRWU5HbVQwTVFxRlFoaiszS2hSSTVPdTUrSGhJYXp0YkNsWldWbkNZMzFCbTE5YWpXRVl2UFhXV3pyMzAxY1l5dGplV0ZYMTY5YzNlRk1EVVBhNDh5TUhkREcyNmppZ0hIS3RHdmllUG4wcVBENTQ4Q0FBNVZEalZhdFdXV3dwdC9MYXRXc1hXSmFGU0NUU2UrT2pNbEY5YlpRTjJncUZBdlBtemNPZVBYdUU1MGFQSG8zQmd3ZGo1TWlSZXMvTDMxZ2JPSEFnb3FLaVRHcFR2Mzc5ZE42TU8zandJTmF0V3dkQXVUNjhvUkUrUEg3cVFyOSsvZkRaWjUrWjFCNWlHUlMwQ2JGL3RRR0E0N2dVV3pmRWxwS1RrL2VIaFlWMTVUaHVQUURiZFYxWXpndUdZWG9sSlNXWnI5dU9PSVErZmZwb0ZBSGoxeFFXaVVRMkNkcVBIajNDbFN0WGNPM2FOVnk5ZWhXREJ3OVcyeDRjSEl3SkV5Wll2VjJXVks5ZVBYei8vZmNtamJaSlRrNUdmbjQrR0lheDJyeG1VL0R6eHdIOVFadGZacWx4NDhaNjU3SmFZZzEzUS9MejgxRlNVbUxTZkhaRCs4YkZ4YW0xaSs4aDVsV3JWZzJyVjY4V2xuQ3pGajdrYStQajR3T1pUTWFQbkVLclZxMHE1WFFGYmZpQ2ZHS3hXTzNHSEYrL2dSKzk0K0xpZ3BreloycXRqMkJ1dnI2K09vZlU4d1VpcTFldlhxNFJSYjYrdmpaYk5ZR29vNkJOaUozak9DNElBQmlHTVgzdEV6dFRHa0l0VTlXSkVEdng0TUVEbkRoeEFvQnl2aXovWnZEUm8wZHF5K1NZQThkeGVQRGdBVkpTVW5EanhnM2N1SEVEMTY5ZjF5Zys1T1RrWk5iclZsYW1GajdpYjRnMGFkSThKOGRtQUFBZ0FFbEVRVlRFWWt1d1ZZUnFzVEZkUTl0VFUxTng2OVl0QU1EYmI3K3RzVDB3TUZCdGFTZVpUSWFsUzVlaVJvMGFHcU1WSGp4NGdPM2J0Nk5YcjE1Q0FUSCsyTURBUUlQdGxjdmxTRWxKd2RXclY0V2JQR2xwYVdhZGRxRE5wazJiaE1mVnFsWERtalZyVUt0V0xZdGVVeHREd1huKy9QbkMwbEVEQmd3dzY3WHYzcjJMbzBlUDZ0eFdFZnhvQTlWMXNFK2VQSW1aTTJjS1JSQURBZ0x3L2ZmZmExMEswSnBPbno0dFZNSi83NzMzYk5vV1VuRVV0QW14Y3d6RHZGbzYvOHZoZ3pZaHhMQlZxMVlKODRVLy9mUlQ0Zm1vcUNpOTZ4aWJLams1R1Y5KythWE9JYi9lM3Q1bzNMZ3hHamR1akhyMTZxa05yeldWNm5JNTVxalB3UGVRNlZKWVdHaHdueXBWcXFoOW5wMmRMUXpYVjNYNDhHSGhjVlpXRmhpR2daK2ZIOUxUMDRWdDF1aUJNMVZxYWlxT0h6OE9RTG1VbXE0aDBFZU9IQkVlYXd2YWJtNXVRdTl2WW1JaWZ2amhCNlNucDhQSnlRbmg0ZUZvM0xneEFHVmw2UWtUSnVEV3JWdll1blVyM252dlBRd1lNRUJuajdaVUtzWDE2OWR4OCtaTnBLU2s0T2JObTdoMzd4NVlsdFhZdDFxMWFnWjcweXRTZGJ4bno1NjRjT0VDZkgxOXNYcjFhcXVHN0diTm11R2JiNzR4dU4rZmYvNkpuVHQzQWxET3pUYWx0b0syNzJsWlI0OGUxUm0wS3lJek0xTW9lS2M2RC8vZXZYdEN5RzdYcmgxbXpacGxjQWs2Uzd0eTVRb21UWm9FUUZtMHpkdzNNNGoxVWRBbXhNNnA5R2pyWC9pVkVPTHdqaDgvanQ5Ly94MEFVTGR1WFl2MnFEUnExRWpvSVhkeWNrSklTQWhlZi8xMXRHalJBazJhTk1HcnI3NWFydlBLWkRLNHVibXBEUkhkdi85L1pRdDBEV0UySll4cks3aWthc0dDQlZpd1lJSGVmZmJ0MjZkV0FkbllvbGVlbnA0NGNlSUVWcTVjaVpLU0VuaDRlT0Nqano0eTZsaHoyTHQzTDFpV2haZVhGenc5UFZHbFNoVzR1N3ZEMWRVVkhNY2hQejhmWjgrZVJVSkNBdkx6OHdFQUhUdDJoTE96OXJlYy9NMENQejgvbmNOa2I5NjhpV1hMbGdsenVWMWRYVEZzMkRBMGJOaFEyRWNrRXFGYnQyNklqNDlIZW5xNkVOd2tFZ21HREJtQzFxMWJxNTN6NE1HRFdMUm9rY2ExeEdJeEdqUm9JTnprYWR5NHNjbEYxa3pWdm4xN3ZIanhBczJhTlJPR2krc2I4cTV2VzF4Y25Ob0lBRzBPSHo0c0RORVBDZ295dUh6WW5UdDNNSFhxVkhBY0I3RllqSWtUSityZHY2eWJOMjhDVUg1dnplM09uVHQ0OXV3Wi9Qejg0T3ZyQzNkM2Q0akZZckFzaTVTVUZQend3dy9DOGw0dFdyUVFqdXZmdnorU2s1UFJvVU1INGZmbitmUG53bXZXRkM5ZXZNRGp4OGEveGFwWnM2YmE1OFhGeGRpMGFSTldyMTR0M0d5Yk1tWEtTek0wbitoR1Fac1ErOGYvRDBwQm14Q2kwNjFidDlTV2tSazdkcXhhd05pMWExZTV6NjB0R0hoNGVPQ2JiNzVCWUdBZ21qWnRxck1hc0ttV0wxK083ZHUzQytGUExwY0x2ZWJPenM1bzBLQ0JzTyt1WGJ1Z1VDamc0dUtpMW5Oc3lwcTN0cENZbUlqZmZ2c05BTkNqUncrcjlzU2RQSGxTNktrMlJrQkFBSVlORzZaMTI1MDdkNFJod1czYXRORzR3WEgzN2wyc1c3Y09odzhmRm5wRlc3WnNpZW5UcDJ2MCtycTR1S0JidDI3bzBxVUw5dS9mai9YcjErUGh3NGRJVGs1R2NuSXltalp0aXNHREI2TmR1M1pnR0FidDJyWERva1dMRUJBUWdCWXRXZ2czZVVKQ1FuVGVGTENrTGwyNldQMmF4a2hMUzhPb1VhT0UzNkhSbzBkcm5RYVFtSmlJOCtmUHc4UERBMjV1YmtLb3ZuSGpodEJUcmErbmZ1alFvVHBmSjNGeGNUb3JnTis4ZVJQVHAwODMrSFdJeFdMMDZ0VkwrRndrRW1IcDBxVnErNnhjdVZMb3RUZkZMNy84SXF5OWJReCt4SU5VS3NYKy9mdXhhZE1tUEhueVJHaFhkSFMweWFzV2tNcUpnalloZG83anVDQ0dZYUJRS0dqb09DRkVwMU9uVGduRG5ULzU1Qk8wYmR2V2JPZm1lK25LQmtKTDlNVHkxYmNMQ2dyVWx2VVJpVVNJaW9wUzZ5VktURXdVNWtQeVFrSkMxT1p5YW1QT2RXaE5QVmRPVG80d3BMOWF0V29ZTW1TSTJkcGlqQ1pObWhnVnRMMjl2Zkh1dSs5aStQRGhPbTljbkR0M1RuaGN0dHI0clZ1MzBMZHZYMkVhZzcrL1A2S2lvdEM1YzJlOTEzVjJka2FYTGwzdzhjY2ZZL2Z1M1lpTGkwTldWaGF1WHIyS2hRc1hRaUtSd052Ykd6VnExRkRyMmExc3loUDRqR1hzdXRZc3kyTGl4SWw0OXV3WkFHWFBlOSsrZmJYdW01K2ZqNFNFQkwzblU1MktVcFpJSk5KWmkwSGZpQUxWRzJlNmVIdDdZL2JzMlpXdVFOajE2OWNSRXhNajNFU3FXYk1tWnN5WVVTbVhUU1BsUTBHYkVEdkhNQXoxYUJOQ0RCb3dZQUJ5Y25Kdy9mcDFUSmt5eGF6bnJraHZPTS9GeGNWZ0FBYVVhd0hQbXpkUDdia3FWYXFnUVlNR0drTXhWWWVuTXd5RGhnMGJxdlhxVjBhK3ZyNFlObXdZbGk1ZGltKysrVWJ2MGo4TXc1aGNZTTJRdm4zNzRxT1BQa0pKU1luYWgwS2hBTXV5Y0hGeGdZK1BqMUhEWG52MjdJbm16WnRqeDQ0ZEdrTzdHelJvZ0JFalJtRE5talhvMzc4L0JnMGFaTkxYNHVUa2hHN2R1cUZ6NTg1SVNFakFwazJiOE4xMzM2bmQ3S21zSVJ0QXBRaUZJcEVJaXhZdHdxaFJvK0R2NzQ5WnMyYnBuRmJSc0dGRGlNVmlsSlNVcU0zSkZvbEVxRjY5T3JwMzc0N2V2WHRySE1mUGE5ZFhYVHN5TWxKanVEVXZPRGdZczJmUGhrd21nMHdtZzF3dWgwS2hnRUtoZ0x1N08rclVxWU0yYmRvWTlkcVpPblVxcGs2ZGFuQS9jd2tQRDhmNDhlTVJIeCtQUG4zNm9IZnYzaFlaWGs5c3ArSVZRUWdobFJramtVaGVBUENRU3FWdXQyL2ZMckoxZ3dnaDZpUVNDUWVZdDVlMHZEaU9nMXd1VjVzN2JNOWtNaGtLQ2dyZzdPd3N6TzNVSlNVbEJZbUppUUNBNGNPSFc2bUZ1bDI3ZHExY1MvKzhURmlXUldabXBsbm1xc3JsY291R0dJN2poSm9EOWhhV0hqOStERTlQVDZPbktMQXNLd1J1WjJkbm13ekZmNW1VbEpUWS9mZG85ZXJWZk8yQTJjbkp5Yk5zM0J5cnNlK2ZLaUVPTGl3c3pKM2pPQStPNDdJcFpCTkNER0VZeG1GQ05xQ2NKNjZ2UjFoVlNFZ0lRa0pDTE53aTQ5bDd5QWFVdmFIbUtnaGw2ZkRMTUl6ZEJXeWVydDVrWFVRaWtkMStMeXpCM2tPMkk3TnNHVVZDaUUySlJDSnZBR0FZSnRmV2JTR0VFRUlJSWNSUlVOQW14STdKNVhKK25KZitCVjBKSVlRUVFnZ2haa05CbXhBN3h2ZG9jeHozd3RadElZUVFRZ2doeEZGUTBDYkVqb2xFSWk4QVlCaUdlclFKSVlRUVFnaXhFZ3JhaE5neGhVSkJROGNKSVlRUVFnaXhNZ3JhaE5neGhtSDRvRTFEeHdraGhCQkNDTEVTQ3RxRTJERSthSE1jUnozYWhCQkNDQ0dFV0FrRmJVTHNHTU13TkVlYkVFSUlJWVFRSzZPZ1RZZ2RZMW5XQXdBWWhzbTNkVnNJSVlRUVFnaHhGQlMwQ2JGdnpnREFjVnlKclJ0Q0NDR0VFRUtJbzZDZ1RZZ2RZeGpHQ1FBNGpsUFl1aTJFRUVJSUlZUTRDZ3JhaE5neGp1T2NBRUFrRWxIUUpvUVFRZ2doeEVvb2FCTml4eGlHNFllT1U5QW1oQkJDQ0NIRVNpaG9FMkxmbkFDQVlSZ0syb1FRUWdnaGhGZ0pCVzFDN0JqMWFCTkNDQ0dFRUdKOUZMUUpzV1A4SEcwSzJvUVFRZ2doaEZpUHM2MGJRQWl4S0JvNlRzaExJaXdzek5aTklJUVFRb2laVUk4MklYYU1lclFKcWZ3NGprdTBkUnNJSVlRUUMzc0I0Snl0RzJGTjFLTk5pQjNqZTdKRkloSGRWQ09ra2pwLy92eTd0bTRESVlRUVFzeUwzbndUWXQ5S0FJQmxXYnFwUmdnaGhCQkNpSlZRMENiRWp2RkR4dm5xNDRRUVFnZ2hoQkRMbzZCTmlCMFRpVVFscFE4cGFCTkNDQ0dFRUdJbEZMUUpzV01jeC9GQjI4V21EU0dFRUVJSUljU0JVTkFteEw2VkFEUjBuQkJDQ0NHRUVHdWlvRTJJSFZOWjFvdUNOaUdFRUVJSUlWWkNRWnNRTzhiUDBhYXE0NFFRUWdnaGhGZ1BCVzFDN0JnL1I1dUdqaE5DQ0NHRUVHSTlGTFFKc1cvRkFNQnhuTmpXRFNHRUVFSUlJY1JSVU5BbXhMNFZBQURETU82MmJnZ2hoQkJDQ0NHT2dvSTJJWGFNNDdpQzBvY1V0QWtoaEJCQ0NMRVNDdHFFMkRkWjZiOGVObTBGSVlRUVFnZ2hEb1NDTmlGMlRDUVMwZEJ4UWdnaGhCQkNySXlDTmlGMmpCODZ6cklzOVdnVFFnZ2hoQkJpSlJTMENiRmpmTkNtSG0xQ0NDR0VFRUtzaDRJMklmYU5uNk5OUVpzUVFnZ2hoQkFyb2FCTmlCMVRxVHBPUThjSklZUVFRZ2l4RWdyYWhOZ3haMmRuV3Q2TEVFSUlJWVFRSzZPZ1RZZ2RrOHZsK2FVUHE5aTBJWVFRUWdnaGhEZ1FDdHFFMkRFWEY1ZTgwb2RlTm0wSUlZUVFRZ2doRG9TQ05pRjJyRjY5ZWk5S0gzcUNmdDhKSVlRUVFnaXhDc2JXRFNDRVdKWkVJbmtCb0lxN3U3djMzMy8vbldmd0FFSUlJWVFRUWtpRlVBOFhJZll2RHdCa01oa05IeWVFRUVJSUljUUtuRzNkQUVLSXhlVUJDSFJ5Y25MNG9CMFdGdllSeDNGYm9SeEtiNCsrU2s1T2pyVjFJd2doaEJCQ0hCMzFhQk5pLy9JQW9LU2t4TnZXRGJFbGlVVFNtZU80WGJEZmtBMEFNUktKcExPdEcwRUlJWVFRNHVpb1I1c1FPOGR4bkpSaEdJaEVJb2Z0MFM0Tm56c0JpSHYzN28zbzZHZ3dqUDJVcU9BNERvc1hMOGFXTFZzQVlLZEVJdmxQY25MeWZsdTNpeEJDQ0NIRVVWR1BOaUYyam1HWVBBQmdXZFloZzdhOWgyd0FZQmdHMGRIUjZOMjdOd0NJb1F6YjFMTk5DQ0dFRUdJakZMUUpzWE1jeCtVQkFNTXdEamQwM0JGQ05vL0NOaUdFRUVKSTVVRkJteEE3SnhLSnBLWC9PbFNQdGlPRmJCNkZiVUlJSVlTUXlvR0NOaUYyanUvUmRxU2g0NDRZc25rVXRna2hoQkJDYkkrQ05pRjJqcCtqN1NoRHh4MDVaUE1vYkJOQ0NDR0UyQllGYlVMc25Nb2NiYnZ2MGFhUS9UOFV0Z2toaEJCQ2JJZUNOaUYyanVNNGFlbS9kaDIwS1dScm9yQk5DQ0dFRUdJYkZMUUpzWE1pa1NpdjlLSGREaDJua0swYmhXMUNDQ0dFRU91am9FMkluZU9IanR0cmp6YUZiTU1vYkJOQ0NDR0VXQmNGYlVMc0hOK2piWTl6dENsa0c0L0NOaUdFRUVLSTlUamJ1Z0dFRU12aTUyakR6b2FPVThnMkhSKzJBV0RMbGkxODJQNVBjbkx5ZnR1MnpMR0Zob2FlWmhpbWxhM2JRUWdoaEZqUUN3QzlIZWs5Qi9Wb0UyTG5GQW9GUDBmYmJucTBLV1NYSC9Wc1Z6NFVzZ2toaERnQVR3Q3piTjBJYTZJZWJVTHNuRmdzemlzcEtRSHNKR2hUeUs0NDZ0bXVuSktTa216ZEJFSUlJY1RzVnE5ZWpiaTRPQUJ3cVBjWjFLTk5pSjNMejg5WDdkRitxUk1waFd6em9aNXRRZ2doaEJETG9hQk5pSjI3ZXZXcUhJQWNnRk5FUklTYnJkdFRYaFN5elkvQ05pR0VFRUtJWlZEUUpzUXg1QUZBZm43K1N6bDhuRUsyNVZEWUpvUVFRZ2d4UHdyYWhEaUdQQUJ3Y1hGNTZZSTJoV3pMbzdCTkNDR0VFR0plRkxRSmNReDVBS0JRS0Y2cW9FMGgyM29vYkJOQ0NDR0VtQThGYlVJY1F4NEFpRVNpbHlab1U4aTJQZ3JiaEJCQ0NDSG1RVUdiRU1md0FnQTRqdk8wZFVPTVFTSGJkaWhzRTBJSUlZUlVIQVZ0UWh4REhnQXdERlBwZTdRcFpOc2VoVzFDQ0NHRWtJcWhvRTJJWThnREFJN2pLblhRRGdzTCt3Z1VzaXNGYldHNzlPZERDQ0dFRUVJTW9LQk5pQU5nR09hbDZOSG1PRzQ5S0dSWEdtWERkdW5QaHhCQ0NDR0VHRUJCbXhBSHdISGNTeEcwQVZRRFFDRzdFdUhEZHFscXRtd0xJWVFRUXNqTGdvSTJJUTZBNzlHdTdFUEhlUlN5S3hmNmVSQkNDQ0dFbUlhQ05pRU80Q1hxMFhZSTY5YXR3NGtUSjVDZm4yL3JwaEJDQ0NHRUVBdHd0blVEQ0NHV3gzRmNIc013TDgzeVh2YnM3Ny8veG4vLysxOHdESU0xYTlZZ05EVFUxazBpaEJCQ0NDRm1Sa0diRUFmd3NoUkRxd3pDd3NJcWZJNmtwQ1NkMitMaTRnQUFuMzc2cWQ2UXJWQW8wS3BWcTNKZC81OS8vb0dycTJ1NWppV0VFRUlJSVJWSFFac1FCNkRTbysxd1Fkdlk0QndXRmlhRVlFczVkT2dRcmx5NUFnQTRkdXdZVHA0OHFiSFA3Tm16MGFaTm13cGR4OG5KcVVMSEUwSUlJWVNRaXFHZ1RZZ0RFSWxFZVJ6SEFZRERCZTN5V3JWcUZWNTk5VlcxNXo3KytHT2QyeDQrZklpUkkwZnFQSjlNSmtOc2JLend1VlFxMWJxZlhDNEhvQXpMKy9idEU1N3YyclVyaW91THNXelpNdFN0VzFmanVLTkhqMkxwMHFYQ3NZUVFRZ2doeEhZb2FCUGlBRmlXelN1dEhPMXdRWHZuenAxcW4vL25QLzhCQUN4YnRneEJRVUhDODI1dWJtcjdWYTllSFRWcjF0UjZUbTNiK0lDc3k1SWxTNUNabVlsR2pSb2hJU0ZCclpMM2pCa3pjT0RBQVhoNWVhRkZpeGJDOC93MTh2THlVRnhjREFCbzBLQUJxbGV2cm5GK3NWZ3NQS1lxNGVSbGxwR1JnZXJWcTV2ME9uNzA2QkZ1M0xpQjk5OS92MXpYbE1sazhQRHdLTmV4dkprelp3SUEvUDM5RVJVVlpmTHhVcWtVSjA2Y0FBQzgrKzY3OFBUVVhWSkRMcGZqbjMvK1FaczJiZFIrOS9QejgvSGl4UXNFQkFTWWZIMWQ4dkx5QUFCVnFsU0JTR1RaR3JvbEpTVTRlZklrMnJadEMyZG4wOTZpL3ZQUFB3Q0FXclZxb1ZhdFdwWm9ubFZ3SElkcjE2NmhjZVBHUm4rLzc5eTVBejgvUC9qNitscTRkZXJPbkRtRDI3ZHZ3OFhGQmQyN2R4ZWUvL3Z2djNYK1gyV0lYQzdIclZ1MzBMUnBVNU9QNVYrcjd1N3VKcjkrWkRJWmhnd1pBZ0FZTzNZc0lpSWlURHFXdjlFK2NPQkF2UHZ1dXlaZG05Z3ZDdHFFT0FCblorYzhoVUlCT0dEUXJsT25qdGJuZzRLQ2RHNHp0MlBIam1IMzd0MEFsUCtCcXdhSUsxZXU0T0RCZ3dDQVVhTkd3Yy9QVCtQNDI3ZHZBMUMrZWFoV1RmdFMxdG5aMmNKamxtVXQvb2FZRUV1UXkrWG8zNzgvUER3OE1HVElFR0VVaVQ1SGp4N0Z6Smt6VVZKU2dyaTRPTHorK3VzbVhmUEdqUnNZTjI0Y2V2VG9nY0dEQjVlMzZkaS9mejhBSURnNHVGeEJPejA5SGJObXpRSUFORy9lWEcvUS91V1hYN0I0OFdKNGUzdGo3OTY5OFBMeXd0OS8vNDF2di8wV1ZhcFV3Y2FORzFHbFNoV0QxMlJaRmsrZVBBRUFCQVlHYXYyN0VSa1pDVUI1MDdLaWZ6T2xVaWt5TWpMUW9FRURyZHNQSFRxRW1UTm53cy9QRDB1V0xFSHo1czJOUGpmL1BSODJiQmlHRHg5dWN0dHljM05OUHNZVVBqNCtSdTJYbkp5TVljT0d3Y2ZIQjFGUlVlalNwWXZCWTZaT25ZcmJ0MitqU1pNbTJMQmhnOVgrL2ljbUptTGJ0bTF3ZFhVVmd2YUZDeGNRSFIwTkZ4Y1hEQnMyREwxNzl6WXA5Q1ltSm1MS2xDbW9XYk1tVnF4WWdlRGdZS09PNHpoT2VLM09uajBiblR0M2hrd213N1ZyMTlDeVpVdUR4eXNVQ3R5OGVST0E3aEZuK283bHA0VmxaV1daZEN5eGJ4UzBDWEVBaFlXRkwxeGNYQUNBcW81YldXcHFLdWJNbVFNQWVPZWRkeEFlSGk1czR6Z09peFl0QXNkeGFOU29FYnAxNjZiMUhJbUppUUNBRmkxYTZPemxlL2p3b2ZDWWdqWjVXZTNkdXhkWldWbkl5c3BTNjZuVnAzSGp4bkJ5Y2tKaFlTR21USm1DclZ1M3d0dmIyNmhqaTR1TE1XSENCR1JtWm1MbHlwVmdXUlpEaHc2dHlKZGdjUVVGQlZpL2ZqMEFvRTJiTnZEeVV0NC9kWGQzUjFaV0ZqSXpNekY5K25Rc1diTEU0S2lBbkp3YzRXWkdZbUtpY0M1RFZQL0dLQlFLUEh6NEVIbDVlWkJLcGNqTHl4TWVaMlZsSVQwOUhZOGVQY0xqeDQ4aGs4a0FBRHQyN0VDOWV2WFV6c2x4SERadTNBZ0FjSFYxUlVoSWlKSGZFZk1vNzJnSVkra3JrcW5xOE9IREFKVEJYOWNOQ1ZYMzc5OFhic1lHQlFWWjlXOC9YM1NUWlZuaE9YZDNkOVN1WFJ0Mzd0eEJiR3dzRGh3NGdKa3paNkp4NDhaR25mUFhYMzhGQUJRVkZXbE0wZEtuZEhvY0FPV29McGxNaGhFalJ1RDY5ZXVZTkdtU3p2OWZUWFg4K0hHSXhXSzBiTm1TaW80U2d5aG9FK0lBcWxhdFdsQjZoOWJkMW0xNVdlVG41d3ZEMEl6WnBtMU43SnljSEl3ZE94WjVlWGtRaThXWU1HR0MydllEQnc3Z3lwVXJZQmdHVTZaTTBmb0c2Y21USjlpMWF4Y0E0SU1QUHREWVhsSlNncVNrSkdISTZhdXZ2bXJ5a0RsQ0tnT1daWVdnMWJScFUzVG8wTUdvNDRLQ2doQWRIWTA1YytZZ0l5TUQzMzc3TFJZdFdtVFVzUzR1TGxpMGFCR0dEUnVHL1B4OHJGcTFDZ3FGb2x3OW90YXlkZXRXWkdkbmcyRVl0UjU0aVVTQ2Z2MzZZZVBHalRoNThpUTJidHlJenovLzNPanpTcVZTckYrL0hsbFpXWmc5ZTdiZWZXTmpZNUdhbW9vQkF3YkEzOTlmbUpKanJLTkhqMkxZc0dGcXovMzk5OSs0YytjT0FHRGt5SkZHMzJpeEo4WEZ4VGg2OUNnQTVlK0FNY09uangwN0pqelc5bitFSmZGVHJrcEh6QUVBUWtKQ2tKQ1FnTldyVjJQanhvMjRkZXNXUHYvOGM0d2FOUW9EQnc3VWU3NG5UNTdnekprekFJQzMzbm9MRHg0ODBMcWZXQ3pXbUw1Vk5taTd1N3VqZWZQbXVIcjFLdWJQbjQvMDlIU01HVE9td2xPcmZ2cnBKMXk3ZGcwTkdqVEExcTFiSzNRdVl2L28zUmdoRGlBeE1iRklJcEVBZ0JpQUNBQ3Ivd2d5WU1DQWNtMVR4WEVjRkFvRm5KeWNJSmZMOGNrbm4ramNyK3diNHFTa0pFaWxVb3dmUHg0eW1RejE2dFhEQng5OGdGdTNicUZYcjE0NnIybk1VRnRDS3FQOSsvZmowYU5IQUlDdnZ2cEtlRU9jbTV0cmNGanY2NisvanBDUUVHUm1adUw5OTk5SGFtcXEzdjFWaDBBM2F0UUlNVEV4R0RObURPUnlPZUxpNHVEazVGUXBlN2FmUFh1R24zNzZDUURRc1dOSHZQYmFhMnJiUjQ0Y2llUEhqK1BCZ3dlNGRPbVNTYU5iaW91THNYbnpaaWdVQ2d3YU5Fam5NUEc4dkR6czNyMWI2SjBlUDM2OHNFMGtFc0hYMXhmKy92N3c5L2RIdFdyVjRPL3ZqOERBUUxVUGQzZk5lNzc4cWc4Tkd6YTBlbUJVTlhYcVZMM1h2MzM3TmdZTkdnUUFXTDkrUGVyWHI2OXozOTkrK3czejVzMHordG9uVHB3UVh1dDkrdlF4NmhoKzZwR2ZueC9lZnZ0dG82OWxEdnpQa1dWWnRkZWFXQ3hHVkZRVUlpSWlNSDM2ZEdSblo2TlpzMllHejVlUWtDRDBqdS9kdXhkNzkrN1Z1bC9EaGcyeFpjc1d0ZWRVZTlWRkloRVloc0dFQ1JQZzYrdUxWYXRXSVQ0K0hrK2ZQc1hNbVRQTGZUTmFKcFBoeG8wYkFHRFUxME1JQlcxQ0hBTUhvQkNBVzBSRWhPdXBVNmNLYk4wZ1IrRG41NGVGQ3hmaS9QbnppSW1KQVFDMStXWnBhV2s2bjB0SlNjR1VLVk9RbHBZR0R3OFBMRml3QU03T3ptalFvQUg4L2YzeDdOa3p0V3Q1ZW5xaWQrL2VGWnBqU29pdHlPVnlyRjY5R2dEUXZuMTd0VFhtdDIzYlp0TFNlOU9tVFRPNFQ5bGh2R0ZoWWZqMjIyOHhlZkprY0J5SFZhdFd3ZFhWRmYzNzl6ZjZ1dFlRRXhNRG1Vd0dobUhRdFd0WFpHUmthT3d6YXRRb3lHUXlSRVJFSURNelUrdDVmSHg4TklhOVZxMWFGUjA2ZE1DQkF3ZXdmdjE2bmIzYU8zZnVoRXdtZzBnazBwaUxmdnIwNlhJTlhVNU1UTVRWcTFjQktHK3lsRDNIZ3djUDFIcE45Y25OelRYcFJrdFpZckZZYjJFODFlK2JxNnVyM24yTjZaVlhiU3MvZXNuTHl3djE2OWZYK25Xb3R2M3k1Y3ZDS0lCbXpacmh3b1VMQnE4WEdCaW9WZ2kwSWxSdm1KU1VsR2g4dlMxYnRzVFdyVnR4OGVKRmcvT2tuejE3cGxHODFCUWxKU1hDWTlVZ1BYVG9VTGk2dWlJMk5oYlBuajJEWEM0dmQ5QStmLzY4RU9pTm1mZE5DQVZ0UWh4SEFRQTNLSWVQVTlBMlFGdmhIMzVOYm0zYlVsTlR0UTZmNUlmLzhVRjc2OWF0RUl2RmtNdmxRbFZUL3MyVjZuTi8vUEVIMHRMUzhNb3JyMkRac21WcVBWZWJOMjlHWGw0ZTVISTVXSmFGcjY4dnFsV3JSdk95eVV2cmwxOSt3Wk1uVHlBV2l6RnUzRGlidEtGOSsvWVlPblFvMXF4Wmd4bzFhcUIwRkpCRjhYOVR5bEw5VzlLc1dUTnMyTEFCU1VsSk9IVG9FQURsS0ppeVE2OU5NVy9lUEhUczJGSGorWjQ5ZStMQWdRTTRkT2dRUm84ZXJWRTFXaWFUWWRPbVRRQ0FEei84RUEwYU5GQUxnK1g1RzhTeUxGYXRXZ1ZBV2NlaVZhdFdHdnNNSGp4WXJlQ2pQdHUzYjhmMjdkdjE3bVBzZkdscjBQYi9SbDVlSG5yMjdLbDFmOVcyNzltelIzaDg4dVJKbkR4NTB1RDFoZzRkS2xUSTF2WDZLdzlUcW5USHhjVnBYRHMrUGg1eXVSd2VIaDdZdFd1WDFzS2ZBd1lNd05XclZ4RVlHS2l4alYrWkE0QkdrTzdmdno5cTE2Nk5ObTNhb0xSZWpWNlhMbDNDbGkxYk1ILytmTlNvVVVONC92ang0d0NVci9QV3JWc2JQQThoRkxRSmNSeUZBRkJZV09obWFNZnlDQXNMYzBsS1NsS0FocVdieGRDaFEzSC8vbjJNSFRzV09UazVrRXFsUW9HbnFsV3JDc01SSjAyYVZLNGxWQWlwTEhKeWNyQm16Um9BeWtERnY3RXRMQ3hFUVVFQmhnOGZyblhPZEg1K1BucjI3QW1aVElZdVhib2dLaXFxd3ZNdmh3OGZEbGRYVi96blAvOHh1cUNhTmNoa01vUHpwczJoYWRPbUNBa0pRVXBLQ3JadDI2YlJZeDBmSDQvczdHeTR1YmxoOU9qUlpybm03dDI3aFNXaXZ2cnFLK0g1Ky9mdjQrYk5tM2p2dmZmTWNoMWpsWlNVNkYydVViWG4xSlI5elMwM04xZTQ4V0lLWTRLbXRhV2xwUW05MllNR0RkSWFzdlB6ODNIOStuVUF5cXI4Wlh2N256OS9ManpPenM3VzJCNGNIQ3hNVGFsZHU3YmVtMEw4M09zbFM1WUk5UjVZbGhWcW9RUUhCNnROYVZHdDBhTHQycW84UFQzaDcrK3ZjenV4THhTMENYRWNCUUFnRW9rc1VoQ05ZWmdRaVVTU0RPQXBnT3NBN2dGSTVUanVIc013OTV5Y25GTFBuajJiQWVVd2Rxc3hwc2NJVVBZU1c3dktyVDVpc1JnTEZpd0F4M0VZTUdBQW5qOS9qazJiTnFGaHc0WUEvbGVKdkR6TENCRlNtU3hkdWhSU3FSUzFhdFZTcTFXd1pzMGFiTnEwQ2UzYXRjUGt5Wk0xMWdqKzRZY2ZrSjZlRGtBNUZGcGJ5QzRvS05BNkgxZ1hobUdFK2JmV29EcFVOalUxRmRIUjBRQ0FaY3VXQ2NON1hWMWRzWGp4WWlFa0FCQUtScFhGOXdiUG1ERURuVHQzMW5sZGZTR2phOWV1bUQ5L1BuYnQyb1V2dnZoQ2VQN3AwNmRDYi9ibm4zOXVsaHQ4ejU4L3g0b1ZLd0FBZmZ2MlZadEdNMy8rZkp3NWN3WkJRVUhZdVhPbndSc2YvTi82OGk3dnhmdnV1Ky93M1hmZkdiV3ZzZlU2ak5Hdlh6K2Q1OXU0Y1NNU0VoTFVudHU4ZVRNS0N3dUY3Zm9LcDkyOWUxZFlma3MxYUZka3FEYWdYTzNpeXkrL0JLQ2NyMjdzemFteVBkSno1ODZGWEM1SFVGQVErdlhyaDlXclY4UFQweE05ZXZRUTJudnExQ2xoMkhaUVVKRGVBbnh6NTg3VmUzMit3bjVlWGg1NjlPaUI1czJiWS9Ma3ljTDJWcTFhNGN5Wk16aDI3QmpPblR1SGxpMWJJams1V1JoVmNlL2VQWjNYWDcxNnRUQU5ScHZPblR0YjVhWVpxUndvYUJQaU9Bb0JvS1NreENJOTJwNmVuamVrVXFrTGdLRFNEd0FRM3Z3cUZBcElKSkpDQUk4QlBPRTRMbE1rRXIxZ1dUYVo0N2cvR1laSnRVUzd5aXNySzB2bkczUnQyNHhkTzFOYkliT3VYYnZxM1AvbXpadkl5Y21CaDRlSFJ1RWpXNUJJSkhJQUpRQ0tBUlJ6SEZjaUVvbUV4L3p6S3ZzVUFNZ0RrTWN3VEI3SGNjSy9xbytkbkp5a0FKNlZsSlJrWExodzRUbXNmRU9tQWhpSlJETGF4Y1ZseCtuVHB6VW56Qks5enB3NUk2dy9QV1hLRkdHT1oycHFLalp0Mm9UaTRtS2twNmRyckVIODU1OS9Db1dTM25ubkhZMjUxRStmUHNXS0ZTdHc5dXhaYk51MnJWTDFUcXRTbllKU1ZGUWtQQTRLQ2hLMkhUOStYRzJJTUFBNE9UbnBQYTlJSkRLNGp5NmRPblhDd1lNSE1XVElFS0dxTktEc2lldlhyeCtPSERsaXRvQVpFeE1EcVZTS0dqVnFxQldmTzNqd29IQXpRU0tSVk5xZm56bDVlSGlnYXRXcU9yZXB5cy9QRjRiSGg0ZUhHNnhPcmpxL1hYVWVkVVhYUlZkZHE5M2YzMStqRXJneGZ2MzFWMkU0L0pkZmZvbk16RXlzWGJzV0xNdGkyN1p0aUk2T1JydDI3WVRmZ1dyVnFwbXRFTm10VzdmdzlPbFRYTHg0VWUwR3hLZWZmZ3FGUW9Ha3BDUXNYNzRjRy9MRURLa0FBQ0FBU1VSQlZEWnNFS1o0RVdJS0N0cUVPQTZMOW1nbkppYVdTQ1NTSkFENkpuMjVBYWdIb0I3RE1PQTREZ3pEOUMwTjQvc3QwYTZ5ZCt6NXU5Q3FQVVlBTk40ZzZKdi9XSkc1a1h5eE0wUFA4YzZlUFFzQWFOS2tpVVlCTkVEM0RRRmZYMTlMTFkvalV2cmhEaWh2cEtndXE2SVB2eC8vTDM4VGhtRVlvYWRDSkJMeFlUNER3Rk9PNHpJWWhza28vZmNwd3pBWkxNdG1PRGs1WmNqbDhxY2hJU0ZaTzNic01LNUtrZ1ZFUmtZNlNhWFM1Y1hGeGNzbEVza2ZITWR0S1NrcDJYWDU4dVVjVzdYcFpmSDgrWFBNbURFREhNZWhjK2ZPQ0E4UEI4ZHhLQzR1eHJ4NTgxQmNYQXlHWVRCcDBpUzEzdXBuejU0SmE5TUhCQVJnenB3NUdyM1plWGw1T0hUb0VCUUtCZWJQbjQvNTgrZHJYRDhuSndkUG56N1YyalovZjMrZG9jZWE3dDI3aHhrelpsajFtcDZlbmtKbGMxVWVIaDRZT1hJa2hnOGZicFo2RU1lUEg4ZStmZnNBS0creXVMdTdvN2k0R05uWjJWaThlREVBNEpWWFhySDZuUDFaczJicFhiMGhKU1ZGcUFodWFDVFV2bjM3TUd2V0xITTNFZXZXclJPV21Cd3laSWpCL1ZVcmNwdHo2TGpxdXV0OEZYcFQzTDkvWC9oWnQyN2RXbGpML01jZmY4U0NCUXR3OSs1ZGpCOC9IaEVSRVRoOStqUUFaYlg5b0tBZ2pYbjJ1M2Z2RmtZaXZQNzY2MXBmdzJYeEZjVDVrV0k4L3U5T3IxNjljT1hLRmV6ZnYxOVlScTFUcDA0YVBlWjVlWG1Jakl3RW9Id3RtMnZOYnZMeW82Qk5pSVBnT0s2UVlSaUlSQ0tMOUdpWE9nZjlRVnNyaG1IZVMwcEtPaTZSU016ZWk2bnJqcjFxajVFMW5UcDFTcU1ZR3YrR1FmVTUzai8vL0FNQU9IZnVIRDc4OEVPTjgra0svZHFLelpoRFVWR1JxNU9UazR0SUpISnhjbkp5eHYrQ3R3dkRNTUxuSlNVbHpxWFBlVEFNNDhVd2pEZkhjVjRNdzNpeExPdkZNSXdYL3puSGNWNEFYaEdKUk5VNGpnc0E0QUdnRm9CYXFtRWNBSDl6Qml6THd0blpHWGZ1M0dGRFEwTXp5NFp4MVlBdUVva3lGQXBGaGtna3lreEtTaXJXL0tvcTlQMVFmZGY2UHNNdzc3dTR1S3lTU0NTSE9JN2JvbEFvOWw2NmRFbHprWFdDUC83NFE2aUtmZmp3WWZ6KysrOXFCWTBBNVRCTDFkNjZrcElTVEp3NEVkbloyUkNMeFZpMGFKSFczczdYWG5zTnZYdjNSa0pDQWc0ZlBveDI3ZHFoVTZkT2F2djg5dHR2d3B2OHNzb09QemJsZHlrdExjM2cvcDZlbnNKOFQxMktpb29RSFIwdEJKakl5RWhoeW9nbEZCY1g2eDJaazV1YnE3Rzk3TTBJWXl1RE13d2pySmtPQUY5Ly9UV0tpNHMxYnRwOStlV1hHcU1aSE4zRGh3K3hlZk5tQU1vQ1pNYThOblZWNU9hWjh2cFdMUWJxNXVZR0Z4Y1hGQmNYcTgxVFZuWGd3QUZrWkdTZ1M1Y3U4UFB6RTU0dktpckN4SWtUa1orZkQyOXZiOHlhTlV2NCt4NFdGb1l0VzdaZ3pabzFXTDkrUFU2ZE9pVWNwK3NtaUdyRjljdVhMeU0zTjlmZ2E0ZXZkRjgyYUFQS3Z5RjkrdlNCbDVjWEhqOStMUHh0TXVkMEFXTC9LR2dUNGlBWWhpa0VBSlpsTFZVTXJUYkhjUTFNT0NTTllaaXBTVWxKVzFFSkM2aHQzNzVkSTRqejh4KzFiVXROVFVXUEhqM00yb2FjbkJ5Y08zZk9yT2VzcUt0WHI4b0I2SzcrWXdZdFdyU280dXJxR2xCU1VoSWdFb2tDT0k0TFlCZ21nT080NnFYLzhwOEhBSGlGWVpnQUFBR3FZVnoxWDVabGhaNTNpVVNTQldWdnVmREI5NUtMUktJTWxtVXpuSjJkTTNKeWNwN2V2bjI3U0V2ejFMQXNxNjE3eUFYQXh3ekRmT3pzN0N5VFNDVDdXSmJkOHVMRmkwUEduTk5ScUw2NTExWlF5dHZiVzVqL3lWdXlaQWt1WHJ3SVFObHpwRy9JN0xCaHczRHc0RUZrWjJmaisrKy9SMWhZbUZxUkpTY25KNDFSSC9vS1cxbWJxNnNyM24zM1hjVEh4MlBRb0VFSURnNFdndmJqeDQvMUhwdWJtNnQzbjJyVnFtbjBiRjY2ZEVtWUk2Nk50cDVUMVFBRVFHdkZjRzNDd3NMd3hodHY0TktsU3dDMGY5OURRMFB4eVNlZkNKK25wNmVyRGEvWHhkRHlYb1p1c01ybGNyMjlzNnB0S0NvcTBydXZKVjVQaFlXRmFOR2lCUzVjdUtDMmhyaytxa0hiM0NPZHZMeThrSjJkclhPdCs4MmJOK1BHalJ0WXYzNDlEaDgrTEl6QWlvbUp3YTFidHdBQTA2ZFBSMnBxS3I3NjZpdDg4ODAzQ0FrSmdiT3pNMGFPSEluWFhuc05VNlpNQWFDY0pxSnQzWEs1WEM3OGJqZzdPNk9rcEFRSER4NDB1QmI1NWN1WEFRQ05HemZXdXYycnI3NUNZV0doVU84Z1BEeThVdFZ5SVpVZkJXMUNISWNDQUVSbVhnTXFJaUxDWFM2WFQrVTRiaUlBWS80SHoyVVlacTZYbDllS3hNVEVRbk8yeFJ6NG9ZelZxMWZYT2NmUnljbEpZMXR3Y0xCd3JMa2NPWElFQ29VQ3JWdTN4ckpseTlTMjZRdjlRUG1XMmFrc1NudUE3NVorNkJVWkdlbVduNTlmalEvbExNc0s0UnlBNmtkMUFQNEFxcForTk9IUHdmZWk4UDhxRkFwNGUzdERJcEhrUWhuR2N3QklHWWFSY2h3bkJTRGxPQzVQSkJKSkZZYTc4RHdBOUJTSlJEMjl2YjN6SkJMSkFRQTd2TDI5OXlZbUpscXVKUEZMSURnNEdJc1hMMGFWS2xYZzdlMk5WMTU1QlpzM2J4WUtia1ZGUmFrVlFGdTdkaTIyYmRzR0FPalJvNGRhQ0FPVVA4ZWlvaUtoV25sQlFRRTZkdXlJTFZ1MlFDcVZZdUhDaFVJRllVQzVsRlhaSlpSMDlld1pVelNLbjVZU0ZCU2s4ZnRhbHJHL24xRlJVYWhWcXhZKytlUVRIRGh3UUhoZTM5Qm1BSWlOalVWc2JLek83WldoK0dPM2J0M1FwRWtUVksxYUZiNit2dkR5OGtKVVZCUnUzcndKWjJkblRKMDZWVzFLd09USmszSGx5aFdENXpXMHZKZWhwYjNtelpzbnJPcGdpRFVMNS9IcTE2K1B1TGc0cEtTa29IYnQyb2lKaVlGY0xzZWtTWk4wSHFOcmpuWlpaYWRVcWRKVi9Dc2dJQURaMmRsYTEyeFBUVTBWaG1kMzZOQkJiWnBUbHk1ZDhQdnZ2Nk5kdTNaNC8vMzNNV3JVS0Z5L2ZoMzkrL2ZINTU5L2p1SERoOFBaMlZudC8xWFY0bnlxRGg0OGlCY3ZYa0FrRW1ITW1ER0lqWTNGamgwNzBLdFhMNTIvYTArZlBoVUtETDd4eGh0YTl3R1V2L3M1T2NxWlFCVXBza2NjRXdWdFFod0hDd0FzeTVhdlFvNFdMVnUyL0wraW9xSWZvWngzelFIWUJxQTdBRzMvczhrWmhsa2hGb3ZubmpwMXlyZ0ZVVzJnUE1WY0FPVmQ5UEllcXd1L2RNc25uM3hpVXVoM0pLVTNheDZVZnVnVkdSbnBuSmVYVjAyaFVKVHRLZGYyYnpVQVBxVWZBS0EyckpVUDVzYk9UeS9sQmFBWGdGNVNxZlNwUkNMWnpyTHNGbE5PWUcvNGVZMEE4T2pSSSt6WXNRT0FjbzdsWjU5OUJnQ1FTcVdJaW9wU0Mxbm56cDFEMTY1ZFVWaFlLSHpJNVhLOVA0OWp4NDdoeElrVGFOZXVuY250TkdXYWliT3pzOW1tcFR4Ky9CZytQajVXdVhFV0ZoYW1Ga0lmUDM2TUxsMjZDQ0ZOZGNpd0xtV0x0ajE2OUVoWUJreDFtNnVySzZwWHI2NFc2bmJ1M0ltYk4yOENVQWJZZXZYcVZlanJzWGNoSVNGWXRteVpVSTA4T0RoWWE3Rk5RSDJOYVgxenRNc3pwU293TUJEWHIxL1hXdStBLzMwR29ORzczS2hSSTZ4Y3VWSzQzdUxGaTdGNDhXTHMzcjBiUC8zMEUwNmRPb1YzM25sSG1ENVZkaG9KcjdDd0VIRnhjUUNBTm0zYW9HZlBudmpwcDU5dy8vNTk3Tm16UjJleFViN1lYbEJRRVB6OS9ZVTU3MlhWcjE4Zk5XclVRSU1HRGZENjY2OGIrRzRRb282Q05pR093NXc5MmlLSlJES0RaZG1acFo5ZlloaG1XRkpTMG1tSlJQSUdBTFd1RW9aaHRoUVhGMCs3ZE9uU1BUTmMrNldqK3ViZmxLcmpiZHUyUlU1T2p0WFhrYlZYcFQzSTZhVWZlblh2M3QzcDl1M2JmazVPVGdFQVhsRW9GTjRNdzNnRDRPZWFld1B3QmxBRHl2QnNxZ2NBbmprN094ZW9GaXB5WklzV0xZSmNMb2RZTE1ZMzMzd2o5R1o2ZVhscERNKzllOWZnWUFjQXl0NDdUMDlQNU9ibWdtVlpmUC85OTNqenpUYzFxamhYTm12V3JFRktTZ3J1M2J1SDJyVnJxOTJRQUhUM3l2STk4b1lLZWhraklTRkJyU2MwS3lzTENvVkM3K29IdFdyVlV2dGM5Zml5MjFSbFoyY0x5M3lGaElTb1ZTRG5iZGl3d2VpMlY4VEVpUlBSc1dOSG5kdnYzTGtqMU1hSWk0dlQrLzM0L2ZmZnNYRGhRcU91cTIvSXU2NWgyUU1IRHNUaHc0ZVJucDZPeFlzWG8yN2R1Z2dQRDlmWXo1SkR4L2wxNy9tbDluZ3ZYcndRVmdaNDY2MjN0SDZmbWpRUkJoYkIzZDBkMDZkUFIwUkVCT2JNbVlQcjE2OEw2MmI3K2ZucG5OWVFFeE9EakF6bGdnK0RCdytHV0N4RzU4NmRzWG56Wml4ZnZoeHQyN2JWdW02MWo0OFAyclp0YTNDWnV2RHdjR3pldkZsbkVDZEVId3JhaERnT0JWRHhIdTJ3c0xCWE9JNUxBTkFaZ0lKaG1HOEEvTUFYbVdJWUpwbmpPRDVvbjJCWmRzS0ZDeGZPVnVTYTFtSnNRUmg5NjNjQ21vWElDZ29LaE1lbVZCMGZPSEFnK3ZidGE5WXFzY1E0cFpYTU0wcy9kSHJ6elRmcktSUUtZNEoyRVlDakFQWXBGSXI5Rnk5ZUZCWkZsa2drRldxclBmajk5OS94NTU5L0FnQ0dEaDJLdW5YckN0c1loa0hmdm4zeDQ0OC9vbTdkdXFoZXZUcHljM1B4MTE5L0FRREdqeCtQbWpWcndzdkxDNWN1WGNMS2xTc0JBRWVQSGhXR25pOVpzZ1NiTm0xQ1JrWUdWcTVjaVFrVEpsajVLOVJPSnBQaDh1WExPSGZ1bk5wOFozNDBDd0E4ZWZMRTFKRVRGWmFSa1lFOWUvYWdVYU5Hd3REZmNlUEd3ZFhWRmF0WHJ6YjdVb01MRnk2RVZDcUZpNHNMWnMrZXJiVmdsNlh4USswYk5teW90NGlXcDZlbjJtTjkrMFpHUmhvOTBzblFrSGR0dkwyOXNYRGhRZ3daTWdSeXVSeVRKMC9HenovL2pGZGZmVlZ0UDlVZWJYTUhiWDVVd3AwN2Q5U2UzN2x6SjJReUdSaUdFVVkxR09QOTk5K0h0N2MzUm93WUFVQTV6V0xXckZsYWl4N3UzNzhmdi96eUN3RGd3dzgvRkhxY0J3MGFoUDM3OTBNcWxXTHExS240NzMvL3EvR2FldnZ0dC9IMjIyOGIxU1p2YjIrSFdHS09tQjhGYlVJY1I0Vjd0RnUxYWxXMXBLVGtDSUJRanVPeUFmUklUazcrbzh4dXlRRGVBREF4T1RuNUFGNlM5WkRMVmpzMko3NGFxNGVIaHhBbURGVWQ1emhPbzRkQW02ZFBuK3A4NDJUdW9leEVFOGR4K3U2Q1BBV3duMlhadlN6TEhxWHE0OW85ZS9aTW1EdmRwRWtUREJ3NFVHT2ZMbDI2b0V1WExzTG5odzRkRW9MMlo1OTlKdlJRcTFiRlZuMWpQV0xFQ0J3NWNnUTFhOVlVQ2h2WldscGFHcnAzNzY2MVVyZVhseGZDdzhQUnBrMGJSRVJFYUN4ZlptbExseTVGVVZFUit2VHBJeXd2NXVYbGhZeU1ESXdZTVFKcjE2NUZjSEF3Z1AvMVdwZjN2NWFqUjQvaXlKRWpBSlFGN0JvME1LV21wdm04ODg0N1pqOW5RRUFBQWdJQ3pINWVWVTJhTkVGMGREVG16NThQcVZTS0NSTW1JRDQrSHE2dXJzSStsZ3phL00vcjNyMTdZRmtXSXBFSUwxNjhRSHg4UEFCbGNEYWxIc0RqeDQ4eGUvWnM0Zk12di93U2I3MzFsc1orZi96eGg3RE1YODJhTmRWdW52bjUrV0hzMkxINDdydnZrSlNVaEpreloyTE9uRG4vejk1OWgwZFZwbjBjL3o0emswbzFkS1JKVUZScVpnSVlFT1FGUlFRTFVsWjBRY0F1VW8wdUlncEtFNVFzWFVWRlVYQ3hvS0pnTDRCTDZETWpKV3FRSUVVSW9FUjY2cHpuL1NPWjJRVFMyMG01UDllVml5bW4zSUVUTXIvenRFSVBzenA2OUdpK2U0amt0SnlnVjE1ekJJaUtSWUsyRUpXRVVzcWp0UzUwaTNaWVdGaWR0TFMwNzRDMlFLek5adXV6ZmZ2MlMvcHYrdnY3dnhrUUVEQ3ZyRS8wZFA3OGVkYXRXMGQwZERRYk4yNGtNakl5endtUGNscUQrMkwxNjlmUDh0emI3YThnNi9LbXBxYm02eGY3bzQ4K211Tjc4Z3U5NUdtdEwvN1V1a2RydlVZcDlabkw1ZHBHR1p4UnZ5d3hESVBKa3lmejk5OS9FeEFRd1BUcDA3RmFyUmlHd1lrVEp6aDA2QkNuVHAyaVY2OWVXZlk3ZCs0Y2tCNm04OU1OUERnNG1MZmVldXVTbjAwemhZU0VaQW5aOWV2WDU5aXhZd0FzVzdiTWxPVUhBYlpzMmNMWFgzOU5nd1lONk5Xcmx5OW9UNTgrbmVlZWU0NGpSNDR3Y3VSSTNuenpUZXJWcStlYmhUdHpzTXV2K1BoNDM5ckhyVnExeW5LVDVmang0eHc0Y0lBalI0NzR4dU43LzM0S3EzNzkrZ1FHL20vaGpVT0hEbEhRb1J1WmI0REd4OGNYNnZ2Tzd0LzI0aVhsTWx1eVpJbHZISEoyQmc0Y3lLWk5tOWl3WVFONzkrNWw5dXpaV2RaZnoyL1E5azRPVmhEZXBiRlNVbEk0Y09BQXpaczNaOW15WmI0ZUNpTkhqc3ozc1hidjNrMWtaS1R2aHRuZ3dZTVpNbVRJSmR1OTk5NTdSRVZGWVJnR1ZhcFVZYzZjT1plME9QZnIxNDl2dnZtR2JkdTI4ZFZYWDNIdTNEbG16SmlScFVlQ0VDVk5ncllRbFlUV3V0QXQydTNidDYrcGxQb2VhQVA4YkxWYWUyN2Z2ajNiVHp4bGVhS3p3NGYvTjEvV3NHSERzblRIUEhMa0NEZmRkRk8ramxQUUNXTzhYZXF5R3ljbXlqZXR0UUorVUVwOWxwcWErbGxsblllZ3NPYlBuOC9XclZ1QjlOYS91WFBuOHNjZmYzRGt5QkhmMGtnT2grT1NvTzJkQmJnZ2F5eVhwWkFONlMzRTNidDNwMlBIam5UcjFvMHpaODdrdVJ5UlYwa3M3d1Z3K3ZScHBreEpuM3JqMFVjZnpiSk5TRWdJQ3hjdVpQanc0Unc3ZG94Um8wYXhkT2xTMzlqVnpETks1MGRpWWlLUmtaRysvUnMyYk1nenp6ekR3WU1IT1hUb2tHOWNmbWhvS1AzNzl5Y21Kc1kzTnJxd0xoN1dNM1RvVU45Tm04TEliVG0wM0pURVRkQkpreWJoZHJzNWMrWU1uMzc2S1owNmRmS05OYys4SkZsdU53YkdqQmxUNFBOV3ExYU5oZzBiY3ZUb1VYYnMySUhWYXZXdEhEQnMyREJmejRmY2FLMzU4TU1QZlRPb1EvclFxZEdqUjJmWjdzeVpNOHlZTVlQdnZ2c09nQ3BWcXJCZ3dZSnNXOHlWVXN5Wk00ZUhIbnFJWDMvOWxZMGJOM0wzM1hjemVmSmtPblRvVUtEdnNXN2R1cm5laUQ5Ly9yeHZmZTJISDM3NGt2K3ZST1VsUVZ1SVNrSnI3VkZLRmJoRjIrRncrR210UHdUYUtLVmlVbE5UZTdoY3JrdW5GeTJEenAwN3g1WXRXOWkyYlJ0YnRtekpjcmZlRzdJREFnSUlEdzh2MGFWdXZHdUZGbVJjbzcrL2Y2NGZ4cndmRnZNekU3QW9PUzZYYXhmUTArdzZ5aXZ2endha3R5NGVPblRJOTF3cFJlM2F0YlA5VU96ZDd1S3hxT1ZOVkZTVTcvR1pNMmZ5dlY5SkxPL2w4WGlZTkdrU2YvMzFGNjFhdGVLV1cyNjVaTCttVFpzeWE5WXNSbzBhUmZ2MjdhbFNwWXB2V2FmTWE1VG54OUdqUjRtTmpmVTk5M1lmenl3Z0lJRFdyVnNYNkxpVlZhMWF0Wmd3WVFLVEprMmlmZnYyV1dib3ptL1FMaXk3M2M3Um8wZlp1blVyMzM3N0xTa3BLVFJxMUNqYnRkY3ZkdVRJRVdiT25NbVdMVnVBOUY0cTQ4ZVB2MlRpMExWcjF6SnYzanpmVGJhNmRlc3lmLzU4WDR0NmRxcFVxY0tpUll0NDhNRUgrZjMzM3psNjlDaVBQUElJWThlTzlRWGovTWhySllITUU2V0ZoSVRJNzJUaEkwRmJpRXBDS1ZXWUZtMmx0VjRNM0FnY1RVdEx1M25YcmwzbEltUkQrdklkMmEwdDJyaHhZN3AwNlVMbnpwM3AwS0ZEc1k5WnU1aDNlUkw1d0NoRVZ1M2J0eWN1TG82bVRadlN0R2xUbWpScFFwTW1UV2pVcUJHTkd6Zk84V2ZURzlCem04bGFGTXpjdVhQWnNtVUxOcHVOeVpNbjV6am11bE9uVHF4WXNjSVgxTDAzUFFvNkZ2bUtLNjZnYXRXcW5EOS9ucnAxNjlLc1dUUGZsL2Q2cUZldlhyYmowd3V5RG5oc2JHeU9QUVUyYk5pUXIyUDg4TU1QUFB2c3N5UWxKZEdtVFJ0Mjc5NE5wTStRSGhzYnk5VlhYODM4K2ZOTjc3WFV1M2R2QWdNRDZkYXRXNVovdjZTa0pOL2ozSUoyYmpkdXZUMitzaHZuSEJFUndkcTFhOW13WVFOYWF5d1dDMU9uVHIzazUvZkNoUXRaaG5vc1hicVVOOTU0dzllS1hiOStmV2JObWtXYk5tMHVPVWQ4Zkx3dlpIZnUzSm1wVTZmNkpqdk16V1dYWGNZNzc3ekR6Smt6K2ZMTEw3bm1tbXNZT0hCZ252c0pVUndrYUF0UmVSUzR5M2hZV05oOXdJUEFCYVhVYlpsblNpNFB2RXVIV0N3V1dyVnFSZmZ1M2JuaGhodXl6R2dNNlMxSkNRbjU3L0dlMzNGc3pabzE0OUNoUSt6ZHV4ZWxGT0hoNGJsdW4za0pGaUVxZzRjZWVxakEzWUVURWhMWXQyOGZRTGJyNnVZbU5qYTIwTDFYRGg0OFNIeDhQTmRkZDEyaDlpOU9KYkc4bDNlOCtNTVBQMHlMRmkxeTNUYnozNkczVmJxZzYxNWJMQlpXckZoQm5UcDFzb3liTG12ZWV1c3RGaTllak5hYTIyNjdqY0dEQi9QUGYvNFRTTyt1L2RwcnI3Rng0MGFHRFJ2R2dnVUxpbjFHOW9LNmVDazR5THJ5UlhaLzE5NnV6bFdxVk1ueHVObjFPUENLaUlqQVlySDR4cnMvOE1BRDJhNDUvZFJUVDNIKy9IbnV2UE5PYnIzMVZ0L05aNHZGd29BQkEzanNzY2VvVnExYXR1ZDQ0SUVIMkxkdkh4RVJFVmttUnN5THgrTWhMUzJONmRPbmMvMzExOU94WThjeXY3eWZxRGdrYUF0UmVmZ0JHSWFSa3ArTk01WXRtZ2VndGI3WDVYSzVTcks0a2xDL2ZuMmVmLzU1T25mdVRFaElTSTdiclYyN05rc1h6cnprZHh5YjArbjBqVld6MisyKzlVWUIvUHo4ZVBubGwwbEtTdkpOVkxONjlXcWdZSk9tQ1ZHUm5UaHhncGlZR0RwMTZ1VDdjUHpaWjUvNWhuNFVkS3psa0NGRGFOU29FYU5HamFKbnovejErUGQ0UEx6enpqdTg5dHByREJreXBFd0U3Wkl3YU5BZ3pwdzV3NGdSSS9LOWo4Zmp3ZTEyQTNEMTFWY1grSnhsdVVmQ3laTW5tVGx6SnV2WHJ3ZWdmLy8rVEp3NE1jdHdCNXZOeGtzdnZjUzRjZVBZdW5VckkwYU1ZUFRvMFF3WU1LRFFzN0NYaE16cjBHY1h0SE9iSmZ0aWhtRncvUGp4TEwvUFZxMWE1UXZaTnBzdHh4NEVmL3p4QndjUEhxUjI3ZHJjZXV1dGRPclVpWmRlZW9uYXRXdHovUGh4ZHU3Y1NVUkV4Q1d0NW1mUG5xVmF0V3JNbmozN2ttTjZQQjUrK2VXWGJIdU1PWjFPWnMyYVJkMjZkVm04ZURHOWUvZk85L2NwUkhHUW9GMUJ0RzNidG9yRlltbW9sR29JTkxSWUxBME53Mmhnc1ZnYWFxM3JBY0ZBa0ZJcVNHc2RCSGkvdlAvakpnR0pRS0pTS2xGcm5aangvSUpTNnJoaEdFY3RGa3U4WVJoSGdhTmE2Nk9HWVJ5VjVXcktGUnVBMWpyUGRhd0dEUnBrall1TFd3WlVCZDV5dTkyNVQ4ZGRocG01bE0reFk4ZjQ1Sk5QQUxqcnJydXl2S2VVd21LeDhQampqMSt5WDM3WDloU2lJdm43NzcrSmpZMGxKaWFHbjMvK21UMTc5dkRYWDM4QnNHN2RPdDgySzFhc0FOS0RYVUhHUWlZbUptSVlCb2NPSGNwek1qR3ZuMy8rbWVuVHAvdGFiUXZTODZXOGFkNjhPYk5uenk3UVVtSXVsNHZ6NTgramxNb3l5VmhSYWEwNWRPZ1F1M2Z2WnZmdTNkeDU1NTNGZHV6OCtPcXJyNWc5ZTdadjV1d25ubmdpeCs3Ry92Nyt6SjA3bHhrelp2RDU1NTh6YTlZczFxeFp3NlJKazBwMDdvK0M4STRoOXZmM0w5QU5nQk1uVHJCLy8zN2k0dUxZdDI4ZnYvMzJHL3YzNzZkNjllcSt0ZDVYckZqQnl5Ky83TnNuTFMyTmQ5OTkxN2NPdHBmSDQvSE4ySjU1Q2JmcnI3OGV3ekQ0MTcvK3haRWpSK2pkdXpjelpzd0EwbThRUkVWRjhjVVhYL0RhYTY5ZDBxVThMaTZPTVdQR2NPTEVDZDU3NzcxTGVoTjQ2OTIvZnorZmZ2b3BkOXh4Ujc2L2R5R0tnd1R0Y3FaOSsvWTFiVFpiSzhNd1dwTStBM1Ryaks4c1RXQmFhNVJTV1daVjlyNmVneW9aWDludTR6Mlc5eGV3TnlUWTdmYVR3QjVnTjdESFlySHMwVnJ2Y1RxZHA0djRyWXJpNXdlZ2xNcXpSVHN1THU1eG9DdHd5TS9QYjF4SkYyYTJlKzY1Sjkrei9SYlUxS2xUK2ZiYmI3TnRQUXNORFNVZ0lNQTNVVTJ0V3JYbzJyVXI0OFpWK0w5eUlmajExMTladjM0OXNiR3gvUHJycjV3NGNlbjBEeGFMaFJZdFdsQ2xTaFU4SGcvUFBmZWNiNXhtUVZwZUFkK2tYWkQ5RE9TWmwzbTZjT0VDYytiTTRmMzMzL2U5N25BNENqU0JVbmxVMEpuRFAvdnNNeUI5bUU1dXZZYnljdXpZTVg3OTlWZCsrZVVYWW1KaWlJbUp5VEk1WE4rK2ZRdDk3SUxZdVhNbkN4Y3U5TFhTMTY5Zm54ZGZmREhQSVFvQkFRRk1uVHFWZHUzYU1XZk9IR0ppWXZqblAvOUpSRVFFZ3djUHBuUG56bm5ld05pL2Y3OXZOdTNzM2lzSzczQ243SmEyOG5nOEhEMTZsQU1IRHZpK2Z2LzlkK0xpNG5LY2tkMDc1dHM3VTdqMzJEVnIxdVNQUC81ZzJiSmw5T2pSSTh0RVpRY09IUENOeGI3NEJzUVBQL3pncXpIemtJZWdvQ0IyNzk1TlNrb0tDeGN1dkdTSnM2Wk5tL3FXQTV3N2R5NkxGaTNLOHY0Ly92RVBQdjMwVS9idTNjdmN1WFBwM0xsemdTZnRFNklvSkdpWFlhMWF0ZklQQ2dycVlCakdEVnJyTGtxcE5rRGo3Tlo4REE0T3BrNmRPdFN1WGZ1U1AydlZxa1ZRVUJBQkFRSDQrL3NUR0JpSXY3OC9BUUVCdmtreGtwT1RTVTVPSmlVbGhhU2tKRkpTVWtoT1RpWXhNWkdUSjAveTExOS84ZWVmZjE3eTU0VUxGMm9CTjJSOCtUNlEyTzMydzFycjNVcXBhTU13MXFlbXB1NklpWW5KVjVkbFVXSzg2N1RrK3U5Z3Q5dmJBdE1CbEZMRHQyN2RtditwY01VbGV2ZnVuV04zdFpDUUVOOUVhUVVsYTJTTDh1N1FvVU84L3ZycldWNExDUW1oYmR1MnRHblRoclp0MjNMTk5kY1FGQlJFVWxJU1R6MzFGQnMzYmdTZ1o4K2UzSGpqalpjY00vTnlWTW5KeVZuR2UyWnV4YzV1dHZMTVFkemJhZzdwNDFiSGpSdkhuWGZlV2FEVzNwS1VlWmJqN0NRbEplVzV6Y1hqY1JNU0VueEJLTE52dnZuRzkvamt5Wk1vcFFnSkNTRStQdDczWG5ZemxPZmwxVmRmWmRldVhjVEd4bkxxMUtsTDNsZEswYlJwVTFxM2JrMkRCZzJ5ekVoZjNHSmlZbmpqalRmNDhjY2ZnZlFiUEFNSERtVFVxRkc1amx1KzJJQUJBMmpkdWpVelpzd2dKaWFHVFpzMnNXblRKaG8zYnN6Tk45OU01ODZkYWQyNmRiWVRpbjMzM1hjNUJ1MmkrUFBQUDRtSmlRR3l6Z3dmSFIzTlN5Kzl4TkdqUjdPczU1NmRnSUFBcnJqaUNrSkRRMm5ldkRsWFhua2x5NWN2Wi83OCtVRDZ0ZlR5eXkrVGxwYkcvZmZmVDJwcUtvOC8vamhMbHk3MVRaS1hlWWI1ekRjdXROYTgrZWFiUUhvQXp6dzBReW5GZmZmZHg2UkprM0E2bld6WnNpWEwremFialljZmZwakpreWV6ZWZObXRtN2RTcWRPblh6dld5d1dubnJxS2U2Ly8zN09uajNMaXkrK3lFc3Z2VlRndjBNaENrdUNkaG5Tb2tXTGdCbzFhblF3REtPN1V1b0dvSXRoR0VHQTc1ZDcxYXBWQ1EwTnBVV0xGalJ2M3R6M1oxSHVKRU42VUMvTTVCQUpDUW5zMzcrZmZmdjJFUmNYNS9zNmQrNWNZNlZVWTZDUHhXSWhJQ0FnMFc2M1IydXROMWdzbHZXblQ1L2V2bS9mdnVROFR5Q0trL2NUYUk1ZHgxdTBhQkVBTEFmOHRkWUxYQzdYdWxLcDdDS1plMDhJOCtYU0UwYUlRcnYrK3V0cDJyUXBiZHEwd1c2MzA3NTkrMnpYM04yeVpRc3paODcwdFhpMWFkT0d5Wk1uWjN2TXpDM1ZxMWV2WnZqdzRkaHNOaElTRW56aE9hZWxlcktiN0tsTGx5NU1talNwd0ROcUYwYm15UkR6K3Y4dnV3bXZNcHMxYXhhelpzM0tkWnMxYTlaa21ZRzZmLy8rZVJkSit1ZVFEUnMyc0hqeFl0TFMwZ2dPRGk1VWkvT3VYYnQ4YTZoRGV1dGwyN1p0Q1FzTG8zWHIxclJ1M1RyTGpaTE1RYnM0ZWlDbHBLVHc3YmZmOHY3NzcvdUNLS1NIdlVtVEpoVjRvcjNNKzcvOTl0dDgvZlhYTEZxMGlQajRlQTRmUHN3YmI3ekJHMis4UWRXcVZaa3laUW85ZXZRbzh2Y0E2ZDJuLy9yckwwSkNRcmpzc3NzSUNnckMzOThmd3pDSWpZMWx6cHc1dmw1VGJkdTI5ZTFYdDI1ZERoOCtuT1ZZU2lrYU5XcEV5NVl0dWVxcXF3Z05EU1UwTkpUTEw3L2MxK1U4TVRHUnFWT24rbTZ5QkFjSHMyalJJdC9mMTZCQmcvamdndytJajQ5bjZOQ2hQUDMwMDBSRVJQam1JR25VcUZHV3o2emZmdnV0TDRSbnR4eFlyMTY5ZU8yMTF6aDQ4Q0JMbGl5NVpJNkVXMjY1aGFWTGwzTHc0RUZlZmZYVkxFRWI2ZWtuNUFBQUlBQkpSRUZVb0YyN2R2VHAwNGZQUC8rY0gzNzRnZWpvYUxwMDZaTHZ2OThEQnc3a3VjMzU4LzhiUlptUWtKRG5QZ0VCQVZuR3VJdUtTNEsyeWRxMGFYT1p2Ny8vN1ZycmdVQlByWFdROXhlczFXcWxWYXRXdmc4Z0xWdTJwRTZkT21VcWdJU0VoQkFTRXBKbE5tV3ROU2RPbkdEdjNyMzg5Tk5QdUZ3dVltSmlnandlejQxS3FSdTExbFN2WGozUmJyZC9yNVJhbFpLUzh0bnUzYnYvTnZIYnFDeHNrSHZYOGVyVnEwY0NiWlZTZTVWU0UwdXRzdjg1QjFTTmlvb2lNakt5VEYzcmxaWFdPdk5FY1gvbXRxMFFCUkVjSE16SEgzK2M0L3YvL2U5L2VlZWRkOGc4RDJPWExsMllOV3RXamplR3I3cnFLaTYvL0hLT0hEbkNLNis4d2l1dnZITEpOcDA3ZDc2a2k3UmhHUHpuUC8veFBhOVNwUXFSa1pFbFBxYno0NDgveHVQeDRPZm5sNlhsdUt4UGlMaCsvWHErL1BKTElMMTdidlhxMVF0OGpGNjllbUd6MlhBNEhOanRkcTY5OXRwc1czcEx5dTdkdTVreFk0WXZoRFpxMUlnSEhuaUF2bjM3Rm5raU02VVV2WHYzcGtlUEhxeGR1NWJWcTFmN3dyekQ0Y2oyUnNrRER6eVE0d3o4cjczMkdtKzg4VWEyNyszZHU1ZG5ubmttejVyOC9mMnpyRTBkR2hxS3crR2djZVBHdEd6WmtwWXRXM0xsbFZmbTJ1aHkrUEJoSWlNamlZdUxBNkI2OWVyTW5UczNTNEIvNG9rbk9IYnNHRC8rK0NNblQ1NGtNakl5eXpFeXowR1NtcHJxRzk5OTFWVlhaWHZ6d1dLeGNNODk5L0RDQ3kvNGJzNWMzR3A5NzczM01tM2FOSGJ0MnNYbXpadUppSWpJY296Um8wZXpidDA2TGx5NHdPelpzL253d3cvenZaNzRnQUVEOHJXZDE1SWxTMWl5WkVtdTI3UnUzWnEzMzM2N1FNY1Y1Wk1FYlJPRWhZWFZzVmdzZDJRSzF6WkkvMCt3YmR1MjJPMTI3SFk3clZ1M0x2QjRxYkpBS1VXOWV2V29WNjhlWGJ0MkJkTHZnTzdac3dlWHk0WEw1V0xYcmwxQktTa3B0MnF0Yi9YejgwdnpobTVndGRQcC9NdmM3NkRDeXJWRnUyM2J0bldCcHdDVVV2ZnQyTEhqUW5iYmxTU2wxR0N0OWNjclY2NzBCeVJzbTh3YnNsZXVYQW1Rb3BRcTJLQllJWXJnbDE5KzhZWHM0T0JneG80ZG0rZjZ0emFiamRtelp6Tmx5aFJmR01qTTRYQXdhZEtrUzE2M1dDejg2MS8vSWpJeUVvZkR3ZFNwVTdNZHgxM2MxcTlmVDNSMGRKYlhXclpzbWUxWTJzeUtjK2hJUVkvMTk5OS8rMjVBMUtsVEo5dFd5UHpvMTY5ZmdaWnB5aXdxS2lyZkUrRWRPSERna3JBSDZkZkNyRm16K1BlLy84MklFU080OWRaYml6M28rL3Y3MDc5L2YvcjM3MDljWEJ6ZmZQTU45OTU3YjdaQjNtS3g1SGorM0lKLzVvbkZjbEs5ZW5XZWYvNzVMSDluRm92bGtqSFBlWG4vL2ZkOVAxZFhYbmtsVVZGUlhINzU1Vm0yc1ZxdHpKNDltOG1USjEvU1N5UTRPRGhMMkYrNWNxV3ZWWDNreUpFNS9yN3YyN2N2aXhZdDR1elpzNWNFYllBK2Zmcnd5aXV2VUxObVRiSWJYbG1uVGgxR2pCakI2NisvemkyMzNDS2ZLMFNwa2FCZFNpSWlJb0tTazVQdkFvWUMzYlhXRmtpL2E5NnRXemR1dlBGR0lpSWk4bjJIcmJ3SkNncWlRNGNPdnFWWWtwS1MyTHg1TTk5Ly96MC8vdmlqN2Z6NTh6ZHJyVzhHWHJYYjdSdVVVdTlVcTFidC9mWHIxeWVaVzNtRmt1dGthRGFiYlRKUURmaDR4NDRkMGRsdFU5S2NUdWZuZHJ0OUFQQ1JoRzF6WFJ5eWdRRk9wL056azhzU2xjaUREejdJdm4zN2FOeTRNY09HRGN0M3ErazExMXpEQng5OHdKa3paL2o3Nzc5OVExRnExYXFWYTREdDNyMDdDeFlzOEswSlhCb3lqeFZYU25IVlZWZngvUFBQbDhxNUMrdXl5eTdqb1ljZVl2NzgrVHo3N0xPNXRvQXFwVXFrd2FCQmd3YjVEdHJlRnV2c2RPdldqVzdkdWhWVFZia0xEUTNsMFVjZnZlUjFiNHZwdGRkZW0rTyszYnQzcDJIRGh0bSsxN1JwVTU1Ly9ua3VYTGpBaFFzWFNFbEp3ZVB4NFBGNENBb0tvbG16WnRuMjRpaU14eDkvbkwvLy9odkRNSmd5WlVxTzY1LzcrL3N6YTlZc0JnNGN5TnExYXpsdzRBQjE2OVpsK1BEaFdaWjA2OUtsQzRjUEh5WStQdDdYTUpPZG9LQWdKaytlVExObXpiSmRyOTNmMzUvbHk1ZFR0MjdkSEk4eFpNZ1Ficjc1NWt0dURPUkY1a01SUlNHZlhrdFkrL2J0bTFrc2xrZUIrOG1ZR2J4NjllcDA3OTZkRzIrOGtRNGRPdUR2NzI5dWtTWkxTVWxoMjdadGZQLzk5Nnhmdno3elRLTW5nYVdHWWJ6eTAwOC9IVEN2d29yQmJyZnZCbHBiTEphcmQrellFWnY1dlhidDJsMWx0VnBqQU9YeGVLN2R1WFBuWG5PcVRHZTMyMjhGUGdMODc3NzdiZ25icFN5N2tPMXl1ZGFhWEZhRlpiZmJOY2dIdXNyb3dvVUxKQ1ltWXJQWmZHTnJjeEliRyt0YjAvbmhoeDh1cFFwejl2UFBQK2NhRG92YjBhTkhXYk5tRFFBREJ3N01kL2Y2a3lkUHNtclZLaUI5UnV1Y0FtdCtKU2NuKzFwMXZTdEhWQ2FHWVpTcE5jSkYrYkJreVJKdkQ0cm5YUzdYY3lhWFUycmtrMnZKc05qdDlwdUF4NEJiQWFXVW9tdlhyZ3djT0pCT25UcGhzMGxuZ3V5a3BhV3hkZXRXVnExYXhYLy8rMS92SkV3YVdLdVVXdVIwT3I4REx1MFhKUEprdDlzUEFZMnRWbXVEN2R1M0g3dm92WStCTzdYV3I3amQ3cEhtVkppVmhHMXpTTWd1ZlJLMGhSQkNWR1NWTldoTDJpdEdnd1lOc3U3ZnYzK0kxbm9TY0NWQXpabzE2ZGV2SHdNR0RDanlYZFRLd0dhejBhVkxGN3AwNmNMUm8wZjU2S09QV0wxNnRUcDE2dFJ0V3V2YjdIYjdiMHFwR2MyYk4xL3g0WWNmNXI0ZWhiaFlEWUFxVmFwa1dVY2xQRHk4aTJFWWR3TG4vZjM5eTB5ZlJaZkx0VmE2a1pjdUNkbENDQ0dFRU1WRCtuNFVEeFVXRmpZZ0xpNXV0OVo2R1hCbG16WnRtRFp0R2w5KytTV2pSNCtXa0YwSURSczJaUFRvMFh6NTVaZE1temFOTm0zYUFGeXB0VjRXRnhlM095d3NiQURTS3lOZkJnMGFaQVdxQTBrWGpYdFhobUc4QktDVWVuSHIxcTNIVFNrd0J4a2hid0NRc25MbFNxS2lvbVNwcVJJaUlWc0lJWVFRb3ZoSWkzYlJLTHZkM2d1WUFUZ2dmYjIreHg1N0RJZkRZVzVsRllpL3Z6OTkrdlNoVDU4K09KMU9GaTllek02ZE82OVJTcTJ5MisxT1lKTEw1ZnFHOUM3bUlodS8vZlpidFl3eFZWbVdVY3U0ZmlPMDFzZVRrNVAvYlVweGVaQ1c3WkluSVZzSUlZUVFvbmhKaTNZaGhZZUhkN1RiN2V1QnJ3REgxVmRmellJRkMxaTZkS21FN0JMa2NEaFl1blFwQ3hZczRPcXJyNGIwR3h4ZjJlMzI5ZUhoNFIxTkxxL01Va3JWeUhoNDZxSzNuZ0N3V0N4elltSml6cFZ1VmZrbkxkc2xSMEsyRUVJSUlVVHhrNkJkUUsxYXRhcHF0OXZuR1lheEJlaDJ4UlZYOE9LTEw3Sml4UXE2ZE9raXJXeWxRQ2xGbHk1ZFdMRmlCUysrK0NKWFhIRUZRRGZETUxiWTdmYTViZHUycldKMmpXVlF6WXcvZlMzYTRlSGhZY0NOd0ZuZ2RUT0tLZ2dKMjhWUFFyWVFRZ2doUk1tUW9GMEFEb2VqVjJCZzRCNWdiSlVxVlpnMGFSSWZmUEFCUFh2MmxJQnRBcVVVUFh2MjVJTVBQbURTcEVsVXFWSUZZSnlmbjE5TWVIajRUV2JYVjhiVUFOQmErMXEwRGNPSXpIaTR4T2wwbmphbHFnS1NzRjE4SkdRTElZUVFRcFFjQ2RyNUVCRVJFUklXRnJaTWEvMjExcnBwejU0OStmampqMVgvL3YxbExjRXl3R0t4MEw5L2Z6NysrR1BWczJkUHROWk5EY1A0eG02M3Z4VVJFUkZpZG4xbHdjVmR4eDBPUnhOZ01KQm10Vm9YbUZaWUlVallMam9KMlVJSUlZUVFKVXRTWWg3c2R2dXRLU2twdnlxbGh0V3BVNGVvcUNoZWZQRkZhdGV1YlhacDRpSzFhOWZteFJkZkpDb3FpanAxNmdBTVQwNU8vaVZqUGVaS1RTbFZMK1BQQkFDdDlUakFDcXpjdm4zN1lUTnJLd3dKMjRVbklWc0lJWVFRb3VSSjBNN0JvRUdEckdGaFlWT0JOVnJyT2dNSERtVFZxbFYwNzk3ZDdOSkVIcnAzNzg2cVZhc1lPSEFnUUYxZ1RWaFkyUE5VNHV2ZE1JekdBRnJyUDlxM2IxOFRlRERqZVpTcGhSV0JoTzJDazVBdGhCQkNDRkU2S20zd3lFMmJObTB1aTR1TFc2T1VlclpLbFNwNjNyeDVUSnc0a2FwVnE1cGRtc2lucWxXck1uSGlST2JObTBkd2NMQldTazBPQ3d0YjA2Wk5tOHZNcnMwTVNxbkdHUThQS2FVZUJxcHFyYjkxdTkwN3pheXJxQ1JzNTUrRWJDR0VFRUtJMGlOQit5SjJ1NzJ0bjUvZkR1Q1cwTkJRVnF4WW9icDI3V3AyV2FLUXVuYnR5cnZ2dnF0Q1EwTlJTdlh4OC9QYjduQTQycGhkbHdtYUFGaXQxbmlsMU5pTXh5K1pXMUx4a0xDZE53blpRZ2doaEJDbFM0SjJKbUZoWVlPVlVsdUE1amZkZEJQTGxpMmpTWk1tWnBjbGlxaEpreVlzVzdhTW0yNjZDU0FVMkJvV0ZqYlk1TEpLbGJkRlcydHRCeG9BTzNmczJQR2R1VlVWSHduYk9aT1FMWVFRUWdoUitpUm9ad2dMQ3h1dGxGcXBsQW9hUDM0OEw3endBc0hCd1dhWEpZcEpjSEF3TDd6d0F1UEdqVU1wRmFTVVdtbTMyMGVaWFZjcFVWcnJ4b0JIYTMxL3htdHpnQXFWUkNWc1gwcEN0aEJDQ0NHRU9TUm9BM2E3ZmJ4U2FvR2ZuNStlTjI4ZVE0WU1rWFd4S3lDbEZFT0hEbVhldkhuNCtmbHBZS0hkYmg5bmRsMGxyV1BIamlGQWtOWTZBYmhXS2ZXSFV1cDlzK3NxQ1JLMi8wZEN0aEJDQ0NHRWVTcDkwSFk0SEU4QS8vYno4OVB6NTg5WFhicDBNYnNrVWNLNmRPbkMvUG56VlViWW51dHdPQ0xOcnFra3BhU2tOQVpRU3ZsbHZEVFA2WFNtbWxoU2laS3dMU0ZiQ0NHRUVNSnNsVHBvT3h5T3A3VFdMd1VFQk9pRkN4ZXFUcDA2bVYyU0tDV2RPblZpNGNLRnl0L2ZYMnV0NTRTRmhVMHd1NmFTWXJGWXJzaDRXQk00WTdQWlhqZXpudEpRbWNPMmhHd2hoQkJDQ1BQWnpDN0FMSGE3ZlpMV2VucGdZS0Jlc0dDQmNqZ2NacGNrU2xtSERoMVl0R2lSR2pObWpFNUtTcHBsdDl1dExwZHJwdGwxbFlCMm1SNi90blhyMWpPbVZWS0tYQzdYV3J2ZFBnRDRhT1hLbGY0QWtaR1JGWHBZaUlUczhrMStEd2toaEJBVlI2VnMwYmJiN1VPQTZVRkJRWHJ4NHNVU3Npc3hoOFBCNHNXTFZWQlFrQVptMk8zMmY1cGRVd200THVOUFQxcGEybnhUS3lsbGxhbGxXMEoyK2FXMVhtOTJEVUlJSVVRSk93ZnNNTHVJMGxSeG0zWnlFQllXRm02eFdLSUIvd1VMRnRDNWMyZXpTeEpsUUhSME5HUEhqa1ZybmF5MXZ0N3RkbGVZL3dqc2R2c3BvSWJXK2xPMzI5M1A3SHJNWUxmYmJ3VStBdnp2dnZ2dUN0ZXlMU0ZiQ0NHRUVLSnNxVGlmTlBPaFE0Y085UTNEY0dxdEc0NGVQWnJodzRlYlhaSW9RNVl0VzhiQ2hRdFJTaDJ4V0N6aDI3ZHZQMloyVFVYVnJsMjd5NjFXNng4QWhtRjAvT21ubjdhYlhaTlpNb2R0czJzcFFSS3loUkJDQ0NIS2dFclRkYnhGaXhZQkhvL25JNjExdzV0dnZwbGh3NGFaWFpJb1k0WU5HMGF2WHIzUVdsL3U4WGcrYXRHaVJZRFpOUldWMVdwOU11UGg2Y29jc2lHOUc3bFNxai93cDltMWxKQnpTcW4rRXJLRkVFSUlJY3hYV1ZxMGxjUGhlRjFyZlgvTGxpMTU4ODAzQ1F3TU5Mc21VUVlsSlNWeDMzMzNFUnNiaTliNkRiZmIvUkJRTGdmMURobzB5Qm9YRjNjTXFBMnNjYmxjdDV0ZGt4QkNDQ0dFRUpWQnBXalJEZ3NMRzZLMXZyOW16WnBFUlVWSnlCWTVDZ3dNSkNvcWlwbzFhNktVZXFBOFQ0NjJmLy8rMjBnUDJTaWxQaks1SENHRUVFSUlJU3FOQ2grMEhRNUhiWXZGTWc5ZzJyUnBOR2pRd095U1JCblhvRUVEcGs2ZENvQlNhcDdENGFodGNrbUZvclVlbittcHk3UkNoQkJDQ0NHRXFHUXFmTkEyREdPTzFqcWtkKy9lTXNPNHlMY3VYYnB3ODgwM283V3VwYlYreWV4NkNzcmhjSFFDdWdFb3BVNVhxMWJ0RjVOTEVrSUlJWVFRb3RLbzBFSGJicmYzVUVvTnExYXRHcEdSa1dhWEk4cVp5TWhJcWxXckJqRGM0WEQ4bjluMUZJVFdlbEtteDErdlg3OCt6Y3g2aEJCQ0NDR0VxRXdxYk5EdTNyMTdJUEFxd05peFl3a0pDVEc1SWxIZTFLcFZpekZqeGdDZ3RWNlNjVTJWZVhhN3ZTMXdHK0RKZU9sTEU4c1JRZ2doaEJDaTBxbXdRZnZzMmJPVGdDdmJ0Mi9QSFhmY1lYWTVvcHpxMTY4ZjdkcTFBN2p5OU9uVFQ1dGRUejU1NjB3RHNGcXRYNWxZaXhCQ0NDR0VFSlZPaFZ6ZXEyM2J0bzFzTnR0K204M210M0xsU3BvM2IyNTJTYUljMjc5L1AzZmZmVGRwYVdtcGFXbHB6WGZ0MnZXSDJUWGxwRjI3ZGxkWnJkWmZTUS9aZm9ETDVYSTVUQzVMQ0NHRUVFS0lTcVZDdG1qNytmbU5CL3h1di8xMkNkbWl5Sm8zYjg1dHQ5MEc0R2UxV3NlWlhVOXVyRmJyQk5Kdm9PM0tlRW02alFzaGhCQkNDRkhLS2x6UWpvaUlDTkZhUDZTVVl1alFvV2FYSXlxSW9VT0hvcFJDS2ZWd216WnRMak83bnV3NEhJNG13TDJrajgydUFtQ3hXQ1JvQ3lHRUVFSUlVY29xWE5CT1Nrb2FDVlR0MmJNblRabzBNYnNjVVVFMGJkcVVIajE2QUZUMTgvTWJhWFk5MmRGYVB3UFlnSytBcTRFL3ExYXR1dFhjcW9RUVFnZ2hoS2g4S2xUUWpvaUlDRkpLalFFWU5teVkyZVdJQ2liVE5UVTJJaUlpeU14YUxwWXgwL2o5UUNxUURLQzFma09XOVJKQ0NDR0VFS0wwVmFpZ25aS1NNZ0tvMDZGREI2Njk5bHF6eXhFVlRLdFdyUWdQRHdlb2s1S1NNdHprY2pKVHdMOUovM2xlQXZRQmpJekhRZ2doaEJCQ2lGSldrWUsyUldzZENUQjgrSENUU3hFVmxmZmEwbG8vUVJuNStiSGI3YmNDUFlHL2dIZ2dFRmpyZHJzUG1scVlFRUlJSVlRUWxWU1pDQXJGd2VGd2RBQ2FOMm5TaEU2ZE9wbGRqcWlncnJ2dU91L1kvK2JoR2MzYlptclZxcFcvVW1vT2dOWjZNakE4NDYyWFRTdEtDQ0dFRUVLSVNxN0NCRzNnVG9BZVBYcWdWSVZjSGx5VUFVb3A3NlJvZUR5ZU8wMHVoOERBd0VlMTFsY3BwV0tVVXZ1Qks0RjlMcGZyVzdOckUwSUlJWVFRb3JLcUtFRmJhYTBIQUw0UUpFUkorYi8vK3o4QWxGSURTQjhmYllxT0hUdlcwbHBQQWNnWU52Rk14dU5YU0IrakxZUVFRZ2doaERCQmhRamE0ZUhocllBVzllclY0NXBycmpHN0hGSEJYWHZ0dGRTdFd4Zmd5bmJ0MnBrMTY1N3llRHl2QXBkcHJiOEEvSURyZ1pNV2kyV3BTVFVKSVlRUVFnZ2hxQ0JCVzJ0OUo2UzNORm9zRmVKYkVtV1l4V0x4dFdwYkxCWlR1by9iN2ZaaFd1dUJ3Qm1MeFRJR2VBRkFLVFhONlhTZU5xTW1JWVFRUWdnaFJMcUtra3I3dy8rNjlBcFIwakoxSCs5ZjJ1ZTIyKzB0Z0VVQVd1dUhEY080QTJnTjdFOUtTbnFsdE9zUlFnZ2hoQkJDWkZYdWczWllXRmhUclhYN0dqVnFFQllXWm5ZNW9wS3cyKzNVcUZFRElNemhjRFFwcmZNNkhBNC9yZlc3UUJXdDlkczJtMjJiVW1vNmdOWjZmRXhNVEVwcDFTS0VFRUlJSVlUSVhya1Aya3FwNndIQ3c4T3hXcTJsZnY2dFc3ZmlkRHBML2J4ZVo4NmM0Zmp4NHh3L2ZoekRLTjc1cjFKU1VqaDI3RmkrdDkrL2Z6OWZmUEVGWDN6eEJmSHg4VVUrLy9uejU5RmE1M3Y3STBlTzhQWFhYL1AxMTE4WCtkeDVzVnF0T0J3Tzc5UHJTL3lFR2JUV1U1UlNIWUc0R2pWcWpQTjRQSzhEUVVxcGxXNjMrN1BTcWtNSUlZUVFRZ2lSczNJZnRJSHJBRnEzYmwzcUo1NDBhUklqUjQ1a3lwUXBKQ1ltbHZyNUFaNTU1aG42OU9sRG56NTlTRTVPTHRaamI5NjhtYjU5KzNMUFBmZHc2TkNoWExmMWVEeE1tRENCWjU5OWxtZWZmWllMRnk0VStmd3Z2ZlFTZmZyMFlmWHExZm5hM3VWeThmVFRUL1AwMDA4WCtkejVrZW1hdTY0MHpoY1dGbllEOERTUVpyRlk3amw5K3ZUalFBL2dMOE13eHBaR0RVSUlJWVFRUW9pOFZZU2dIUUhtQk8xYmJya0ZnUGo0ZUY1NzdiVlNQei9BMzMvL0RZQy92ejlCUVVIRmV1d2ZmL3dSZ01PSEQxTy9mdjFjdDEyMWFoWDc5Ky8zUFo4N2QyNlJ6cTIxSmpvNm1oTW5UbUN6MllwMHJKTGl2ZWEwMWhFbGZTNkh3M0UxOERHZ2xGS1R0ZFoxbEZMUEFob1k0bmE3L3l6cEdvUVFRZ2doaEJENVV6WVRURDVsakZkdHA1UXEwckplcWFtcEhEbHlwTUQ3TldyVWlGYXRXaEVURThQS2xTdTUvdnJycVZXclZvR08wYkJoUS96OS9RdDhiaTl2MEs1WnMyYWhqNUVkcmJVdmFGOS8vZlc1MW5qMjdGbVdMRmtDUUdob0tQdjM3MmZ6NXMxOCt1bW4zSEhISFlVNi95Ky8vRUpDUWdJV2k0VnUzYnB4OU9qUlBQYzVkZXFVNzNGK3RxOVZxeFlCQVFHRnFnL1NsL2xTU3FHMWJ1OXdPUHljVG1kcW9RK1dDNGZEMFVCci9aVlNLZ1Q0UkNuMXZXRVkzd0ZvclNlNzNlNlM3eXN2aEJCQ0NDR0V5TGR5SGJTVlVzMjExcllHRFJvVXFUWDN5SkVqREJnd29FaTFwS2FtOHRCRER4VjR2Ly84NXorMGJObXkwT2YxQnUyQ0J2eTh4TVRFa0pDUUFFRFBuajF6M1hiYXRHbWNQbjJhNE9CZ0ZpeFl3SnR2dnNsSEgzM0V2Ly85YnpwMDZFRERoZzBMZlA2Tkd6Y0NFQllXUnZYcTFRczhvL3h0dDkyVzV6WUxGeTZrYytmT0JhN05LeWdvaVByMTZ4TWZIMjlMUzB1N0F0aGI2SVBsb0czYnRuVzExbDhCVFlIL1dpeVdhWVpoZkF0VUExYTczZTZaeFgxT0lZUVFRZ2doUk5HVTY2N2pIbytuSlVEVHBrM05Mc1VVRnk1Y0lDa3BDWURMTDcrOFdJL3RuVkNzU3BVcWRPM2FOY2Z0M25ubkhiNy8vbnNBeG80ZFMvMzY5UmszYmh3TkdqVGczTGx6akJvMWl0T25DNzZzODdwMTZ3RG8wYU5ISWFvdlBkNXJ6MnExRnY1dVNRN2F0bTNieUdhei9RaTBCZlo0UEo2bkRjUDRIS2dGL0ZDOWV2VzdnZUtkQVU4SUlZUVFRZ2hSWk9XOVJidFlnbmF6WnMzeW5EbDgxYXBWekpremg5VFVWR3JXck1tenp6NUw5KzdkYzkzSDdYYlRxbFdySW5VTno4M3Z2Ly91ZTF5Y1FUc3RMWTB2dnZnQ2dCdHZ2REhIN3RWT3A1T0ZDeGNDMExseloxK3ZnT0RnWUo1NzdqbEdqaHpKd1lNSEdUdDJMSysrK2lxQmdZSDVPdi9ldlh2WnUzY3ZGb3VGWHIxNitjNlZselZyMXZEY2M4L2xlL3ZpMEt4Wk03WnMyZUs5RnRjVTEzSGJ0V3QzbGRWcS9ZYjBsbXduOEtMVmF2MFNxQXBzU1U1T3ZtUDkrdlZKeFhVK0lZUVFRZ2doUlBFcDF5M2FRQk5JSHl0ZFVzNmZQOC9reVpONTRZVVhTRTFONWJycnJ1UDk5OS9QTTJSSFIwZno4TU1QYysrOTl4SVhGMWNpdGUzZCs3K2V5c1U1WWRpR0RSdDg0NTM3OXUyYjdUYTdkdTNpOGNjZnh6QU1talZyeGdzdnZJQlN5dmQrZUhpNGIvYnYzYnQzTTM3OGVNNmNPWk92ODY5ZHV4YUE2NjY3anBDUWtLSjhLeVhPZSsxcHJZdXRXNFhkYnU5dnRWcTNreDZ5ZnlSOUVyVC9BRlcxMWw4RUJRWDFpb21KT1ZkYzV4TkNDQ0dFRUVJVXIvSWV0T3RCOFk5UDl0cXdZUU9EQmczaTg4OC9KekF3a0NlZmZKSkZpeFpSdTNidFBQYzlmUGd3U2lsKysrMDNoZ3dad3NxVkt3dTBKblIrL1BiYmI3N0hXN1pzS2JiamZ2cnBwNzdIZHJ2OWt2ZWRUaWVQUGZZWTU4NmRvM3IxNnN5Yk40K3FWYXRlc2wyL2Z2MjQvLzc3QWRpMmJSdERodzdOODZhRHgrUGh5eSsvQktCUG56Nlh2SC8yN05rY3Y3emQ2UFBhcmpqWEc4OTBJNkJ1VVkvVm9rV0xnTEN3c0RuQVIwQjFwZFJxSUFXWUFWaUJ4VFZxMUxnak9qcjZiRkhQSllRUVFnZ2hoQ2c1NWJyck9CbmhwamlEZG14c0xGdTNidVdMTDc3d0JkblEwRkNlZWVZWkdqVnFSRUpDQWxwcnROYSt3SmFXbG9iSDQ4bnkxYVpORzhhTUdjUENoUXRKU1VsaHpwdzViTnk0a1duVHBoVmJLMjNtRnUyZmYvNlp2Ly8rbThzdXU2eEl4eng4K0RDYk4yLzJQYy9jU2czcE54OG1UcHhJY25JeVZhdFdaZjc4K1RSdTNEakg0NDBjT1pLVWxCU1dMMS9PSDMvOHdmRGh3NWt3WVFKOSsvYTk1TmlRUGpiYk93bGJkalBKNTlXVElEL2JmZlRSUnpScjFpeGZ4OG1MOTlyVFdoY3BhRHNjamw1YTYwWEFsYVNINjlXR1lkeVlNZFA0V2FYVWFLZlQrUTdweTNrSklZUVFRZ2doeXJEeUhyVHJBY1hhdlhqZXZIbHMyN1l0eTJ0eGNYR01HREdpeU1mZXNtVUxnd2NQWnZyMDZYVHMyTEZJeDBwSlNlR1hYMzd4UGRkYXMyblRwaHk3ZXVmWHNtWExzbTN4VFUxTlpkR2lSYno3N3J0b3JhbFJvd2FMRnkvTzE3SnEzc25SNXN5Wnc0VUxGNWd5WlFvZmZQQUJrWkdSdEd2WExzdTJiNzMxVnBIcUwyM2VhMDhwVmE4dyt6c2NqalphNnlsYTZ3RVp4L2xEcDNkOStFZkdqWWdOV3V0aExwZnJZSEhWTElRUVFnZ2hoQ2haNVQxb1Z3ZW9WcTFhc1Iyd2QrL2Vsd1R0ekd3MkcvNysvdGhzTm13MkczNStmbGl0Vm13Mkd4YUxCYXZWaXNWaVFTbUZVZ3FyMWVwcnVkMjNieDhuVDU3a3NjY2VZOFNJRVR6eXlDTllMSVhydmI5dDI3WXNYYVVCdnZ2dXV5SUY3Uk1uVHZENTU1OWY4dnFoUTRlWU9IRWl2Lzc2S3dCMTZ0UmgwYUpGdEdqUkl0L0h2dXV1dTJqWXNDRlRwa3poOU9uVHhNVEU4TUFERC9EZWUrOFJHaG9LcE4rSThKNGpMNFZwbFhZNEhBWGFQajh5WFh2VkM3Q2J4VzYzM3dROHJyWHVCYUMxVGdZdUFONEpCdzVxclNlNjNlNzNrWm5GaFJCQ0NDR0VLRmZLZGREV1dnY3FwWXAxVnUrYmJycUpnSUFBNnRTcFEvWHExYWxXclJxQmdZRUVCZ1lTRUJDUWJYZm4vSXFMaTJQaXhJbkV4Y1h4d1FjZmNPT05OM0xWVlZjVjZsZy8vdmlqNzNHdlhyMzQ1cHR2aUk2T0ppRWhvZEF0L0N0V3JDQTFOZldTMS8vODgwLzI3OThQcEkvWm5qMTdOaUVoSVJ3K2ZCaUF5eTY3TE5zeDJrQ1diYnAyN2NxcVZhdVlOV3NXMzMvL1BhTkdqZktGYkNoL3JkbEE1bXN2MXluVkhRNUhzTmE2SjNCYnhsZDlBS1dVeHpBTXBaUUtBQUtBbzBxcHVkV3FWVnNrczRvTElZUVFRZ2hSUHBYcm9LMlVDZ1R3OC9NcnRtTUdCd2ZUdTNmdllqdGVacUdob1N4ZnZweVhYMzZaZnYzNmNjVVZWeFQ2V0JzM2JnVFM2MzN5eVNkWnQyNGRxYW1wZlA3NTV3d2RPclRBeC92amp6LzQ4TU1QZ2ZRVzZ6Ly8vTlAzbnNQaElESXlra09IRGpGMjdGaXNWaXVRUHRrWlFHUmtKUGZjYzArMng3MTRtNUNRRUY1ODhVVzJiOTlPZUhpNGI3dm82R2gyN05oUjRMck5sdW5hQzNRNEhKMlVVdFVOdzZpbWxLb0dOREVNbzYxU3FyMWhHTTJWVXBkMFg5QmFXek51M3Z4WEtiVVFXTzEwT2krOTJ5R0VFRUlJSVlRb044cDEwQ2FqRmJHNDE2aytlL1pzdmlmZEtxai8vT2MvakI4L3ZrakgyTEZqQjhlUEh3ZlMxNjhPQ1FtaFU2ZE9iTnk0a1U4KytZUWhRNFlVdU9WOTd0eTVwS1NrRUJ3Y3pMMzMza3RVVkZTVzl3Y09IRmlrbWkvV29VTUgzK1BVMUZUZiticDE2NWFsdFQ0bjNqVzd6ZVpkWTF4ckhRUnM4YzRzNy8zVCsrK1F6YjlIbXRaNm5WTHFVNnZWK3RuMjdkc1BsMUxKUWdnaGhCQkNpQkpXM3BmM3FwVGVmZmRkMytPYmI3NForTjk2MXdjUEh1VDc3Nzh2MFBHMmJ0M0srdlhyQVJnNmRHaUpMWmVXazVVclYzTHc0RUZxMXF6SnM4OCtXNnJuTmtHU1Vpb0dlTkxqOFF4eHVWeUxKV1FMSVlRUVFnaFJzWlQzRnUwa0lEZ2xKWVdnb0tBU09jR2tTWk80N3JycmluU00zMy8vblRGanhoUkxQWWNQSC9aMUc2OWR1elkzM0hBREFEMTY5S0JXclZxY1BIbVNwVXVYMHJObnozeTNhcnZkYmdEcTFhdkgwS0ZEODlXaVhKeU9IRG1DeFdKaDZ0U3ArUjVmWGxZbVEwdE9UZ1pBS1pVRXZHNFloczFpc2ZnQlFhUXZQMWVYOVBIWWRVbGZDenRRYTkwS21HdXoyZVk2SEk2OXdQekF3TURsc2o2MkVFSUlJWVFRRlVPNUR0cGE2eVNsVkhCcWFtcUpCZTJRa0JBYU5teFlwR09jUFZ0OCtlbmRkOS8xTGIvVnIxOC8zM2hwbTgxRy8vNzllZjMxMTltN2R5OC8vUEFEUFh2MnpOY3grL1hyeDlLbFMzbjY2YWZ6L2ZmbzdSb05GSHJtZEsrSEhucUloZzBiMHFWTGx5SWR4d3laSm85TGRMbGM0M0xhYnRESExOSHVBQUFnQUVsRVFWU2dRZGJmZnZ2TmJyVmE3d0p1MDFwZkNTaXQ5VlhBNHNURXhDaTczZjYyMXZvRnQ5c3RTM2tKSVlRUVFnaFJqcFhyb0ozUmlraEtTa3FKblNNeE1iSElRZm5DaFF2RlVzdStmZnY0K09PUEFRZ01ET1N1dSs3Szh2NC8vdkVQbGk5ZlRsSlNFbEZSVVVSRVJCQWNISnpuY2V2WHI4L0VpUk81L3ZycjgxMUw1cVhGQWdOem5YQTdUN1ZxMVdMWXNHRUYycWVzak5IT2RPM2xPa1A0aHg5KzZBRzJaM3c5NFhBNEdtaXRSMml0eDJTc3dSMElQS3lVdXQ5dXR5L1dXczl3dTkxLzVuWk1JWVFRUWdnaFJObFVyb00yY0Fab2VQYnNXV3JYcmwwaUozam1tV2RLNUxnRnBiVm01c3laZUR3ZUlEMVVYOXpOT2lRa2hNR0RCN05zMlRLT0h6L095eSsvekJOUFBKR3Y0L2Z2Mzc5QTlady9mOTczT0Q5aHZxTEtkQlBtVEVIMmN6cWQ4Y0RNUVlNR3pZNkxpN3RkYXoxTktkV0s5Si9Kc1VxcCt4ME94eWluMC9rT29ITS9taEJDQ0NHRUVLSXNLZTlCK3pod2RVSkNRcEdXeWlvUFB2dnNNM2J1M0FsQWxTcFZHRDU4ZUxiYkRSczJqRldyVm5IdTNEbmVmLzk5dW5mdm5tVVpyZUlTSHgvdmUxeTNidDFpUDM1ZXlzb1k3WVNFQkFDMDFzY0xzMzlHUy9jbndHcTczVDVJYTcwZ280VzdxdFo2bWQxdUgyUzFXaC9Zdm4zN3NlS3JXZ2doaEJCQ0NGR1N5bnZRUGdGdzh1VEpFanRCVkZSVWtaZjZpbzJOelhHZDZmeUlpNHRqenB3NXZ1ZGp4NDZsUm8wYTJXNWJ2WHAxUm84ZXpRc3Z2SUJoR0V5WU1JRjMzMzJYK3ZYckYvcjgyVGw0OEgvRGlCczBhRkNzeHk1UHZOZWVVdXBFRVErbFhTN1hCeEVSRVd1U2s1T2ZBLzZWOFhwZmo4ZmpEQThQdjNYSGpoM3VJcDVEQ0NHRUVFSUlVUXJLKy9KZXg2RmtnN2JaVHAwNnhmang0MzNqdk8xMmU1N2R2QWNNR0VCWVdKaHYvOGpJeUdJYkorNjFhOWN1QUdyV3JFbTlldldLOWRqbGliZEZtNHliUGtXMWVmUG1SSmZMTlVGcjNRYzRsZkZ5UTQvSHM5bHV0OTlaSE9jUVFnZ2hoQkJDbEt6eTNxSjlDT0NQUC80b3NST1lPUmxhYW1vcS8vclh2emh5NUFpUTNscjkzSFBQNWJsc2wxS0tLVk9tTUdUSUVNNmRPOGV2di83S3lKRWpXYmh3SWRXcVZTdFVMUmVMam80R29IWHIxc1Z5dklJcUs1T2hlYTg5cFZTeHpoVHVkcnUvN05DaFExdVB4L01CY0oxU0trQnJ2Y3JoY0F4Mk9wMGZGdWU1aEJCQ0NDR0VFTVdyWEFkdHJYV3NVaXBMTitiaVp0WmthQmN1WENBeU1oS24wd21rTDZFMWMrWk1Mci84OG56dDM3aHhZNlpPblVwa1pDUmFhM2J2M3MzRER6L01va1dMOHIxV2RVNTI3dHpKc1dQcFE0YTdkdTFhcEdPVmR3Y09IQURTcjhYaVB2YjI3ZHNQT3h5T2JvWmh2S0NVaWxSS1dRekRlQzhzTEV5NzNlNVZ4WDArSVlRUVFnZ2hSUEVvMTBIYmFyWEdHb1pSb2tIYkRBa0pDWXdhTllyWTJQOWx0L0hqeHhNUkVWR2c0OXh3d3cwOCt1aWp2UHp5eTBENldQSEJnd2N6YmRvME9uWHFWT2o2VnF4WUFZRFZhaTN5K1BYQ0tpdVRvWG12UFkvSFUreEJHOERwZEtZQ1Q0U0ZoZjJzbEZxcWxMSW9wZDRMQ3d2cjZuYTdONWZFT1lVUVFnZ2hoQkJGVTY2RHR0WjZQNUFXSHg5dlMweE1KQ2dvcU5qUFVkcVRvZTNaczRlbm4zN2ExMTBjWVBUbzBZV2VUTzMrKys4bk1UR1J0OTU2QzBnZnp6NXExQ2p1dWVjZUhuendRYXBXclZxZzQrM2F0WXQxNjlZQjBLTkhqeEpiVnEwOFNFeE05TGJzcDlsc3R0OUw4bHh1dC92TnNMQ3dOS1hVTXEyMVZTbjFqY1BoYU9WME9nK1Y1SG1GRUVJSUlZUVFCVmV1SjBQTGFPM2JxYlhtbDE5K01idWNIUDM1NTUrK3gvNysvdGx1azVLU3dvSUZDeGd4WW9RdlpDdWxHRE5tVEk1TGVlWFhxRkdqZVBEQkIzM1BEY05neFlvVjNINzc3YnozM252NVBrNXljakl6WnN4QWE0M0ZZbUhFaUJGRnFxdTgrL25ubjlGYUEveVVjUzJXS0xmYi9ZN0ZZaGxHK3JyYVZZR05nd1lOc3BiMGVZVVFRZ2doaEJBRlU2NWJ0RE5zQmh4Nzl1ekJicmViV3NpSkV5Zll0R2tURFJvMG9GcTFhZ1FFQkJBZkg4KzhlZk1BOFBQenkzRXBySkVqUitKMi8yLzFwdURnWUtaTm0xWnNYYk1mZWVRUlFrTkRlZTY1NTBoS1NnTGc5T25UMkd6NXV3UzAxc3lZTVlOOSsvWUJjTnR0dDlHeVpjdGlxUzAzUjQ4ZTViYmJicnZrOWFKTWhwWjUzNkwwV05pelp3OEFTcWxTNjhLOVk4ZU81ZUhoNFg2R1lTelZXamZldDIvZmU4Q2cwanEvRUVJSUlZUVFJbThWSVdodkFVWjVRNCtaL1B6OG1EWnRXbzd2MzNYWFhRUUdCbWI3M3VqUm8zbmtrVWRJU1VtaFpjdVdUSnMyamREUTBHS3Q3NmFiYmlJME5KUnAwNmF4YTljdWhnNGR5c0NCQS9PMTc3Smx5L2o4ODgrQjlIV3pIMy84OFdLdHJUektkTTF0S2Mzejd0aXg0MDJIdzNHbDF2b3BwZFRBc0xDd2U5MXU5enVsV1lNUVFnZ2hoQkFpWitVK2FHdXROeXFsMkxGakJ4NlBCNnUxNkQxcExSYUxyK1U1cDJDY25jc3V1NHlHRFJ0eTlPaFIzMnQrZm40MGE5YU0yMisvbmNHREIrZTRiN3QyN1pnd1lRSW5UcHpndnZ2dXkzZExjMEUxYjk2Y3BVdVg4c01QUDlDalI0OTg3emRvMENEY2JqZHV0NXVYWG5xcHdHTzdDNnRldlhxc1diT214STVmMkJuWVBSNFBPM2JzOEQ3ZFdHd0Y1WlBUNlp4b3Q5djdBbTJVVWtzZERvZmI2WFR1THUwNmhCQkNDQ0dFRUpmS2ZVSG1jc0xoY0xpMTF1MlhMRmxDZUhpNDJlVUE2ZU9nSVQyMGx6Y0pDUW44OXR0dkFGbG1KL2Q0UE1URnhYSFZWVmZsKzFpSER4OEcwbTlDbEZZNEx3M2J0Mi9ua1VjZUFYQzdYQzVUeGl3NEhJNEdXdXVEZ0Ivd1YxcGFXcXRkdTNhZE1LT1c4c0xoY1BUVldyOUgraGozaW1pOHkrV2FaM1lSUWdnaGhCQ1ZYZmxMZ2RuN0dQRE5obDBXV0N5V2NobXlJYjJWdDFPblRwY3NBV2ExV2dzVXNpRjlQZS9HalJ0WHFKQU4vN3ZXdE5ZZm0xV0QwK21NQjhablBLMXR0VnJYZE8vZVBmOWRNQ29adTkxK2E4YS9WOFc2R0xPYWE3ZmJielc3Q0NHRUVFS0l5cTVDdEdpSGg0ZTNOZ3hqZDkyNmRmbjg4OC9MYmNBVjVZTmhHUFR0MjVjVEowN2c4WGhhNzl5NU04YkVjaXgydTMwTDBBRkFLZldxMCtsODFNUjZ5cVNNOFBrUjRILzMzWGNUR1JtSlVoWGl2ejhnZmJMQ3FLZ29WcTVjQ1pBQ0RIQzVYR3ROTGtzSUlZUVFvdEtxRUlsMHg0NGRNY0J2SjA2Y0tOUExmSW1LNGVlZmYrYkVpUk1vcGZidTNMbnpaNVBMTVlCbk14NXJyZlVqN2R1M3Y4UE1nc3FhaWg2eUlYMHB3TWpJU082KysyNEFmK0FqYWRrV1FnZ2hoREJQaFFqYWdGWktmUXp3d3c4L21GMkxxT0M4M2NZTncvaVk5RFd0VGVWeXViNEI5cERSUThWaXNTd05Dd3RyYUc1VlpVTmxDTmxlRXJhRkVFSUlJY3FPaWhLMEFUNkI5S0N0dGVuWlIxUlFXbXZmelJ5cjFmcUp5ZVY0YWVEZkdZL1BBTFdVVXU5UXNYNitDNnd5aFd3dkNkdENDQ0dFRUdWRGhma2c3blE2dHdQN0R4MDZ4TmF0VzgwdVIxUlFXN1pzNGRDaFF3RDdkMlJhMzh0c1o4NmMrUTl3REtnT25BSjZPaHlPU3J2WWVXVU0yVjRTdG9VUVFnZ2h6RmRoZ2paZ0tLV2lBSll0VzJaeUthS2k4bDViU3FrNXBJK1BMaFAyN2R1WERDektlUG9MZ05aNnBzUGhNR1hwTVROVjVwRHRKV0ZiQ0NHRUVNSmNGZXJUWjBSRVJGQnljdkpCb003eTVjdTU5dHByelM1SlZDQXhNVEhjZSsrOUFDY0NBZ0thYmQ2OE9kSHNtakxyMkxGanJiUzB0S09rejFud2x0YjZFU0EyTFMzTnNXdlhydk5tMTFjYUpHUm5KYk9SbDExaFlXRmJsVklkemE1RENDR0VLRUhuZ0xzcjYyZVBpdFNpemViTm14TzExZ3NBM243N2JiUExFUlZNcG10cVFWa0wyUURidG0wN0NYd0xCQmlHc1FuWURiUzAyV3ovem4zUGlrRkM5cVdrWmJ2c2twQXRoQkNpRXFnS1BHZDJFV2F4bVYxQWNVdExTMXZzNStjMzRmdnZ2Njk2Nk5BaG1qUnBZblpKb2dJNGVQQ2dkeEswYzZtcHFTK2JYVTlPdE5ZZks2WDZLcVh1c0Znczl4aUdzUU40eUc2M2YrVnl1Y3JLNUczRlRrSjJ6cnhoRzJEbHlwWGVzQzB0MjJXRTArazB1d1FoaEJDaTJDMVpzb1RYWG5zTm9OSiszcWhRTGRvQXUzZnYvbHNwOVpyV211WExsNXRkanFnZ2xpOWZqdFlhcmZXUzNidDMvMjEyUFRteFdDeWZrVDUydkU5S1NzcnZRQ1NBMXZxTmR1M2FYVzVxY1NWRVFuYmVwR1ZiQ0NHRUVLSjBWYmlnRFpDYW1qb1hTUDNzczgvWXYzKy8yZVdJY203Ly92MnNXYk1HSU5Vd2pMbG0xNU1icDlQNUY3QUJDTEphcmIxZEx0Zkx3RnFsVklqVmFsMU9CZnVabDVDZGZ4SzJoUkJDQ0NGS1Q0WDYwTzIxYTlldVA1UlNzOVBTMHBneFl3YUdVV1ltaHhibGpHRVlUSjgrbmJTME5MVFdzM2J1M0huRTdKcnlvclgrQkVBcE5URDlxYjZQOUtXLy9xOGlMZmtsSWJ2Z0pHd0xJWVFRUXBTT0NobTBBYXBWcXpZRCtPMm5uMzdpMDA4L05ic2NVVTZ0WHIyYW5UdDNvcFRhVzZOR2pabG0xNU1mTnB0dGRjYkRtd0dMMiszK0V4Z082VXQrdFcvZnZyMVp0UlVYQ2RtRkoyRmJDQ0dFRUtMa1ZkaWd2WDc5K2lUZ0VZRDU4K2VUa0pCZ2NrV2l2RGw1OGlRTEZpendQbjBrNDVvcTg3WnYzMzRZK0JtNHpHNjN0d1J3dVZ4Zks2VVdBbjRXaStYZGlJaUlJRk9MTEFJSjJVVW5ZVnNJSVlRUW9tUlYyS0FONEhLNWZ0QmF2MzMyN0ZtaW9xTE1Ma2VVTTFGUlVadzlleFpnbWRQcFhHZDJQUVdodGQ2VThXZG43MnYrL3Y0VFNBL2cxNmFrcE13MnE3YWlrSkJkZkNSc0N5R0VFRUtVbkFvZHRBRXNGc3NUU3FtRXI3NzZpdWpvYUxQTEVlVkVkSFEwWDMvOU5VcXBremFiN1FtejZ5bUV6UUJLS1YvUTNyeDVjNkpoR1A4RVVyWFdvKzEyZTIvVHFpc0VDZG5GVDhLMkVFSUlJVVRKcVBCQjIrbDAvbVVZeGppQXlaTW5FeDhmYjNaSm9veUxqNDluOHVUSkFHaXR4MjNidHUya3lTVVZtTVZpMlpUeHNFdm0xMy82NmFlZmxGSlBaeng5eStGdzFDN2R5Z3BIUW5iSmtiQXRoQkJDQ0ZIOEtuelFCbkM3M1N1MDFtK2NPbldLeU1oSWtwTEt4VkJiWVlLa3BDUWlJeU01ZGVvVXdPc3VsK3RkczJzcURLZlR1VmRyblFDMHZEaE1PNTNPZndQcmdQcGE2OWVCTXAxWUpXU1hQQW5iUWdnaGhCREZxMUlFYlVDZlBYdDJGTEFwTmphV3FWT25vclUydXlaUnhtaXRlZjc1NTRtTmpVVnJIWjJjbkR3S0tLOFhpZ0ZzQWRCYVgzZnhlMWFyZFJod0N1Z1hGaFoyWDJrWGwxOFNza3VQaEcwaGhCQkNpT0pUV1lJMisvYnRTN1phclFPVVVrZS8vdnByM243N2JiTkxFbVhNMjIrL3pUZmZmSU5TNm9pL3YvK0FtSmlZRkxOcktncWxsSGRDdEE0WHY1Y3hNL2tqR2R2TmI5KysvWldsWEY2ZUpHU1hQZ25iUWdnaGhCREZvOUlFYllEdDI3Y2ZNd3pqRGlCNTBhSkZNam1hOEltT2ptYlJva1VBeVlaaDlOdTZkZXR4czJzcUtxWFVUeGwvWHAzZCt5Nlg2MzFnT1ZCRktiWEM0WEQ0bFdaOXVaR1FiUjRKMjBJSUlZUVFSVmVwZ2phQTIrM2VBVHlndFdiQ2hBbjZwNTkrTXJza1lUSzMyODJFQ1JOMHhuQ0Mrek91a1hKUGF4MmI4VERib0EyZ2xCb05IRlJLZGRSYVR5bWR5bkluSWR0OEVyYUZFRUlJSVlxbTBnVnRBSmZMdFFLWWxKaVlxQjU3N0RIdGREck5Ma21ZeE9sMDh0aGpqK25FeEVRRlRDcXZrNTlscDNyMTZnZUFWT0NxUVlNR1diUGJ4dWwwbmxaS0RTRjlUUGNrdTkxK1p5bVdlQW1IdzlFWENkbGxRblpoTytQZlJ3Z2hoQkJDNUtGU0JtMEFsOHMxVXlrMU1Ta3BTWTBhTlVwdjM3N2Q3SkpFS2R1MmJSdWpSbzNTeWNuSlNtdjlsTXZsbW1sMlRjVnAvZnIxYWNBK0lEQTJOclpKVHRzNW5jNk5nSGV0OE9VT2g2Tk5hZFNYSGEzMVcwaklMak11RHRzWi96NUNDQ0dFRUNJUGxUWm9BemlkemxsS3FTZFRVbExVNk5HajlkYXRXODB1U1pTU0xWdTJNR2JNR0oyU2txS1VVays0M2U3Wlp0ZFVFcFJTZXdHc1ZtdU8zY2NCWEM3WFBLMzEyMEFWNE5PT0hUdldLbzM2c2xFSGtKQmRobmpEZG9ZNlp0WWloQkJDQ0ZGZVZPcWdEZUIwT3VjQTQxTlRVOVhZc1dPMVRKQlc4VVZIUnpOdTNEaWRtcHFxbEZMam5FNW5sTmsxbFJUdk9PMmNKa1RMdkdtTkdqVWVBYlpxcmE5SVMwdDd2M3YzN3JhU3J6QjdFckxMRnZuM0VFSUlJWVFvbUVvZnRDRzlOUThZblpxYXFzYU5HOGZ5NWN0bG5lMEtTR3ZOTysrOHc3aHg0MGhOVFZYQUtLZlRPZC9zdWtwU3BnblJyc2xyMi9YcjF5Y3BwZTRFamdJOXo1NDl1eENvTUFucmswOCs0Y3laTTJhWElZVEl4dkhqeHd2OGUvZklrU044Ly8zM2hUN25oUXNYQ3IydjE1UXBVNWd5WlFvTEZ5NHM5REhTMHRMNDRZY2ZTRXRMSy9DK216WnRZdE9tVFJ3K2ZMalE1eThMbGk1ZHlvWU5HemgvL3J6WnBaUlo2OWV2NStqUm8yYVhVZXppNCtQTkxrR0lFaU5CTzRQTDVWcWt0YjViYTUwNGI5NDhKazZjV0N5L2hFWFpjT0hDQlo1NjZpbm16NStQMWpwUmEzMjN5K1ZhYkhaZEpjMWlzZXdGMEZvM3k4LzJUcWN6M21LeDNBa2thYTBmc2R2dFVaVHpzRzBZQnVQSGoyZjY5T2xNbkRnUnd6RE1Ma2tJa1VsS1NncERodzdsemp2dlpNMmFOZm5hNTd2dnZ1TWYvL2dIVHovOU5EdDM3aXp3T1gvOTlWZjY5Ky9QbTIrK1dlQjlNMXU3ZGkxcjE2NWwzYnAxaFQ3R1YxOTl4Wk5QUHNrdHQ5ekM3dDI3QzdUdjZOR2pHVDE2TkY5ODhVV2h6bjNxMUtrUy9jcVA2T2hvWG43NVpTSWpJOW03ZDIraHZvL2lscENRd0lZTkc5aTFhNWZacFhENjlHa2VldWdoSWlNamVlYVpaeXJNN3pERE1KZytmVHAzM1hVWGUvYnNNYnNjSVVxRWFWMUR5eUszMi8yZTNmNy83TjE1ZUV4bit3Znc3NWxNSm1SRDdEdFZ1eUF6MUZMYmEyOGI3MnV0cUtYVm9xVkNOSXFndFN0aWkxSUVSV3VwSlNocUMybnNRakpCaENJaGlTVklCZGt6bVRuUDc0OWt6bThtbVVsbWtzeE1rcmsvMTVYTG1Ebm56Sk14WTg1OTd2dTVIK2xkQUljREF3UGZlL1RvRVZhdVhJbDY5ZlQya1NLbFFHeHNMS1pQbjQ1SGp4NEJRRFNBUWVIaDRjYWR6WlJTSXBIb3VVcWxBc2R4TlEzZEp6UTA5THBVS2gwSTRDaUFhVktwTkVzdWw4OENVQ3JMUEVRaUVSbzBhSUFMRnk3ZzJyVnJXTDkrUGFaTW1aSm51ODJiTjhQZjM3L0l6NWZmS2dZeW1hekl4eS9JaEFrVDhQWFhYNXY4ZVFncExrZVBIc1hyMTYveCt2VnJTQ1FTZy9acDNydzViR3hza0pHUkFSOGZIL3p4eHg5d2RuWTJhTitzckN4OC8vMzNTRWhJd0lZTkc4RHpQTWFORzFlVVg2SFExSlZXQUdCblo0ZW1UWnVhOWZsNzllcGwwdU1ic3FxTCt2L2QvLzN2ZjNCemM5TzduVXFsd2djZmZGQ29jVnk1Y2dWMmRuWUFzZ084bEpRVXZIdjNEb21KaVhqMTZoVmV2bnlKNTgrZkl5WW1CbzhmUDhhclY2OEFBSzFidDhiMjdkdmg3ZTJONE9EZ1FqMDNZTmpyb0krenN6TnNiTElYRHJsMTZ4WjI3dHlKc1dQSEZ2cDR6NTgveDRBQkF3cmN6dFFyOGp4Ky9CaW5UNTlHV2xvYXZ2MzJXMnpjdUJFdFdyUVFIbytOamNVLy8veFQ1T2RwMXF3WjZ0ZXZyM1ZmY25JeWV2VG9ZZkF4d3NMQ2l2VDkzYU5IRDZ4YVZXWm5LWko4VUtDZGkxd3V2KzNxNnRyTzF0WjJkM1IwOUVjalI0NWtTNWN1NWJwMjdXcnBvWkZDdUhEaEF1Yk1tY1BTMHRJNHh0Z0pwVkk1S2lJaTRvMmx4MlV1WXJFNFhxVlNnVEZXeTVqOTVITDU2WGJ0MmczaWVmNHdnQmt5bVV3UkZoYjJnNG1HYVhLVEprMUNTRWdJN3QrL2o1MDdkNkpGaXhibzNidTNwWWRGaU5YamVWNElORnUyYkltK2Zmc2F0Ri90MnJYaDdlMk5oUXNYNHVYTGwxaTBhQkY4ZlgwTjJ0ZlcxaGErdnI2WU1HRUNVbE5Uc1hIalJxaFVLb3Rjb0xwOCtUS2lvNk1CQUJNblRqVDRRa05aY2VyVUtTR2JHUlFVaEFzWEx1VFpac0dDQmVqY3VYT1Jua2NkcUFLQWg0ZUg4SnJueDliV0ZrK2ZQc1hMbHkrTDlOeEZ4WEVjNXMyYmg2RkRoeUk5UFIzKy92N28xcTBiR2pWcVpQTG5MbzZMdy9vQzlrYU5Hc0hQencrZW5wNUlTVW5CdDk5K2l5MWJ0dUQ5OTk4SGtQM1pLSTdnMU52Yk8wK2dyYWxtVGQxNUNKN25MZjV2VDBvL0NyUjF5QW5FM04zYzNPYWxwYVg5Nk9YbGhTRkRobURLbENsd2RIUzA5UENJQVZKU1VyQnUzVG9FQkFRQTJhWFBDOExEd3hjaWU3MW9xM0gxNnRWMHFWVDZqdU00bHg0OWVwUUxEZzdPTUhUZjBORFFFMUtwZENpQUFNYllYS2xVcXBMTDVRdFFDalBidHJhMitPbW5uL0RaWjU4aEl5TURDeFlzUU9QR2piVytmSHYwNklGYXRZeTZIbEZvbjM3NktZWVBINTd2TnZ2MjdjUCsvZnNCUVAwK3p0ZVFJVU9LWld5RW1OUHg0OGZ4N05rekFNQzBhZE9FeG51R2xCNjNhZE1HVFpzMlJVSkNBbnIxNm9XWW1KaDh0Mi9Rb0lGd3UxbXpabGl6WmcwbVQ1NE1oVUlCZjM5LzJOalltRDJ6cmM3bU5tblNCQjk5OUpGWm4xdlQ3Tm16ODMzK3FLZ29JWXU2ZmZ0MklSalM1ZVRKazFpNnRPRFZNdFBTMHJCMjdWcmg3L3A2YUNnVUNnRFp3YkxtMUlMQmd3Y2pLeXNMNjlhdFE4T0dEZlBzZC9ic1dmajUrUW43cWpWdjNoeHhjWEdvVXFVS2F0ZXVqUVlOR3VEZ3dZTUFBRDgvUHpScDBnVE96czRvVjY2Y3NNK2NPWFBnN2UyTmVmUG1RUzZYWS9iczJlalVxWlBlMzQzbmVVeWVQQmxQbmp6Sms2VlhxVlJRcVZSNjk5WEZ4Y1VGbjMvK09mejkvZkh4eHgvRDBkRlJlRjBNWVdOam8vVWFxQzFZc0FDdFdyVVMvcjU0OFdLRWg0ZWpSbzBhUm8ydnNLUlNLVmF0V2dVdkx5OGtKU1ZoNHNTSjJMWnRtMWtyU1k4ZlA2N3ovdHhaNzZ0WHIrcmNidE9tVGRpNWN5Y2FObXlJUFh2MjZOeEdKS0tadXRhS0FtMzkrUER3OEhsU3FmUUdnRzBCQVFIVkxseTRnRm16WmhsVmJrTE03KysvLzhheVpjdnc3Ny8vQXNBckFGL0o1WExkLzVOYWh4Y0FLcng5KzdZR2dCaGpkcFRMNWNmYXRtMDdUQ1FTSFFRd1R5YVROY25LeWhwLysvYnRVdGV4cG43OSt2RDA5SVN2cnkvUzB0SXdZOFlNN055NVV6aVphdHEwcWRuS05pdFdyS2gxMHE5dkc3V0N0aVdrTkZJb0ZOaThlVE1Bb0hmdjNsb0J5YjU5KzR5YXlqRm56cHdDdDhtZFdaUEpaRmkwYUJGbXpab0Z4aGcyYnR3SU96czdqQjQ5MnVEbkxZcmc0R0JFUmtZQ3lMN0lrUHRrL01tVEp3WUhaRy9mdmpYcVFrTnVFb2tFOXZiMmVoOVhsMTJyYitlM3JhRlorZFdyVnlNaElRSE5talhEcmwyN3RGWTMrUEhISC9IWFgzL0J5Y2tKclZ1M0Z1NVhYd3hOVGs1R1ZsWVdBS0J4NDhhb1ZxMWF2dVBRUFBhY09YT3dZTUVDclczVmdYYWRPblYwSHN2RnhRVUFNR2pRSU1qbGN2ejExMS81WHR6Y3RXc1huang1QW83ajhOMTMzMms5dG5YcjFpSk5VenB5NUFpT0hEbGkxRDc2cGhUVnJGbFRlRjlrWldYaC92M3MvcWxkdW5RQllOaEYzcUxxMkxHajBFTkZvVkRnNmRPbnFGZXZIajc3N0ROODl0bG5oVDV1Y1UvVjB2ZStWbDhvckYrL3Z0VlZwSkNDVWFCZEFMbGNmcnhUcDA3Tk16TXpWeVVrSkh6aDdlMk5uajE3WXNhTUdhaGFsWmFVTFVrU0VoS3dZc1VLQkFVRnFlL2FibWRuTi8zcTFhdUpsaHlYcFRIRzRqbU9hd3FnRm93TXRBSGc1czJiZjhwa3NvR01zVDJNc1JGaXNiaVZWQ29kTEpmTG8vVHNJa0lKclJ6NDlOTlBFUmdZaUpzM2J5SXFLZ3FuVHAzQ3dJRURMVDBzUXF6U3dZTUg4ZUxGQzBna0VuaDVlVmxrREwxNzk4YTRjZU93WmNzVzFLeFpFMUtwMUN6UHkvTThObTdjQ0FEbzJyV3J6cm5IWDM3NUpSSVREZnY2MnI5L3YxQUJvNCtwNTl3YUl5Z29DSWNQSHdZQVRKa3lSU3NRdm5Qbmp0RGNiZEtrU1VLUXF5a3FLdnZycDN6NThuclB4VFJmTzU3bmhRc1pjWEZ4Mkw1OU82Wk5tNFlxVmFyb0hlUGV2WHVSbnA2T2dRTUhDbVBvM2JzM05tellnRnUzYnVINDhlTndkM2ZQczU5Y0xoZTYwSThjT1ZKcjNuRkpGaDRlTGpRQjd0YXRHd0RUWGVSVlgyRHIzTGt6WEYxZDBidDNiNmhVS3JScTFRcTFhOWMyeVhQcU0zandZSjMzRzdvS3d1UEhqd0hRQlhHaUd3WGFCc2dKMU1hMmE5ZHVEMk5zUzFCUVVQMlFrQkRtNWVYRkRSdzRrRXBDTEl6bmVSdzVjZ1JyMTY1bHFhbXBISUFZa1VnMElUUTBOTkRTWXlzSlJDSlJQR1BNcUlab3VZV0ZoZjNWcGsyYjltS3grQkJqekJWQXFFd21HeGtXRnZaWDdtMmxVdW1QQUtyYTJOZ3N1bkhqeG91aWpMMjRpVVFpekpzM0QxOTk5UldtVFp1R2p6LysyTkpESXNRcXZYbnpCbHUyYkFHUUhWQ3E1MGxtWkdRZ1BUMGRYMy85dGM0TVhHcHFLb1lQSDQ2MHREUU1IRGdRbnA2ZVJWN24vZXV2djRhZG5SMkdEQmxpY0VPMW9qcDgrRENpb3FKZ2EydUxhZE9tQ2ZmSHhjWGh3WU1INk5tenAxbkdvYVpVS3ZNdFJkWmNlc3lZYlhXSmlZbkJ3b1VMQVdSZlpPalFvWVB3R0dNTXZyNitZSXloV2JObUdEcDBxTTVqcUJ1VHRXN2RXdSsvLzlPblQ0WGJtb0gyd1lNSGNlclVLVlN0V2xYdkJaN1UxRlJzM3J3Wnljbkp5TXpNeE1TSkV3RmtaelcvK2VZYnpKOC9INnRXcllLYm01dFdZSGp2M2oxNGUzdERxVlNpUllzV21EeDVjcjZ2aGFGZDlndkxrS1puYXBjdlh3YVFmZkdpZmZ2MnBob1NnUCtmTXVIazVBUlhWMWNBUUw5Ky9VejZuUHJFeHNZYXZHM3U5NzFTcVJUMnIxZXZuczdQQldXNXJSc0Yya1lJRFEwTmJOMjZkVXV4V0x3NE5UVjE2cElsUzdCbnp4NTg4ODAzNk5tekp3WGNac2J6UElLQ2dyQnAweWIxRlVVR1lLMVNxZnloTkpZMm13cGpUQjNzRm1rQzhxMWJ0eDYwYk5teW81MmQzVllBd3hsang2UlM2VXFsVXJrZzErc3RBK0N1VXFrbVNhWFNwUnpIclFnTEMzdFhsT2N1VHZYcTFjUHg0OGUxU2lFSkllYmw1K2VIcEtRazFLMWJGNTkvL3Jsdy81WXRXN0I3OTI1MDc5NGRzMmJOUXFWS2xiVDJXN2x5cGJEdWJzV0tGWFVHV2VucDZTaGZ2cnpCWStFNHJraGRuSTMxN3QwN3JGKy9Ia0IyeGxPelY4UlBQLzJFNjlldm8zYnQyZ2dJQ0NndzhGZVh4eFoxdFlIRml4ZGo4ZUxGQm0wN1pzeVlRai9QbXpkdk1HWEtGQ1FuSjBNaWtlRDc3Ny9YZXZ5dnYvN0NuVHQzd0hFY2ZIeDhkSjVYdlhqeEFvY09IUUlBbmZQS2xVb2x3c0xDY1A3OGVRRFo1ZUJpOGYrZjdnNFpNZ1FIRGh6QW9VT0hNSDc4ZURnNE9PUTV4b0VEQjVDY25BeEhSMGVNR2pWSzZ6RjNkM2VjT0hFQzE2OWZoNWVYRjdaczJZS0tGU3ZpK3ZYcitQNzc3NUdTa29LNmRldkN6ODhQdHJhMitiNGVtbjFCZUo1SFZGUVVtalJwa3U4KzE2NWR3Nk5IajhCeEhFYU1HSkh2dHNhNGN1VUtBS0JEaHc1V0ZSenFxL1RRMVprOHYzbjVDeGN1RkM0Z2FRb09Eb2FUazFPUnhraEtMd3EwalpRVFVFeHIxNjdkWHA3bmZSOC9mdHh0NXN5WmFOcTBLYjc5OWx0MDd0eTV5RmZYU2Y0WVk3aHk1UW8yYk5nZ3pDY0NjRUVrRW4wZkdocDYzWkpqSzZIVWdYYVI1enBFUmthbUFCamg1dVoybmVPNEZRQytGNHZGSG01dWJ0UEN3OE1QSWZ0aWgrYkVxTms4ejM4ams4bCtra2drRzY1ZXZacGUxREVVQndxeVNWSEpaTElxV1ZsWjZYUlJ6M2pYcjE4WEdoRDUrUGdJSi9VeE1USFl2WHMzc3JLeUVCOGZyOVduQUFBdVhyeUlvMGVQQXNqT2hPYWVTLzNxMVN1c1g3OGVOMjdjd0w1OSs4eVduVGJXbWpWcmtKU1VoSm8xYTJvMVgxTUhiMEIyazZpU092NmlZSXhCcFZMQnhzWUdDb1VDLy8zdmYvVnVwM2tCQnNnT2lKS1NrdkRkZDk4aExTME43NzMzSGo3NjZDTThmUGdRSGg0ZWVwOHpkOWpRYVZZQUFDQUFTVVJCVkZhM2NlUEdhTldxRmU3Y3VZTmp4NDdsMmZmdDI3ZllzV01IZ093TElibURKSTdqTUgvK2ZJd2VQUnFQSGozQ1YxOTloWjQ5ZTJMSGpoM2dlUjUxNjliRkw3LzhvclBrUFQ4N2R1ekFoZzBiOE9HSEgyTGN1SEZhYzlNMW5UeDVFc2VQSHkvV1FQdnAwNmZxSlZCQnErd1FVbndvMEM2a25JQ3VoMHdtNjhNWVczci8vbjNabENsVDBLWk5HM3o3N2JkbVdTL1hHb1dGaFFuem85UjNjUnczT3l3c0xCQ2xzQnUybWFpenlSV0s2WGdzUER4OGRkdTJiUytLUktJTkFOcHpISGRRS3BYS0Fhd0JvRldpem5HY0MyUE1Oek16MDBzbWs4MTNjbkxhRVJ3Y25IOXRvUm5GeHNiaTl1M2J4WDdjL0VyMkRHbGNwTmx4dWFCdGlmbnhQTjliTEJadmswcWxKeGxqQVJLSjVLK1FrQkRkYlpPSjROMjdkL2p4eHgvQkdJTzd1enM2ZE9nQXhoaXlzckt3ZE9sU1pHVmxnZU00ekp3NVUrdWk5Yi8vL2l0a2k2cFhyNDZGQ3hmbXVhaWRuSnlNVTZkT1FhVlM0YWVmZnNKUFAvMlU1L25mdkhranJKR2NXNVVxVlZDNWN1VmkvRzN6K3Z2dnY0VnlZUjhmSDVRdlh4NVpXVmxJVEV3VWxqS3FVS0dDMmVlc3o1OC9QOS8vcys3ZnZ5ODBwdHF6WjArK2pTT1BIVHVHK2ZQbjYzek14Y1VGSzFhc1FIaDRPTmFzV1FNQVdobDlkUm11cnZ2dTM3OFBIeDhmeE1iR3d0N2VIc3VXTFlOWUxFYmp4bzFScFVvVmRRTlVnYU9qSTBhTUdJRXZ2L3d5enpnKyt1Z2ozTGx6QjRjT0hjb1RhS3RMeHF0WHI2NjNNVjcxNnRYeDg4OC80NnV2dmtKTVRBeCsvZlZYQUlDcnF5djgvUHhRb1lMK3I5dXVYYnZtZVo4eHhoQVhGd2NndTRUNzh1WEw2TkNoQXp3OVBkRzhlWE90YmRYdmUwT3FLSDE4ZkFDZ3dIbmk2bEo4anVQUXRXdFhxRlFxWWI1MmNYRndjREJveklVNWZ3NElDRERySEdsRHN0UVVCeENBQXUyaVltRmhZV2NBQkVxbDBrRUFGdCs2ZGF2NWhBa1Q0T3JxaW1IRGhxRlBuejVXVllKakNncUZBb0dCZ1RodzRBQWlJaUxVZDk4RE1GY3VseDhHQmRqNVlvd2xjUndIanVPS05UMXk4K2JOR3dBNlNxWFNyd0FzQUNBRjhIcyt1OVJtakcxSlNrcWE3dWJtTmpjOFBEd0FKdjYzMjd4NXM5N3VydXB5c1JzM2J1ZzhJUytxL0U1YURXbGNwSW1XN2lxeDdBRU00VGh1U0ZaV1ZxWlVLajNEY1Z5QVFxRTRtck5NSk1ubDNMbHpTRWhJQUFDY09YTUdwMCtmRnJwSHE3bTd1Nk5seTViQzM1VktKV2JNbUlIRXhFUklKQkw0K3ZycXpQWTJhdFFJSTBhTXdLNWR1M0RtekJsMDc5NGQvZnYzMTlybTVNbVRldGZtelYxK2JjeUpjbXhzYklIYk96bzY0cjMzM2hQK1BuMzZkR1JsWmVWcHVqUjE2dFE4MmZ5eXBHWExsbWpac3FVUWFQL3h4eCtRU0NSUUtCUkNhYTY2TkZ6enZuUG56aUUyTmhZVktsVEF1blhydE5hUjNyTm5ENUtUazZGUUtNRHpQQ3BWcW9TcVZhdnFEZXo2OXUyTDMzNzdEWjkrK3FuVzY4OFlnMEtoZ0Znc3hwUXBVM1JPUVZDcFZMaDQ4YUxRTEUxVFZGUVVObXpZQUhkM2Q3aTZ1dXFzY0d6Um9rV2V3RmVkSlI4MGFCQjhmWDF4Nzk0OWhJU0U0UHIxNitqWHJ4OG1UWm9rekFWWHo0SFhMSWZYUjk4Yzk5elVaZll0V3JSQTVjcVZFUllXaGdrVEpoaTByNkdPSFR0bXRpVTBqVkhVZ0ZpenhMd2tOUndrSlFNRjJzV0R5ZVh5UThPR0Rmc3pLaXBxSk1keGN5TWlJaHBIUkVSZzllclZHRGh3SUlZTUdWSWkvNE1weVo0L2Y0NkFnQUFjT1hKRXlPNXhIUGVBNS9rbDc3Ly8vdTREQnc0WXR4Q2xsUktKUkVrNUp4TEZsZEhXeE12bDhpMDlldlQ0L2QyN2QxOXdITGNZUUVFcG9hWWN4eDJRU3FXaGpER2Y4UER3c3lZWUZ5SG1aZ2RnQUdOc2dLMnRyVklxbFFZQkNGQXFsVWR1Mzc2dE80VnFoVFJQYW5VMURuSjJkc2JVcVZPMTdsdTllclZReGVUajQ2TVZoT2MyWWNJRW5EaHhBb21KaVZpK2ZEbGtNcGxXVjJvYkc1czhGNytOV1krNHFOcTJiU3RVME9oNlhqYzNONjF5NnZqNGVHUm1aaFo0M0lLcVpBcks5aWtVaW53em1KcGp5TXpNekhkYlU3MmU0OGFOUTF4Y0hLWk1tWUkzYjk0Z0tTbEp1T0JTdVhKbFllM3VtVE5uNmx5aVMzTjhqbzZPT0hqd0lNUmlzZGFGSHFWU2laa3paK0xMTDc5RTFhcFZvVkFvSUpGSW9GUXFFUjRlanFDZ0lKdzllMWFybzNuYnRtM1JybDA3N04rL0gwbEpTUWdJQ0VCQVFBQXFWNjZNZHUzYW9YWHIxbWpVcUJFYU5teVliNWR6SUh0dCtOOSsrdzFIamh6QnVuWHJoQ3FORmkxYVlPVElrY0lZZ2VKcnNwV2Ftb3FiTjI4Q0tEanpiVTdyMXEwcnNBTjVjVnlFVmpkaXpJM25lYng4K2JMSXh5ZldqUUx0WXBRVCtQMEdZSmRNSnV2TkdQdjI3ZHUzQTNiczJNSHQzTGtUWGJwMHdiQmh3OUNoUXdlRHJrUmFJNlZTaVpDUUVCdzRjQUNYTGwxU1gybm1BUndYaVVUclEwTkR6eUY3alhQTERyUVVZWXlweTFsTk51RXZPRGc0QThBbU56ZTMxaHpIVFRSd3QzWWN4d1hLWkxJTWxVclZMU2REWHF5R0R4K3UxY2wwMzc1OWVUTEpRNGNPMVhuVi8rN2R1MExaWVB2MjdiRnAwNllpalVVemEySkk0eUxOYkx3aFY4bXBUSzFFRVFQb0M2Q3ZXQ3plS0pWS0x6TEdBbmllUDNUcjFxMW5saDZjSmRXdlh4K3JWcTJDZzRNRG5KMmRVYUZDQmV6WnN3ZTdkKzhHQUhoNmVtbzFRTnU2ZFN2Mjdkc0hJSHQ1dnR4emVobGp5TXpNRkxxVnA2ZW5vMSsvZnRpN2R5K1NrcEt3WXNVSytQcjZDdHNQSHo0Y3c0Y1AxenFHdnMrT0lXc0lxMC8wYTlldWpYWHIxdVc3clVna2dvMk5qWkExckZTcEVweWNuT0RwNllrSER4NUFMQlpqOXV6WldsblFXYk5tNGM2ZE93V09vNkFxbVlMK0QxbTZkS2tRcUJiRW5JM2pORWtrRWl4YnRneU1NWXdaTXdidjNyM0Q3dDI3aGVaaDZ2Sm5UMC9QZkkrVFgwTXJYWE85cDA2ZGlpMWJ0dVM1dU5Db1VTT01IejhlZmZyMEFRQjgvdm5uT0hyMEtJNGNPWUtIRHgvaTlldlhPSDM2TkU2ZlBnMEErUGpqajdGbzBTS3RZekRHc0dYTEZ2VHIxMDhvbHhlSlJCZzhlREM2ZCs4T1gxOWZ2SGp4UW1zdWRrWkdCZ0FZMWZBdlB3NE9EdWpUcHc5T256Nk5vMGVQWXNTSUVXamR1alhPbkRtVDczNVhybHdScGdqODl0dHZxRkdqUnI3YjUyNXNXSkRhdFd1YnBSeGMzUzhpTjEzTjBBZ3hGa1Y3cHNIbmxKU2ZhZHUyYlFNYkc1dHZHR1BqTGw2OFdQbml4WXR3ZG5aRzkrN2QwYnQzYjN6d3dRZFdYMXF1VUNnUUVoS0NjK2ZPNGZ6NTgwaEtFcVk1dnVZNGJxdEtwZHAwOCtiTkdBc09zVlJUbDQ3RE5CbHRMUnpIdFRKMkg4WllPWkZJZEYwcWxSNHE3dkZVckZoUnF3VFRtSEpNOVRxb0lwRW9UMmZjVjY5ZUlTSWlBcjE2OVRMNGVDclYveGRnR0xvK1owa2tsVXBMNytBdFF3U2dPOGR4M1cxc2JOWkpwZElRanVNT2x1YjNRRkZwbnJ3K2UvWU1CdzRjQUpDZHpSczBhQkFBSUNrcENaNmVubHBCWm1ob0tBWVBIb3lNakF6aFI2RlE1UHQ1Q2dvS3d2bno1OUc5ZTNlangybk1TYjVZTERaNGU4MHNYVUJBQUI0OGVBQWdPNERWTEMyM0ZycUNXMzFyR3dQQWd3Y1A4T2JORzlqYjIydVZqNXRLbno1OWhJdWVITWVoWThlT0dEWnNHTHAxNndhTzQ0UUxOVXVYTG9XSGh3YzhQRHp3OE9GRG5EOS9IaGN1WE1BLy8vd0RsVXFGTGwyNjVEbjJ5Wk1uc1huelptelpzZ1Y5Ky9iRmwxOStLZnhPbFN0WHhySmx5NUNSa2FGVkFwK1NrZ0lBT3J1bEY5YnMyYk1SRmhhR2YvLzlGNHNYTDhhV0xWc0s3RmVnT1VlNVVxVktKdTl2VUp5Y25KeHc5ZXJWSW05RFNFRW8wRGF4bkFCeFZvOGVQZVluSnljUFo0eU5Ua3BLNm5IczJER2JZOGVPd2NIQkFWMjdka1h2M3IzUnFWTW5sQ3RYenRKRE5vdU1qQXhjdVhJRjU4NmR3OFdMRjVHYUtqVHVWUUVJNWpqdWR5Y25wMzA1bVZKU0JDcVZLaW1uZ3NMVWdUWUh3SkIycFdrY3g3M0lXWFlzSGNBMXhsZ2dnSWNjeCtrL3V6SWo5ZHc0SUR1THBua3lGeElTZ3Brelp5STlQUjA3ZCs1RXMyYk5ERHBtV1FtMFNaRXhVRjhKZ2ErdnIxQ2UrOE1QUHdqWlhDY25wendaUkhWWDVJSklKQkk0T2pyaTdkdTM0SGtleTVjdlIvdjI3V0Z2YjEvczR5K0t4TVJFWVptdnBrMmJhblVnVjl1NWM2ZFp4akpqeG94ODF6R09qbzRXNXV6Nisvdm5HK0NlUG4wYUsxYXNNUGk1ZGExam5OL2F4amR1WkJjL3RXalJJazhETkFCNC9mcTF6bXh2cFVxVklKRkk4bVQzWjgrZUxXU2Q5VFhWOHZiMlJtcHFLdnIwNllQcTFhdm4rL3NBMlozTkd6ZHVqSEhqeGlFOVBSMTM3dHpSV1phZGxKUUVlM3Q3cEtXbDRkU3BVemg5K2pRKyt1Z2pUSnc0VVpodW1QdThVSjJNS002dTlJNk9qdkR5OHNMY3VYTWhsOHR4NGNJRmRPdldyZGlPWDFJRUJ3ZkQyOXU3VVB2cVcvTmNQYTNDMnBObVJEY0t0TTBrSjJEY0NXQ25UQ2Fyd3ZQOC96aU9HNXFhbXRyNzFLbFQ0bE9uVGtFaWtjRFYxUlZTcVJSU3FSU3VycTdGVmhwa2FlbnA2WWlJaUlCY0xvZGNMa2RFUklUbVBDNGxnTE9Nc1lNaWtlalBzTEN3dk4rY3BOREtsU3VYcEZRcXdSZ3o2Vm94clZ1MzFweE05UmJaZ1hNVXovTlJBS0pzYkd5aWJXeHNva0pDUWw1QlQ2QWhsVXBOT1VTRE1NYXdZY01HQU5rWmhVbVRKbWs5M3FCQkEvQThENlZTaWRteloyUFBuajBHWFNEVG5MZFltcitRNVhJNXJWOEl3TTNOellQanVMMEdiTW96eGk1d0hCZWdVcWtPcTB2SHBWTHBTaE1Qc2NRN2ZmbzBMbDY4Q0NCNy9tM0RoZzJGeHppT3c4aVJJN0ZwMHlZMGJOZ1ExYXBWdzl1M2IzSHAwaVVBd0hmZmZZZGF0V3JCeWNrSnQyL2ZGajZ6WjgrZUZVcFVWNjllamQyN2QrUGx5NWZZc0dGRG5zb1VTMXV4WWdXU2twSmdhMnVMQlFzV1dHUksyZHExYXdFQVRabzB5YmZpeDlIUlVldDJmdHYyNk5IRHFKNDBWNjllemRNTVRSME1hOTZucGw3dk9UUTBGQjkvL0hHZTQrbHI0dVh2NzU5bm1rQnFhcXBRY3E3MjdObXpQSE9EMVpVV2hWRytmSG0wYjk5ZTUyTWVIaDc0NktPUHNIMzdkdXpmdngrWm1aazRjZUlFQWdNRE1YejRjRXlkT2pWUFF6ZDFNOEhpemlEMzc5OGZXN1pzUVd4c0xQYnUzYXNWYUFjSEI4UFcxdGFncVk4dlg3N0UwNmRQcldZNmsvcUNZSEZXR0pDeWd3SnRDOGdKSkxjQjJPYnE2bHBKTEJZUDREaHVxRUtoNkIwV0ZsWmUvUVdqbnNzbGxVcmg1dWFHSmsyYW9GcTFhaVYrblc3R0dGNjllb1VIRHg0Z1BEd2NjcmtjZCsvZTFjcm9JVHVUZVpZeGRsQ3BWQjZqRHIybWs1cWFtbXhuWndlTzQweWEwWFp3Y0VoVEtCUWRKUkxKdzZ0WHJ5WVd2RWZKZFBUb1VVUkdSZ0xJem1May92S3NYcjA2dkx5OHNHVEpFc1RHeG1MbHlwV1lPM2R1Z2NmVnpNN1JGM0tacHdSd0R0bk4wUDZrWm1oNS9mdnZ2OExjNlJZdFd1Q0xMNzdJczgzQWdRTXhjT0JBNGUrblRwMFNBdTFCZ3dZSkdlclhyMThMMjJnR0FkOTg4dzBDQXdOUnExWXR1THU3bStMWEtMU3paODhpTURBUVFIWmcyTGh4WTR1TXd4UnJKbGV2WHQyZ3JHOWh2SG56QnFHaG9jVjJ2TURBUUsxR2I2dFhyOGFWSzFjd2Z2eDRyVDRhakxGOHMreEFkZ0JjbUlaMDZ1WGNSbzRjQ1Q4L1A1dzhlUkpaV1ZsNC9mcDFuaUE3T1RsWnlHZ1g5MnZNY1J3R0Rod0lQejgvM0xoeFEyZzJ4eGpENnRXcjhlelpNelJyMWt6b3A2REw4ZVBIc1dUSkVsU29VQUZIang0dGNSZVZ1M1hycHJjY1BDVWxSWmh2cjJzYlcxdGJuZnVwcXlvMEwwWVJva2FCdG9YbEJKaS9BZml0WmN1V2t2TGx5N2ZuZWI0SFk2eTdTcVg2TUNJaXdqNGlJa0lvSDNOd2NNRDc3NytQUm8wYWFmMjR1TGhZWlB5SmlZbUlqbzVHZEhRMG9xS2k4T2pSSTBSRlJXbVdncXVsTWNZdWN4eDNYaVFTQmFlbnA5K0lqSXcwWDZ0WEt4WVpHYW1RU3FVcVpIZEY1bUNpc3RXYzREckVGTWMybDNmdjNzSFB6dzhBMEtWTEY3MmxsSU1IRDhicDA2Y1JHaHFLdzRjUG8wdVhMZ1UyVGRIOFRLU2xwZEU2Mm1WUEpvRFRqTEVBdW5pWVA1N244ZU9QUCtMTm16ZXdzN1BENHNXTFlXTmpBNTduOGVyVks4VEZ4ZUh0MjdmbzI3ZXYxbjdxdWFsaXNkaWdNbkI3ZTN0czM3Njl3Q1pONWhZZkg0L0ZpeGNEeUY3cVN2TWl3OHVYTHhFVEU0Tm56NTRKODlGZnZIaFJwT2VyVWFPR1Z0Vk5YRndjZUo0M2VzeWF0KzNzN0l3ZVIzRTB0Z29NRElSS3BVTEhqaDN6TkovNzRJTVBBR1EzaHRQMVhMcVcrdHF6WncrY25aMDFlOE9BTVFaL2YzOGtKeWRqK3ZUcEFJQ3NyS3dDTzF5dldiTkdXTEpNbDRJYTBsV3RXaFdMRnkvR3NHSERzSEhqUm56MzNYZDV0bm40OEtGd1czT3Q4ZUtpenJ3enhuRHYzajEwNk5BQk4yL2V4TE5uMlQwY2MzOG1jMnZjdURFVUNnVVNFaEt3Zi85K2pCbzFxdGpIV0JRaWtRZ1NpUVFxbFFwMzc5NEZrUDBaRklsRVdvRzBNUmNJSGo5K0RBQ29WNjllOFE2V2xBa1VhSmNnT1lIbjVaeWZKUzFidHBUWTJ0cTJzN0d4NmM3emZCZU80MXFscHFiV3UzWHJsckRVaVZyNTh1VlJ0V3BWVksxYUZWV3FWTkc2WGJseVpaUXJWdzUyZG5iQ2owUWlRYmx5NVlUL1RCUUtoZEJZSmpNelUvakp5TWpBNjlldjhlKy8veUloSVFFSkNRbGF0M092SWFraGpqRjJSeVFTWGVKNVBsaWhVSVJSWUcxUkNnRGxaVEtaT0N3c0xLdkFyYTNVMnJWcjhlN2RPemc0T0dEMjdObjVianQ3OW14NGVIaEFvVkJnMGFKRmFOT21UYjVkVlRXWGc5bXdZWU5RNm1vSVdrZTd4RXJqT080RXovTUI5dmIyZjEyK2ZEblowZ01xRGZ6OC9CQVNrbjFOcm5yMTZsaXpaZzJlUG4yS1o4K2VDVk1zWkRKWm5wUDZOMit5cjEwWTA5U3dwQVhaNmVucDhQYjJSbkp5OWx1bFZxMWFtRHQzTG1Kall4RVhGeWRVdmpScTFBaURCdzlHWkdSa2tkY3p6bDB5UFhyMGFPR2lSV0VVZG81cmNhd3hmT3JVS1FEQWYvLzdYOWpZMk9qY3hzYkdSdTlqbWk1ZnZvem82R2g0ZUhqZ2p6LytBQUJNbXpZTmxTcFZ3dkhqeDdGMzcxNG9sVXJNbWpXcnlPUFdwRm1Cb1V1ZE9uV3daTWtTTU1ieWJIdnQyalhoZG8wYU5RbzhsaVlYRjVjQ0t5STFzK1N2WG1VWDRxaTdja3NrRXEwS0UxMmFObTJLRGgwNklDUWtCTnUzYjhmZ3dZTkxYRzhFSUx2NlFIMkI2OXExYTNyWFd6ZUV1c0tpYWRPbXhURTBVc1pRb0YyQzVRU21WM0orQUFBeW1heUNTcVZxS1JLSldnRndaWXkxNGppdVZYcDZlcFc0dURqRXhjV1plNWovNWdUVUVZeXhPenpQMzdHeHNZa01Dd3Q3Wis2QmtIeGxBaWlma1pGaEI0QUNiUjNPblRzbk5Edng5dmJPVTViSDh6eFNVbEtRbEpRa2xPOUpwVkpjdTNZTmI5KytoYSt2Yjc3TDQraHEya05LTDVGSWREWXJLNnZhN2R1Mzg1VHZrUHhwWnVWeWYyOXhISWNxVmFyb25OT3EzcTVPblRxbUg2U0pQSC8rSFBmdjN4ZityaTRmMTJSblo0ZFdyWXhld0tGVTBXd0lhVXpYOFc3ZHV1SE5temZvMmJObmtjZXdkZXRXQU5uVEVOU0JOc2R4bURkdkhsSlNVaEFjSEl4ang0NWgyTEJoYU5Tb2tkNExCWnBkeC9OcktLZFdVRmJZVUY1ZVhrWnRIeHdjck5VcFhCZk55Z2QxQWtiOUh2MzQ0NDlSb1VMQk05REdqQm1Ea0pBUXZIMzdGbnYyN05IWjVNOFE2aXk2S2J4N2wzMkt5bkdjenBKd1hXdkI2OHB5cDZXbENkTlpIajE2aEl5TURLdHBha3dNUTRGMktaTVR3R29GM3dEUXVuVnJCN0ZZWEpNeFZndEFMUUMxT0k2cnlSaXJ4WEZjZFFEMkhNZVZaNHlWQjVEN0I4aWVNeTM4Y0J5WHpoaExSM2JKOTB1TzQ1NHp4dUlCUEFmd25PTzQ1MHFsTXA1T01rc05CUUE0T0RqWUFTaDhLcU9NT252MkxINzg4VWN3eG1CcmE0dmc0R0FjUDM0Y3ljbkp3azlhV2xxKzNjSlBuejZOL3YzNzYrM1UrdlRwVStIMmlSTW5DcHhmUit0b2wyelV0TEh3MnJadGkram9hTlN2WHgvMTY5ZEh2WHIxVUs5ZVBkU3BVd2QxNjliVlc3YXBEdERyMXExcnp1RVdxNFlORzhMUjBSR3BxYW1vVnEwYUdqUm9JUHlvWDQvcTFhdnJ6RHp1MmJQSDRLelovZnYzOGRsbm4rbDg3UHo1OHdZZEl5Z29DRC84OEFNeU1qTGc2dXFLaUlnSUFObVp1L3YzNzZOWnMyYnc4L05EbFNwVkREcWVKczFxT0dPNmpuL3h4UmNZT1hLazN2bXloanA3OWl4dTM3Nk5EaDA2NFAzMzM5ZDZUQ1FTWWNtU0paZ3hZd1ltVEpoZ2xpWEVTZ3AxR1RTUVBYYzhLQ2dJcWFtcDREZ09vMGVQTnVnWUhUdDJ4UHZ2djQrb3FDajgvdnZ2K1BUVFR3dlZJWDNLbENsRzcyTW85ZFFzZlJsK1hXdXRYNzE2RlR0MjdBRHcvMzFXZnYvOWQ2RUtKVGc0R0dQR2pNSHk1Y3ZSc0dIRFBOc1M2MFNCZGhtUkUvQkc1ZndRb29Yak9BVmpERmxaV2NaUHJMTUNXN1pzRVJyaVpHVmw0Y0tGQy9sdWIyTmpnd29WS3NESnlRbE9UazZJakl3RVl3dy8vZlFUcEZLcHpxWW82aE9ZY3VYS29WcTFhc1gvU3hCU1NreVlNTUhvY3VqRXhFUkVSV1YvdmJWczJkS29mZS9mdjEvb3NzN1kyRmpFeDhlalk4ZU9oZG8vTjVGSWhGMjdkcUZxMWFvbE92TzFmZnQyYk5pd0FZd3hEQmd3QUI0ZUhoZzVjaVFBWU02Y09mRDM5OGVsUzVmdytlZWZZOTI2ZFVZSG8rcWVGZmIyOWtMbitZSzZqalBHdE9hSzYvUHExU3U5RjJ0cTFhb0ZoVUloTEt2MitlZWY2OXl1WExseWVlYUFGNWZjWGM0TjhlalJJMHljT0JHWm1abHdjbkxDM3IxN2pXNitwV3Y3Nk9ob2xDdFhEaFVyVnNUcjE2K3hhdFVxQU5rQmFLdFdyWVI1NGwyNmRERnFqdjJvVWFNd2YvNThwS1NrWVBmdTNaZzRjYUpSWXpVMWRkOFRudWZCODd6QnBlT3VycTdDN2REUVVQejY2NjhBZ0E0ZE91RE9uVHVJam83R21ERmpNRy9lUFBUdTNidll4MDFLSHdxMENiRUNqTEZNQUZDcFZCUm82ekI2OUdqTW16Y1B0cmEyYU5DZ0FXclhybzFxMWFxaFdyVnFjSEZ4UWVYS2xWR3BVaVZVckZnUkZTdFd6SE9GZXY3OCtUaDI3QmhldlhxRnc0Y1A2N3p5Zi9QbVRRRFoyYmlTdm5JQUlaYjA2dFVyUkVaR29rT0hEc0w4enFOSGp3b1ZKZnFXU3RKbjFLaFJxRk9uRGlaUG5veGV2WG9adEk5S3BjSnZ2LzBHZjM5L2pCbzFxdGdDYmFCa1orUmZ2MzZOcFV1WENzSGc0TUdENGVQam8xWHVMeGFMNGV2ckN5OHZMNFNFaEdEczJMSHc5UFRFa0NGRERBNVkxQmxGWTVhb3lzckt3b0FCQXdyY0xyK2dMaXdzREpzMmJjS1RKMC9RdG0xYmRPalFvY0RqR2RxTXNxQ3U0eEtKUkZpU3poalIwZEh3OGZIUjZvNSs1TWdSREIwNkZGV3JWalhxV0xtOWVQRUN5NWN2ejNOL3YzNzk4T2pSSTJHYWc3SGwzLzM3OThlNmRldVFtSmlJdlh2M1l1VElrVVpudGZXdGFWNGNIang0SU56ZXRtMGJ4bzhmci9WNFFWVmtaODZjd2FKRmk2QlVLdEc2ZFd1c1hic1dMMTY4d1BmZmY0K29xQ2pNbkRrVG8wZVB4cFFwVTRvMC81dVVmaFJvRTJJZEZBQmdhMnRydFlGMmNuS3lWaU9adExRMDRTUytmLy8rcUZxMUt0emMzQXExSEltbnB5Y3VYYnFFc1dQSDZpelhqSW1KRVRvSHQyN2R1cEMvQVNGbHo1czNiM0QvL24xRVJrYmk3dDI3dUhQbmp0RFA0TysvL3hhMjJiVnJGd0NnV2JObVJwMThwNmVuZytkNXhNWEY0Zm56NXdidGMvZnVYU3hldkZnSU1qUWJHWm9TWXd4eGNYR0lpSWhBUkVSRWtkWnVMb3hUcDA1aCtmTGx3dHJlMDZkUHg5Q2hRM1Z1SzVGSXNHYk5HaXhac2dSLy9mVVhsaTFiaG1QSGptSE9uRGtHVlE5RVIwY0RRS0hLem92aTJiTm4rUDMzM3dFWVBzZlowR2FVQlhVZGI5S2tDZmJ1M1d2UXNkUk9uanlKWmN1V2FUV3ZTMDVPeHRhdFc3RjkrM2IwNnRVTEhoNGVhTk9talZISFZaTktwZGkxYTVldy9LcFlMTVlubjN5Q21UTm5ZdkxreVFDeVM4R043UmxnYTJ1TFljT0dZZlBtelVoTlRjV3VYYnN3YWRJa2cvWlY5MG94WmVYWG5UdDNoTnYrL3Y1bzFhcVZRYi9qa3lkUHNINzllcHc5ZXhaQWRvWjd6Wm8xa0Vna3FGZXZIbmJzMklFRkN4WWdNREFRdi8vK082S2pvN0ZzMlRJcUg3ZGlGR2dUWWdVNGpzdGtqSUV4VnJJV3RUU1RaOCtlWWNxVUtWclpCaTh2TC96ODg4K3dzN09EV0N3MktMT2hUK1hLbFhIMDZGRzkzVlZQbkRnaDNPN2N1WE9objRlUTB1NmZmLzVCY0hBdzd0Ky9qMy8rK1Vmb2JLeEpKQkxoL2ZmZmg0T0RBMVFxRmViUG55OTBIQjg3ZHF4Uno1ZVFrQ0RjMXRXQlhIT1pxN1MwTkt4Y3VSTDc5dTBUN3BmSlpCZ3pab3hSejJtb0Z5OWU0SjkvL3NHOWUvY1FHUm1KeU1oSXJXV21Qdm5rRTVNOGIyNjNidDNDenovL2pQRHdjQURacjlPS0ZTc0tMTkczczdQRHdvVUwwYVpORzZ4Y3VSS1JrWkVZT1hJa09uWHFCQThQRDNUdTNGbHY5WTQ2UTI1TXlibEVJc2szMDZqdVU1RmZKbFNwVktKU3BVcm8yTEdqVmhsd1NYUC8vbjM4L1BQUFd1czVqeDQ5R2tPR0RNSHUzYnR4N05neFpHUms0TXlaTXpoejVneWFOV3NHRHc4UDlPdlh6NmlMeGVYTGw4ZkJnd2Z4N3QwNzJOblpvVTZkT3JDM3Q4ZXRXN2NnbDhzQlpLOUhYeGhEaHc3RnI3LytpcXlzTFB6eHh4OFlOV3FVUVZudFdyVnFGZXI1REJVVEV5Tk1RMm5idGkxdTNyd0pMeTh2VEowNlZlOCt0Mjdkd280ZE8zRHAwaVh3UEE4Ykd4dDRlSGpBMDlOVHExOUErZkxsc1d6Wk1yejMzbnZZdkhrenJseTVnb2tUSjJMSGpoMlUyYlpTRkdnVFlnVjRubGR3SEdlVmdmYnQyN2Z4M1hmZkNTZnFIMzc0SWE1ZXZZcXdzRENNR1RNR2MrYk1LWllzczc0Z1c2RlE0TTgvL3dTUWZhS29YdXUxT0dsMlNLV3lkRktTeGNYRlljdVdMVnIzdWJpNG9IWHIxbkIxZFVYcjFxM1J2SGx6bEM5Zkhoa1pHWmcxYTViUTFiZFhyMTQ2NXoxcW51aXE1N0NxYVdheGRYVXIxd3pFMVZseklMdUJrWmVYRndZTkdsU3NuNmxObXpiaDl1M2J1SC8vdmxBK3JZbmpPTlN2WHgrdFdyVkN6Wm8xVGJxU1NHUmtKTFp1M1NyMHBCQ0pSQmc2ZENnbVQ1NXNWQVp1eUpBaGFOV3FGWllzV1lMSXlFaGN1WElGVjY1Y1FkMjZkZEd2WHo5MDd0d1pyVnExMGxweTY4cVY3SDZ1NXU2dUxoYUw0ZUhob2JlcnVTNEZsUkViMjNWY0g1N25jZm55WlJ3NGNBQlhybHdScGtvNE9UbGh6cHc1Nk5PbkR3QmcxcXhabURoeElnNGNPSUI5Ky9ZaE1URVIvL3p6RCtiUG40OTE2OWJoMDA4L3hiQmh3d3hlQmsvWCtzK0hEeDhHQVBUbzBVUHZCUW5OTEx1dTVkUmNYRnpRdTNkdm5EeDVFbFdxVkVGTVRJelpLcm8weSt4ekI3aWFGNzRYTGx5SVAvLzhFOXUyYlJQbXArc2lrVWh3NmRJbGlFUWk5T3JWQ3hNblRzeDNIZk1KRXlhZ2R1M2FXTFZxRmJ5OHZDakl0bUlVYUJOaUJUaU9Zd0RBR0xPcUtPekNoUXVZT1hPbUVJaE9tREFCWDMvOU5RSUNBckIwNlZKRVJVWGh5eSsvUkt0V3JkQ3JWeTgwYU5BQTFhcFZRN2x5NVNBV2l5RVdpMkZyYXl2Y1Z2K0lSQ0x3UEkrTWpJdzhQK25wNmNqSXlFQ2RPblZRdjM1OUhEeDRVQ2lGSFRCZ1FKSFdGRldwVkZBb0ZDaGZ2cnpXL1FFQkFjTHQvTmJ5SnNUU3VuVHBndnIxNjhQVjFSVlNxUlJ0MjdiVmVjSjY3ZG8xTEYyNlZGaml4OVhWRlQvKytLUE9ZMnBtcW84Y09ZSXZ2dmdDWXJFWWlZbUpRdkFzRm90MVpqbDFMYS8xNFljZllzNmNPUVd1REZBWXQyL2ZGdFlRQjdJellLMWJ0NGFibTV0UXZxcDVvVUF6ME5iWFJkd1lDb1VDZ1lHQjJMZHZIeUlqSTRYN216WnRpamx6NWhqZGFFNXovNTA3ZCtMMDZkTll2MzQ5NHVQajhlVEpFMnpkdWhWYnQyNkZvNk1qNXMyYmg1NDlleUl1TGc0UEhqd0F4M0ZvMTY1ZHZzZFZLcFdGR2s5K1FQYUYxZ0FBSUFCSlJFRlV2dnp5eTJJL1ptRmxabWJpNXMyYkNBb0tRbEJRa05ZMEJaRklCSGQzZDNoNmVzTEZ4VVZydndvVkttRGN1SEVZTTJZTS92cnJMK3phdFFzeE1URklURXpFcGsyYnNIMzdkcmk3dTJQa3lKSDVCb1Q2eko0OUd6VnExRURmdm4yaFVDancrUEZqdUxpNHdNbkpDUktKQlBIeDhkaS9meitBN0NCYjN4U0FyNzc2Q29NR0RUTDdxaGpxbmlpQWRoTzRoSVFFb1h5L1diTm1xRjI3TmlaTm1nUVhGeGY0K2ZrSjV3cnF2Z3l1cnE2b1VxVUtxbFNwZ2lWTGxzRE56UzNmZWZFOHp5TXJLd3NLaFFJZE8zYUV2NzgvT0k1RFpHUWs2dGF0VzZqdTY2UjBvMENiRUNzaUZvdXRLdERtZVY3NDRwdzhlYkpRZGpwa3lCRFVyVnNYUzVZc3dkT25UNFU1a1liS3FRN0lkNXM5ZS9ZZ0lTRUJtemR2QnBCOTBqUnExS2hDL2liWlhyOStqWTgrK2dnaWtRajI5dmFRU0NSSVQwL1hXaXFuU1pNbVJYb09Ra3pKM3Q0ZWh3NGQwdnY0eFlzWDhkdHZ2d2xscTBCMjRMdHMyVEs5RjZtYU5HbUMyclZyNDltelo5aTRjU00yYnR5WVo1dk9uVHZudVVERjh6ejI3TmtqL04zQndRSGUzdDc0My8vK1oreXZaYkMrZmZ0Q0xCWkRKcE5CS3BXaVJZc1dPck9CcGhJUkVZRWxTNVlJR2I4NmRlcGczTGh4K09TVFQ0cWNkZU00RHYzNzkwZlBuajF4L1BoeEhEbHlSQWptWlRJWmV2VG9BUURZdlhzM2dPejV3VFZyMWhUMnQ3VzF4UysvL0lLTWpBeGtaV1VCeUw1d0FoalhOSzBrUzBwS1FuaDRPQ0lqSTNIcjFpM2N2bjA3ejVyTkVva0VmZnYyeFpkZmZsbGdrQ3lSU0RCbzBDQU1IRGdRd2NIQitQWFhYM0gzN2wxa1ptWWlJQ0FBaHc0ZFFyZHUzVEI2OUdpNHVia1pQRTZKUkNLVWpLdFVLb3dkTzFZclM2eXBiZHUyZXQvRERSczJSTU9HRFExK1htTzhlZk1HQVFFQmNIUjBoSU9EQTJ4dGJXRmpZNFBuejU5clZhYzBiOTVjdUgzKy9IbGhPUzdOOWN3OVBEelFvVU1IckYrL0hoY3VYTUM5ZS9kdzc5NDluYzhyRm90aFkyTWpmRjRZWTFDcFZGQ3BWRnBUVVRTSlJDS2NPbldxeUw4ektYMG8wQ2JFT2xobFJydDc5KzVvMnJRcDNOemM4c3p0L09DREQ0UVN2Y0RBUUR4OCtCQXZYcndRbHAzSlQwRkJ0a3dtUTlPbVRSRVRFeU9VblE0YU5FaG5pWjR4cWxXcmhvb1ZLK0x0MjdkYVpYdHFmZnIwS1hSVEhFSktnbnYzN2dsQnRyMjlQYVpPbmFxM0laZWFXQ3pHOHVYTE1XL2VQS0hKbGlhWlRJWTVjK2JrdVY4a0VtSEdqQm53OXZhR1RDYkR3b1VMZGM3akxrNERCdzdFd0lFREM3WHZxbFdyREc0RUZ4TVRBMjl2N3p6M3kyUXlMRnUyREt0WHI4YllzV1BoN3U1ZTdJRytSQ0xCNE1HRE1YandZRVJIUitQTW1UTVlNMllNUkNJUlhyeDRJWlFsRHg4K1hHcy9qdU1nRW9tRUphVTBkZW5TcFZqSGFDbXZYNy9HekpremhRc0ptcG8yYllxUFAvNFk3dTd1QnBkOXEzRWNoLy84NXovNHozLytneXRYcm1EYnRtMjRlZk1tR0dNNGYvNDhuSnljakFxME5kblkyS0J4NDhaYURjVFU2dFNwZzFtelpoWHF1RVhsNE9DQXJWdTM2bnd0MVRwMTZxVFZCOERkM1IxYnQyNkZTcVhDc0dIRHRMWnQyTEFoVnExYWhmajRlSnc3ZHc3WHIxOUhWRlFVWHIxNnBmV2RyMVFxamE2MGFOKytmWm01V0VTTVE0RTJJVmJFMmdKdGp1T3dkT2xTdlFHdVJDSkJqeDQ5aEV3TGtQMGx5dk84Y0hWYS9hZjZObU5NT0NIa09FN25iWFV6bWdZTkdzRFgxeGRMbGl3eHVNT3RXdWZPblhVdUF6TnAwaVE4ZS9ZTUNvVkNHSnV6c3pOYXRHaUIvL3puUDBZOUJ5RWx6Zmp4NHhFVkZZVzZkZXZpODg4L043alVzbm56NXRpL2Z6K1NrcEx3NXMwYjRYTmF1WExsZk5jYjd0R2pCOWF0VzRkT25UcVYrSG1VTld2V05EalExcGQ5QklCdTNicWhXN2R1eFRTcS9EVnExRWhydWEwYU5XcGc0Y0tGQ0F3TTFMblVXcU5HaldCblp5ZU12M0xseXVqYXRhdlIvMytXVkEwYk5zU25uMzZLM2J0M3c4N09EbTNidGtXWExsM1F0V3ZYWWx2MnJYUG56dWpjdVRQa2NqbTJidDJLME5CUXJlVzViRzF0aGNxbjNGVWUra3lhTkFteHNiSGdlUjZNTVVna0V0U3BVNmZRSzNVVUI0bEVndnIxNnd1TnpUVFoyOXVqVDU4K2VTNDJsU3RYRHVQR2pZTlNxZFJiSVZPelprMk1HalZLcUVEamVSN0p5Y2w0OSs0ZFVsSlNoT2xoV1ZsWndybUJHc2R4UXJiYnhzWkdtSDVXdTNidFl2ek5TV2xpVlNmZGhGZ3JxVlI2QlVBbnhsam44UER3cXdYdVlDRlNxWlFCQlRlZktXMVNVbEx5UGRrdkRkUno3T1J5T1gxdkZJT3krbDRueGV2NTgrZkNja2REaHc0MU9DdjIrdlZySER4NEVFQjJiNGlpZG5MT3pNd1VxZ1hVd1hCWm9tNmFWNjFhTllqRnh1V2cxS1hmNnY0ZEJVbEtTc0xqeDQvUm9rVUxyVVorcHZMOCtYT1RkL0syRkpWS2hheXNMS0YwbXpFR2tVZ0VSMGRIdlUwTTFSbHdjN3oyMW03ejVzM3c5L2NIZ0FWeXVYeStoWWRqRVpUUkpvU1VPT3BzVkZsUjJvUHNna3JsQ1NHbVVhdFdMWHo5OWRkRzcxZTVjdVZDN2FlUG5aMGRXclJvVVd6SEsybUtFb2dhbTlGMWRuWTI2eFNmc2hwa0E5bGw3Y1pPZmFBQW01aFR5YTZUSW9RVXExSlFPcDRDWk05RnBPQ3VaR0NNYVM1N2twRGZ0b1FRUWdnaEpCc0Yyb1JZQndhVS9LN2pITWQ1QUZEczNidVhndTBTUUIxazV5eUhvdUE0Ym14Qit4QkNDQ0dFRUFxMENiRVdKVHJBVmdzTEMvc0x3QkJRc0cxeHVZTnNBRU55L24wSUlZUVFRa2dCS05BbXhBb3d4bXh5L2pSdVRRb0xrTXZseDBIQnRrWHBDckp6L2wwSUlZUVFRb2dCS05BbXhBcHdIQ2NHU2tlZ0RWQ3diVWtVWkJOQ0NDR0VGQjBGMm9SWWgxSVZhQU1VYkZzQ0JkbUVFRUlJSWNXREFtMUNySU1ZQUhpZUx6V0JOa0RCdGpsUmtFMElJWVFRVW53bzBDYkVDcWhMeDIxdGJVdFZvQTFRc0cwT0ZHUVRRZ2doaEJRdkNyUUpzUUtNc1ZKWE9xNkpnbTNUb1NDYkVFSUlJYVQ0VWFCTmlIVW9sYVhqbWlqWUxuNFVaQk5DQ0NHRW1BWUYyb1JZaDFJZmFBTVViQmNuQ3JJSklZUVFRa3lIQW0xQ3JJTVlBTXFWSzFlcUEyMkFndTNpUUVFMklZUVFRb2hwVWFCTmlCVW83WE8wYzZOZ3UvQW95Q2FFRUVJSU1UMEt0QW14QXVxdTR5cVZxa3dFMmdBRjI0VkJRVFloaEJCQ2lIbFFvRTJJZFJBRFFGWldWcGtKdEFFS3RvMUJRVFloaEJCQ2lQbFFvRTJJZFJBRFFGcGFXcGtLdEFFS3RnMUJRVFloaEJCQ2lIbUpMVDBBUW9oWmlBSEF6YzFOR1JVVlplbXhGRHU1WEg1Y0twVU9BUkN3ZCs5ZUNRQjRlM3VENHpnTGo4enlLTWd1MldReW1hV0hRQWdoaEJBVG9JdzJJV1dmS09jSEJ3NGM0QzA4RnBPaHpIWmVGR1NYWEl5eFlFdVBnUkJDQ0RHeEZBQ2hsaDZFcFZDNmg1QXlUaWFUMlRMR0ZBQ1Vjcm5jMXRMak1UV3BWT29PSUFDQVpNU0lFVmFiMmFZZ214QkNDQ0hFY2lpalRVZ1pKNUZJMUZORXl0ejhiRjBvczAxQk5pR0VFRUtJcFZHZ1RVZ1pKeEtKMUlHMnlxSURNU05yRHJZcHlDYUVFRUlJc1R3S3RBa3A0NUtTa3RTQmRwWkZCMkptMWhoc1U1Qk5DQ0dFRUZJeVVLQk5TQm5IY1p4NlhyWlZsSTVyc3FaZ200SnNRZ2doaEpDU2d3SnRRc280R3hzYnE4eG9xMWxEc0UxQk5pR0VFRUpJeVdKOXJYZ0pzVEp1Ym03MU9ZNkxBZkJFTHBmWHMvUjRMRVd6RzdtbHgySkNGR1FUUWdnaGhKUUFsTkVtcEl4VE4wUGpPTTdxU3NjMXllWHk0eHpIRFFhUVlPbXhtRWdLeDNHREtjZ21oQkJDQ0xFOGNjR2JFRUpLTTQ3anhEbWwwbFpaT3E0cExDenNMd0RWTEQwT1FnZ2hoQkJTdGxGR201Q3l6eFlBR0dOV25kRW1oQkJDQ0NIRVhDalFKcVNNVXlxVlZ0ME1qUkJDQ0NHRUVIT2pRSnVRc3M5cWwvY2loQkJDQ0NIRUVpalFKcVNNNHppT010cUVFRUlJSVlTWUVRWGFoSlJ4R29FMlpiUUpJWVFRUWdneEF3cTBDU243cUJrYUlZUVFRZ2doWmtTQk5pRmxISldPRTBJSUlZUVFZbDRVYUJOUzl0a0NBTWR4bE5FbWhCQkNDQ0hFRENqUUpxU01VNmxVbE5FbWhCQkNDQ0hFakNqUUpxU01vMlpvaEJCQ0NDR0VtQmNGMm9TVWZiU09OaUdFRUVJSUlXWkVnVFloWlp3Nm8wMWR4d2toaEJCQ0NERVBDclFKS2Z1WXBRZEFDQ0dFRUVLSU5hRkFtNUF5ampHbUFnQ080K2p6VGdnaGhCQkNpQm5RaVRjaFpSekhjWHpPVFJ1TERvUVFRZ2doaEJBclFZRTJJV1VjWTB3ZGFOUG5uUkJDQ0NHRUVET2dFMjlDeWppTmpEWjkzZ2toaEJCQ0NERURPdkVtcEl6amVaN21hQk5DQ0NHRUVHSkdkT0pOU0JrbkVvbDRBR0NNMGVlZEVFSUlJWVFRTTZBVGIwTEtPQ29kSjRRUVFnZ2h4THpveEp1UU1vN25lUXEwQ1NHRUVFSUlNU002OFNha2pCT0pSQ3IxVFlzT2hCQkNDQ0dFRUN0Qko5NkVsSEhxakRiTjBTYUVFRUlJSWNRODZNU2JrREpPUFVlYnVvNFRRZ2doaEJCaUhuVGlUVWdacCs0NkR2cThFMElJSVlRUVloWjA0azFJR2FkZVJ4djBlU2VFRUVJSUljUXM2TVNia0RLT010cUVFRUlJSVlTWUY1MTRFMUxHcVZRcWFvWkdDQ0dFRUVLSUdkR0pOeUZsbkRxalRjM1FDQ0dFRUVJSU1RODY4U2FrN012SytiT2NSVWRCQ0NHRUVFS0lsYUJBbTVBeVRxbFVwZ0FBeDNFT2xoNExJWVFRUWdnaDFvQUNiVUxLT0xGWW5Bd0FqREZIUzQrRkVFSUlJWVFRYTBDQk5pRmxYRVpHUm5MT1RRcTBDU0dFRUVJSU1RTUt0QWtwNHlJakk5Tnliam9DNEN3NUZrSUlJWVFRUXF3QkJkcUVsSDA4Z0JRQW9rNmRPbEZETkVJSUlZUVFRa3lNQW0xQ3JFTXlBR1JrWkZENU9DR0VFRUlJSVNaR2dUWWhWb0RqdUdRQVVLbFVGR2dUUWdnaGhCQmlZaFJvRTJJRkdHUEpBQ0FTaVNwWWVpeUVFRUlJSVlTVWRSUm9FMklkWGdPQVdDeXVhdW1CRUVJSUlZUVFVdFpSb0UySWRYZ0pBRHpQVjdQMFFBZ2hoQkJDQ0NucktOQW14RHE4eVBtVEFtMUNDQ0dFRUVKTWpBSnRRcXdBeDNFdkFZQXhSb0UySVlRUVFnZ2hKa2FCTmlGV2dESDJFZ0E0anFOQW14QkNDQ0dFRUJPalFKc1FLeUFTaVY3bTNLUkFteEJDQ0NHRUVCT2pRSnNRSzhEenZEclFybTdSZ1JCQ0NDR0VFR0lGS05BbXhBclkydHFxQSsxYUZoMElJWVFRUWdnaFZvQ3o5QUFJSVdZaGtrcWxxUURLMmRuWjJWKzllalhkMGdNaWhCQkNDQ0drcktLTU5pSFdnUWNRQlFBWkdSa05MVHdXUWdnaGhCQkN5alN4cFFkQUNER2JLQUN0T0k1ckJPQ3VwUWRqQ1RLWjdCUEcyQjhBSEMwOUZoT1pKcGZMMTFwNkVJUVFRZ2doMW80eTJvUllqNGM1Zjc1djBWRllpRlFxZFdlTUhVTFpEYklCWUkxVUtuVzM5Q0FJSVlRUVFxd2RaYlFKc1I1Uk9YOWFYYUNkRTN3R0FKQ01HREVDM3Q3ZTRMaXkwNktDTVlaVnExWmg3OTY5QUJBZ2xVcUh5T1h5NDVZZUZ5R0VFRUtJdGFLTU5pSFdReDFvTjdMb0tNeXNyQWZaQU1CeEhMeTl2VEZpeEFnQWtDQTcyS2JNTmlHRUVFS0loVkNnVFlpVnNMR3hVWmVPTjdib1FNeklHb0pzTlFxMkNTR0VFRUpLRGh0TEQ0QVFZaDdQbno5UHFWbXo1Z3dBVmV2VnE3Zm0yYk5ubVpZZWt5bFpVNUN0eG5FY09uWHFoT1RrWk55NWM4Y0d3TkNhTld2ZWpJK1BmMkRwc1JGQ0NDR0VXQk1LdEFteEhxeEdqUm9mY1J4WGp6RVdHQjhmSDJQaDhaaU1OUWJaYWhSc0UwSUlJWVJZSGdYYWhGaVIyclZydHdUUUNjRGQrUGo0eTVZZWp5bFljNUN0UnNFMklZUVFRb2hsVWRkeFFxd0lZeXdFQURpT2EyL3BzWmdDQmRuL1R6MW5Hd0QyN3Qycm5yTk4zY2hMQ0RjM3R4Q080ejZ3OURnSUlZU1FZc0l6eHBhRWg0Zi9hT21CbEJUVURJMFFLNklPdEJsalpTN1FwaUE3TDJxUVZuSlJrRTBJSWFTTUVYRWM5NE9sQjFHU1dQZFpLQ0hXaDNOemM0dm5PSzQ2WTZ4YWVIaDRncVVIVkJ3b3lNNWZyblcyRlFBb3MyMWhVcW1VQVVCWVdKaWxoMElJSVlRVVNWaFlHQ1pNbUFBQTUrVnllUThMRDZmRW9JdzJJZGFGY1J3WEFnQWlrYWhNWk5Rb3lDNFlaYllKSVlRUVFzeUxBbTFDckF6SGNkY0FnREhXeDlKaktTb0tzZzFId1RZaGhCQkNpUGxRb0UySWxXR01uY201T1FDbGVQb0lCZG5HbzJDYmxFU1ptWm00ZWZNbWJ0NjhhZkErSjA2Y3dObXpaeEViRzF1bzV3d09Ea1p3Y0REUzB0SUt0YitweU9WeUtCU0tQUGRuWldYaHhJa1QrUHp6ei9IczJiTWlQMDk2ZWpvdVhyeUlpeGN2RnZsWXBaMGwzbitHaUltSkFjL3pKanUrc1JJVEU3RjA2VklzWGJxMFNNZEpTRWlBajQ4UGZIeDhESHJPbFN0WFl1WEtsVG9mLy9ubm4vSHp6ei9qelpzM1JSb1RJWVFRVWx3NHFWVDZWQ3FWTWpjM3R4YVdIa3hoU0tWU2Q2bFVtaW1WU3BtdnJ5L2plWjRSdy9FOHozeDlmWmxVS21VNXJ5TUYyMmFXODlwYitxMWdkaXFWaXFXbXBtcmQ5L2p4WTZidjlYajQ4R0dlKzNpZVo5MjdkMmRTcVpUOThNTVBoUnFIK3ZrZVAzNWNxUDFONGVIRGgreUREejVnN3U3dTdNcVZLMXFQUFgzNmxMVnIxNDVKcFZLMmJObXlJajlYZnE5NVVTUW1KckpidDI2eDE2OWZGK3R4aTB0SmVmKzllZk9HQlFVRjZYd3NLeXVMclZpeGdyVnIxNDc1Ky9zYmRMdy8vdmlEaFlTRUZHb3NoaXF1OTR3eHh5bG8yNUw0T2JaV29hR2g2bitQWUV0L3Y1WWt0THdYSWRhSE1jYU9jaHczRWRsWjdidVdIcEF4S0pOZGRMVDBGN0dFK1BoNC9QREREN0MzdDRlZm4xK0JuOXVIRHg5aTlPalJhTisrUGViT25ZdnExYXNEQU9MaTRwQ2NuQXdBYU5PbVRiR09NUzB0RFYyN2RpMldZeG5UNkk3bmVTeGN1QkJLcFJJdlhyeUFvNk9qMXVPMWE5ZEd6NTQ5Y2Zic1dSdzVjZ1NqUjQ5R3JWcTFpbVdjK2pER29GQW9rSm1aaVl5TURDUW5KeU1wS1FudjNyMURVbElTRWhJUzhPclZLL3o3Nzc5NDhlSUZuang1Z3RUVVZBREFtREZqTUhYcVZKT096MWdsNWYwWEdSbUo3Nzc3RG9tSmlWaTFhaFc2ZGV1bTliaFlMTWFMRnkvQTh6ejgvZjNSdm4xN3RHM2JWdS94YnR5NElXUjh2LzMyVzN6eHhSZEdqNGtRWWhvVWFCTmloVGlPK3hPQU90QmVidUhoR0l5QzdPSkR3VFl4dDF1M2JpRThQQndBc0hYclZvd2ZQMTd2dGtxbEV2UG16VU5XVmhadTNicUZqSXdNNGJHSWlBamhkbkVIMnBheWQrOWVSRVpHQWdDR0RSc0dWMWZYUE51TUd6Y09RVUZCVUNnVVdMdDJMVmFzV0dHeThjVEh4OFBkdmZDRkxxZFBuNGFucHlkRW9wSXpRN0drdlAvcTFxMExPenM3OER5UDJiTm40OWRmZjBXVEprMjB0cGs5ZXpia2NqbVNrcEl3ZCs1YzdOKy9IL2IyOW5tTzlmTGxTL2o0K0FnbDVsV3FWTkg1dTd4NjlhckFjZFdvVVFNaWtRang4ZkZnak9WNVhQTVl6NTgvMTN1Y3dsNEFpbzZPeGkrLy9LSjFuK2JVRHZYM2xTN0xseS9YK2Zxc1dyV3FVR01ocExoUW9FMklGVXBLU2dwMmRuWk81aml1azB3bXF4SVdGdmF2cGNkVUVBcXlpeDhGMjhTYyt2ZnZqMHVYTHVIa3laUHc5L2VIbTVzYjJyVnJwM1BiOWV2WDQvNzkrK0E0RGdzWExrVDkrdldGeDI3Y3VBRUFjSEZ4UWFOR2pVdzJYbjkvL3p3QlVFSGk0dUl3WnN3WW8vYUpqbzdHeG8wYkFRRFZxMWZINU1tVGRXN1h1SEZqREJnd0FILysrU2ZPblR1SG9LQWc5T3paMDZqbk1wU3VRQXNBYkd4czRPVGtCR2RuWnpnNU9hRml4WXFvV2JNbWF0U29nWm8xYXdxM3ExYXRXcUtDYktEa3ZQK2NuWjJ4YXRVcWpCMDdGdW5wNlpnK2ZUcDI3ZG9GWjJkblladktsU3ZEMjlzYjgrYk5RM3g4UE5hdFc0ZFpzMlpwSFNjbEpRVlRwa3dSNWlkUG5EaFI1OFdScDArZllzaVFJUVdPNjh5Wk02aGN1VElHRHg2c3MwK0FwZ0VEQnVoOXJMQkxGcjU5K3hiQndjRjZIOC92c2V2WHJ4ZnFPUWt4TlFxMENiRkNVVkZSbVZLcDlCU0FZWXl4SVFBMlczcE0rYUVnMjNRbzJDYm1OR3ZXTE1qbGNyeDgrUklMRnk3RTRjT0g4Mnh6K2ZKbDdOcTFDd0F3ZnZ4NDlPalJRM2hNcVZUaXdvVUxBSUNPSFR1YTlQK0I4dVhMdzhuSnlhaDlIQndjak5vK0pTVUYwNmRQUjNwNk9nREF4OGRIWjJaT2JmTGt5Zmo3NzcrUmxKU0VSWXNXb1dYTGxrSkpzNm40K1BqZ3d3OC9oTE96czlHL1gwbFRVdDUvalJzM3h2VHAwN0ZvMFNJOGUvWU1jK2ZPelZQTzd1N3Vqa09IRHVIV3JWc0lDQWlBaDRjSEdqUm9BQ0M3T2Q3MDZkTVJGUlVGQUJnNGNDREdqUnRYcUxIazV1Ym1CcVZTbWVmK2pJd01vZXBDSnBQcGZheXdtamR2anQ5Ly8xM3J2dmo0ZU15WU1RTUE4andHQUtOSGp3WUFyRml4QWpWcjFpelM4eE5pQ2hSb0UySzlBZ0FNQXpBWmdEOEEzU2tNQzZNZzIvUW8yQ2JtNHVqb2lIbno1c0hQenc5TGx5NkZqWTFObm0zcTFhdUh4bzBiNDczMzNzUFhYMyt0OVZob2FDaVNrcElBQUUyYk5zMjNoQlVBYkcxdFViVnFWY1RFeE9oOFhMT0R0NE9EZzFrRFNjWVk1czZkaTdpNE9BREFxRkdqQ3B3Zjd1TGlncGt6WjJMT25EbElTa3FDbDVjWHRtM2JsbTl3enZPODhKcXBxZWNZQTltWlJFMFZLMWJVK251dFdyWEtUQkJqcWZlZkxnTUhEc1NsUzVkdzQ4WU5mUExKSnpxLzEyYk5tb1ZseTViQnk4dExDTEtCN1BkT2hRb1ZBQUJkdTNiRm5EbHo5STZoUVlNR09yUE1JU0VobUR4NU1uaWVSOSsrZmVIaTRnSUFlY3EzMVdKaVlvVE11TCsvdjk3SENzdmUzaDR0V3JUSWM1OWE3c2MwTldyVVNPdjFJYVNrb0VDYkVDdVZtWmw1Mk03T0xoNUFxM2J0Mm5VUERRME50dlNZY3FNZzIzd28yQ2FtcEc2cUJXU2ZNRy9hdEFrY3h5RTVPVmxvb0FWa0I0QVZLMWFFbjU4ZnhHS3hFQkNxTTh0bnpwd1J0bDJ6WmczV3JGbVQ3L00yYWRJRWUvZnUxUnNFVEpreVJiamR0MjlmL1BEREQ0WDdCUXRoNDhhTnd2SmFibTV1V21QSlQvLysvWEh0MmpVY08zWU1EeDQ4Z0xlM045YXNXWU55NWNycDNQN0ZpeGY1bHZyMjZ0Vkw2KytGTGYwdHlTejkvZ09nODJMUDZOR2pNWGp3WU5TcVZVdm40eEtKQkQvKytLUE8vYi81NWh0VXJGZ1Jnd1lORWk3V2FISnhjZEVxUjljVUd4dUxtVE5uZ3VkNXRHblRCZ3NXTEREWmQrdlNwVXNSRUJDZzg3SGNtZkd5K040ajFvMENiVUtzVkdSa3BNTE56ZTBYanVNVzhUenZDU0RZMG1QU1JFRzIrVkd3VFV4bCsvYnRlYkpndW1pVzZXb0tDd3REWW1JaVRwNDhXY3dqMDA5ZGxtb0syN2R2eDdadDJ3Qmt6OGRkdG15Wnp1eXFQck5uejhiang0OXg1ODRkWEw5K0haTW5UNGFmbjErcEwrMDJsWkx3L2l0cXhsZWZnd2NQNnJ6ZjA5TlRad2Z5bEpRVVRKczJEY25KeWFoVHB3NVdyMTROaVVTQ1BuMzY1RHMzVzNOTjcrN2R1eHYwMlBuejV3MzlOWFRTbDQxWG84Q2NsSFFVYUJOaTNUWURtQXRnb0V3bXF4Y1dGcGIzc3JnRlVKQnRPUlJzazVMcWp6LytFQUtCdFd2WDZpeXpuakpsQ2k1ZnZveFdyVnBoNTg2ZHd2MjVUOGpWbWJTQWdBQ3RrbFBOTHNlbXNuUG5UcXhmdng1QWRtbnM2dFdyZFhhTHpvOUVJc0hhdFdzeGZ2eDRQSDc4R09IaDRSZzllalJXclZxRmhnMGJhbTFibzBZTm5EdDNUdXUrMDZkUEMxM0xjejlHZEN2Sys2K2s0SGtlUGo0K2lJMk5oYk96TTlhdFd5ZE1GVWhKU1Ntd0NacGFTa3FLd1k5NWUzdkQwOU5UNisvcXo2T3VCbWU1czl5RlFRRTRLU2tvMENiRWlvV0hoeWRJcGRJOUFNYnlQRDhSZ0krbHgwUkJ0dVZSc0UySzI5ZGZmNTFudnF0S3BZS2ZueDkyNzk0dDNIZnQyaldJeGVJOG4vbVVsUDlyNzg3all6cjNQNEIvemlTWnJDSkNnaExVVWx6VnlnU3hsVkJLZTFGTGJhbWx0UVMzeEMvMldvTnJseXZVVWxxS0ttcXJ2YWdsU0dLcHhPNDJ4QkpMb2tLUU1Fa21tVG0vUDhhY081Tk1KalBKWk9QemZyM3lNcG56bkhPZW1SekpmTS96UE4vdlMyemJ0azM2UHFjMXlZOGVQUUtROXhKRCtreGxIZCs3ZHk4QW9IWHIxZ1kxcjNQTE9yNW16UnBwRGF5OXZUMUNRMFB4L3Z2djU2bC9aY3FVd2NxVkt6RjA2RkRFeGNVaExpNE8vZnYzeC8vOTMvK2hXN2R1MG5zb2s4bXlyYnVPakl5VUhtZmQ5aVlxVHRkZlRpUE4xbUlxVUYyOGVERWlJeU5oWjJlSC8vem5Qd2JaMUUrZlBtM3l1UHJyc0xNR3NxYTIyZHZidzk3ZUhnQ1FtcHBxVUI3TlZMSkJKeWNuaXpMWGF6U2FRcmxSUm1RSkJ0cEViemxSRkpjSWd2QzFJQWovOHZYMURUMTc5dXpmUmRVWEh4K2ZmNHFpeUNDN0dEQVdiUHY0K0hTTGlvcmFYN1E5b3pmQjQ4ZVBNWEhpUkZ5NmRBazJOalpRcTlVQXRGT2lYNzE2aFZtelpxRnMyYkpTKzJYTGxoa2s5RXBJU0RCNjNMLy8xdjc2c2thZ2JTcnJ1SzQrYjdObXpRd1NoZFd0Vzlmb0tGMWFXaHBtekpnaHJmRzFzN1BEd29VTDh6MTY1K0hoZ2JWcjF5SW9LQWlYTDErR1VxbkVuRGx6Y09qUUlZd2RPOWJvallMazVHU2NPWE5HK3Y3Rml4Zkl6TXcwZUwvZmRDWGgrck8yM2J0M1k5T21UUUNBNmRPbnc5dmJ1OUQ3Y083Y09iTkh6WC8rK1dlTEVweFpJeUVia2JVeDBDWjZ5MTI0Y09HU1FxRTRCS0I5UmtiR1FnQ1dGWUcxSWxFVWZ3S0Q3R0lqYTdEOSt1ZmpXYlM5b3BMdTlPblRtRHAxS3A0OWU0Wnk1Y3BoOU9qUm1EUnBFZ0RnNHNXTFNFcEtRcTlldlRCanhndzBiOTRjMTY5Zno1Wk15VmkyWjZWU0tVMWJMYW9zMlRLWkxGdHcvdkRoUTR3Wk13WTNiOTRFb0EzZzU4NmRpK2JObTF2bG5HNXVibGkxYWhYbXo1K1BYYnQyQWRDT0t2cjcrMlBRb0VFWVBueTRRZnNEQnc0WWxHLzY4c3N2NGVIaGdkV3JWOFBPemk3YjhmV24vVnJxcTYrK3l0ZitCYUc0WEg4YWpjWWc2MzErZUhwNlNxUEd4bHk2ZEFsejU4NEZBSHp4eFJkUUtCVFNUUUdkZ2k0VEJ3REhqaDB6K0Y2bFV1SHAwNmR2VEZaN29xd1lhQk1SMUdwMW9JMk56UlVBL2J5OXZYKzhjT0hDeVNMcWlnY0FCdG5GaUM3WWZwMDUxM2lkR2lJekpDUWtJRFEwRkVlT0hBR2dUWFMwYk5reUtSczBBR3pjdUJHalI0L0dYMy85aFZHalJtSGd3SUZ3ZDNlSFJxT0JyYTB0R2pWcWhOT25UMHYxZy9YZHVIRkRldXpsNVZYd0w4Z0N1dEhROHVYTFkvSGl4YWhkdTdaVmp5K1h5ekYxNmxRMGF0UUk4K2ZQUjNKeU1qdzhQTkNsU3hlRGRocU5Sc3FDclpPUmtZSExseTlqMGFKRitQYmJJbDg5VkdDSzIvWDM3Tm16YkQrZnZGcTllclhKMlJINzkrOUhSa1lHQUczeU5HTUoxSFJUdnBzMmJacnJxSE5lWm1La3A2ZG5DN1NIREJtQ3hNUkUvUFRUVDlrQy9XSERoc0hXMXZ3d3hWanRiNktpeGtDYmlIRHAwcVViM3Q3ZTh3UkJtQ1lJd25JZkh4OUZWRlJVUmxIMWgwRjI4Y0tmQitWSGVubzYxcTFiaC9YcjEwdEJUY09HRGJGdzRVSzR1cm9hbEMwcVg3NDgxcTVkaTJuVHB1SElrU05ZczJZTmhnd1pnbTdkdXFGY3VYS29VS0VDVHA4K2JiRE9VK2UvLy8wdkFPMzFXcTllUGJQNkZoOGZqL0R3Y0J3NWNnU0xGeStHWEM2WHRwbVRkVHkzcWFxT2pvNElEdy9IMHFWTHNXREJBc3laTXdjM2J0eXdTc0luZlpNbVRVTDM3dDNSb1VNSE5HN2NHRXVXTEVHZlBuMnlqUlNlUEhrU0R4NDhnRXdta3pKRlQ1bzBDYU5IajhiMjdkdmg3ZTJORGgwNkdPd3pkZXBVTkdqUXdPaDVkYTkvNk5DaCtPU1RUN0p0MTlWNkxrckY1ZnJUcllHMkpIak1pL3llcDJMRmlrWUQ3Y3pNVENRbUprcHRjdHFXaytQSGowT3BWS0pTcFVyU1NMNkxpd3V1WHIyS2I3NzVCai85OUpQQmJKRGNqa2RVRWpEUUppSUFRT25TcGVjbUp5ZC9DZUI5VVJSSEFEQmRJTFFFZXZic0dSNDhlQUFBcUYrL2ZoSDNKbTlpWW1La0Q0YnQyN2N2MnM0UW1lSHg0OGRNcmJqQkFBQWdBRWxFUVZUNDVaZGZrSjZlRGdjSEI0d1lNUUs5ZS9mTzhRYU92YjA5NXM2ZGkzTGx5dUhhdFdzWU1HQUE3T3pzSUFpQ05HcjQrUEZqL1AzMzN3YWpZTHBBcDFxMWFnWUp5cktLaTR1VEh1dFBhMzd4NGtXQkJZWTFhOWFVeWt2cGozeGFpMzROYlhkM2Q4eVlNU05iRzQxR2crKy8veDRBMExKbFMya3RlYXRXcmZEWlo1L2h3SUVEbURObkR1clhyMi93czZsUW9VS3VhMlhkM2QwdFdrOWJtSXJMOWFkL0V3ZlFsblU3ZCs2Y1JhOGxJeU1EMjdkdng1bzFhNlJaRWdxRkFsV3FWTW54UEFBd2NlSkVUSmd3SWR2ek8zYnN3UHo1OCtIdTdpNDl0M1BuVHFQbjFsOER2VytmWVY3TTVPVGtiTThaT3hlZ3JkdStZY01HQU1DQ0JRc3djT0JBeE1iR1lzS0VDZmp1dSs4TTJuT05OcFYwRExTSkNBQVFGaGFXNXVQajh5OVJGQThCbU5Xd1ljT3c4K2ZQWHlqcWZsbFRlSGc0Z29PREFaU2M4aDhaR1JuSXlNaVFzdHp1M2J0WG12ckpRSnRLQWk4dkwweWJOZzJiTm0xQ2NIQ3dRVkFRRkJTRTJyVnJZOU9tVFFaQmkwd213N2h4NDVDZW5tNnc5clJtelpwd2RIUkVhbW9xSWlNajBiVnJWd0NBS0lvNGUvWXNBR1RMNHExVUtuSDI3Rm1jT1hNR2taR1IyZGJYeXVWeStQcjZRaTZYRzR6a3JWNjlPc2UxbzUwNmRRSUFyRnk1RXBVclY4N3h0UnZMbXV6dDdaMXR6UzhBL1Bubm41ZzNieDRBWU1hTUdibG1JMy82OUNrQ0FnSUF3T1Q2WEowOWUvYmc1czJiRUFRQlhidDJOVWphTm1iTUdJU0hoeU01T1JsejVzekJ1SEhqcEczR0FyZVNwS2l2UDFQTXJaMHVpaUlPSFRxRUZTdFdTS1BCMWFwVlEyQmdZTGFhMXNaa1pHVGcxS2xUYU5PbWpjRTFxZnUva04rbEZxNnVydkQzOTg5eCsxOS8vWVhvNkdqWTJ0ckN6ODlQQ3JTZG5aMFJFaEtDdm4zNzR2YnQyemttbVNNcXFSaG9FNUVrS2lycXNMZTM5eVpCRVB3MUdzMitEejc0d1BmeTVjc1BpcnBmaFNrL1V6b3R2UU92bzFRcWtaQ1FnSWNQSHlJK1BoNEpDUW00ZS9jdTd0NjlpL2o0ZVBUcTFRdGp4NDdOYzcrSWlscmJ0bTN4OGNjZkc0d2lob2VINCtUSmt6aDU4aVJxMWFwbGROMXkxZ0RTenM0T0NvVUNFUkVSK09PUFA2UkE1K3JWcTNqeTVBa0E3YlJnZmVmT25jdngvOC80OGVQUnFWTW42VVpXVEV5TXRLMTY5ZW9vVTZhTXlkZmw2ZWxwY1lacFIwZEhvNzhuOUcvKzFhOWYzNkQwa2pINlU0TWRIUjFOdGsxSlNjSEtsU3NCYUVld3M5NGNjSE56UTJCZ0lGYXZYbzNodzRjYjNIQXdKNGd2N29yeStzdXZQLy84RTB1V0xKRkd6TXVXTFl1aFE0ZWlhOWV1WnBXLzBtZzA2Tml4STVLU2tyQmh3d2FEYWUyNjJSMjZtdzhkTzNiTThUajZhNkJOdFZ1elprMjI5ZFliTjI0RW9KMUprWFhXU09YS2xSRVNFb0lxVmFyQXcrTi9hVUQ2OWV0bmNYa3ZvdUtHZ1RZUkdYQnljaHFXbXByYUFNQS9iRzF0OS92NituNTA5dXpaNUZ4M0pLTmV2SGlCUzVjdTRkbXpaOUpYVWxJU0VoTVQ4Zmp4WXlRbUp1WmErek02T3JxUWVrdFVNRkpTVXJJOTk4TVBQd0RRbGtKcTFLaVIwVFpBOWxxN3pabzFRMFJFQk02ZlA0OW56NTZoVEpreTB1aXNuWjFkdGhFKzNhaTBYQzVIa3laTjhQSEhIMlA2OU9rQUFGOWZYNE9heUVsSlNRQzA2MnhOMWZndENMclJQRUVRek1vQXJaL0VLN2RnZVA3OCtWSWdPSGp3WUtOdHVuVHBnalp0MnFCMDZkTFM2Q3p3WnRUWkxzcnJMejgyYnR5SXhZdTFxN2djSFIzUnQyOWY5Ty9mUDhjNjNzYklaRExVcjE4ZkowNmNRRVJFaEVHZ2ZmWHFWUUQvRzRVM2QwVFpWRHRkcVRTZFc3ZHU0ZENoUXdDQWJ0MjZHZDNIMkExdTFzU21Od0VEYlNJeUVCRVJrZEtnUVlNdU1wbnNISUFQTWpJeXR2cjQrSFFxeXVSb1JjR1MwV2xUbytDSmlZa0lDZ295Kzd4eXVSemx5NWZITysrOEF5OHZMM2g1ZVJYYnRZOUU1dkx6ODh0eFczeDhQRnEzYnAzajlxekxQTnExYTRlUWtCQ28xV3BzMjdZTkF3WU13TzdkdXdGb0ErZXNnWkdYbHhkbXpab0ZQejgvS1VEUkJkcFo2YWJsZW5oNEZIalNxcXorK3VzdkFOb1JQdjAxMXpsSlMwdVRIcHNhMFE0TEM4UHZ2LzhPUUxzK3RtN2R1Z1lKd0hRRVFaQkdHNTgrZlNvOXJ6L0tXRklWNWZXWEg4K2VQWk1lNzk2OU84KzF6bHUxYW9VVEowN2c0TUdEMG5LRHVMZzQ2Y2FTcnFhMnFTVlYrbXVnTFZsNnRXTEZDbWcwR3J6Nzdydnc5ZlhGdlh2M3pOclAyTi9nUm8wYVFhUFJZT2ZPbmRsbWZIQ05OaFZIRExTSktKdUxGeS9lOVBIeDZmUjZ2WFo3VVJUWCtQajRESHJiZ20xcmVQZmRkMkZyYXd1MVdnMVhWMWVVTFZzVzd1N3VLRmV1SE1xVkt5ZE5xZXZRb1FOR2pSb0ZEdzhQWnZrbU1xRnMyYkpvMnJRcElpSWk4T3V2djhMSnlVa0tTSXpsTFhCeWNzSm5uMzFtMXJIdjNMa0RRRHZLYWM0SDk1eTJ2L2ZlZTluS2FKbWlWcXVsMGNXNmRldWF0VTlxYXFyMDJOUUlwMjZOdGIyOXZkazMvWFJUaXQzZDNVdjhHbTFycy9UNkEvSzNKRW5IV0ZiMzNIVHYzaDJUSmsxQzI3WnRzV0RCQXNURnhTRTZPaG9LaFFMSGp4OEhBSlFyVnc3VnExZlBkLzl5OHVMRkN3REFvRUdEekpvS0hoSVNBa0M3TEVOZmFtcXFORDNjMkN3TFQwOVBhVitpNG9LQk5oRVpGUlVWRmU3dDdkMVpFSVQ5QVBxSm91anA2K3Zic3lSTkl6ZjFRVG5yQjUrc2QrZ3RyZUdaRXhzYkd4dzZkQWl1cnE1R1AyVG9BdTB5WmNwaysyQkI5S2JRLy8rMVpNa1NiTml3QVk2T2p0aTZkYXZSTmM2elo4L0d6cDA3Y3l3cjFhTkhEMFJFUk9ENTgrZFl1blFwQUcxcHBuYnQydVdybjdwMXNEVnIxc3pYY1N6MTU1OS9TbE9YR3pWcVpOWStMMSsrbEI2YkNyU2JObTBLTHk4djlPelpNOGZrYmxucDZrVFhxbFhMclBiRlhVbTUvZ3FLczdNejJyWnRpMzM3OW1IZHVuVlFLQlE0ZlBnd0FPMzY5WUs4dWV2djc0LzA5SFN6azNmbU5QdEFGN0RiMjlzYnJRN2c1T1JrY3VZQ1VWRmdvRTFFT2JwdzRjSlJIeCtmVDBWUjNBbWdmV1ptWnFTUGowK2ZxS2lvN0VWRXRZUUdEUnAwdm5qeDRsNEFKVG96aVRWcmVMNEpheHlKck9INjlldlN6YVVSSTBZWURYS3VYNytPWGJ0MkFRRDY5Kzl2OURnZmZmUVJhdGV1alppWUdHbE42TUNCQTJGblo1Zm52cVducCtQNjllc0FzbzhxNjJmb051WFlzV09ZT1hPbXhlZmV2bjA3QU8zMGJYUFgrT3F2WVRWVnprd1FCRXlkT2hVS2hjS3M0NHFpaUFzWHRBVW42dFNwWTlZK0pVVlJYWC9Hc3N5YlkrUEdqZmp0dDkveWZBeFhWMWZwY2YvKy9iRi8vMzVFUkVSZzVjcVZVdUsvVHovOUZJQjJPVVZ1SmJwMHpCbWgxOTNjYU5teUphcFdyWnJyYUxhNW8vN3A2ZWxtdHkwcDFVWG96Y1ZBbTRoTWlvcUtPdTdqNDlOVUZNWDlvaWpXQTNEZXg4ZG5VdlhxMVVPM2JkdG1rUFhFMjl1N25DQUl1eFFLeFY4QVpydTZ1bTRKQ3d2TE5IN2tnbGU1Y21YczNidFgrdjdvMGFNSURRMEZBSVBualZtelpvM1pKVS95TXFXUDZHMmpVcWt3ZmZwMGFmcG5jbkp5dHRyVlNxVVNzMmJOZ2thalFjT0dEVTBHblIwN2RwU0NCUWNIQjZua1ZsNmRQWHNXR1JuYTFURU5HelkweUxKczdycGJjOVpXWi9YWFgzOUpnWHlMRmkzTVhvZXJxNk1zQ0VLdVdjY3RtYnI4My8vK1Z4bzliTnk0c2RuN21TTTVPZGtnK0N0TVJYbjk1VFhQaG43ZjhwdXJvMGFOR21qZnZqME9IanlJSDMvOEVRRHd3UWNmU0luUTNOemNUTTU0eU16TWxHNUFtenN6QXRCbXg2OVJvMFkrZW00OVJYbjkwZHVKZ1RZUjVTb3FLdXF2K3ZYck41VEw1Y3RGVWV3aml1S2lXN2R1OVcvWXNPSFk4K2ZQLzZIWFZEZmZzZzZBbjVPVGs0Tzl2YjNueUdTeW40dGlmYmV0cmEzQmlJWCt5SEp1SlhuYzNOenluSGlHaUxLenM3UERpQkVqc0diTkdseTdkZzJyVnEzQyt2WHIwYVZMRi9UcjF3L3U3dTRZUFhvMGJ0eTRBUmNYRjB5Yk5pM0hZOTIvZjEvS0dnMW9FNE90V3JVS2dZR0JlZTZmTGpOeTVjcVZVYmx5WmFNSnc2eE5xVlJpMHFSSkVFVVJBUEQxMTErYnZlL2p4NDhCYUtmTVdsSUdLVGU2eEdrT0RnNVNraXhydUgzN05nSUNBdEM1YzJlTUdESENxbjAyUjNHLy9nckRtREZqRUJrWktkMms2ZFdybDdRdEtDakk1QnArL2FWWTVvNThXOExVNkhOU1VoSjY5KzZOWjgrZW9WeTVjbmo4K0RFKy8veHpUSmt5eGV6cnFLaXZQM283OFNvaklyTmN1WExsV1ZSVWxEK0EzZ0FTQVh5ZzBXZ09LeFNLUHhvMmJQZ1pBSmtnQ0Zsdlc5Y1FCR0dOS0lvM3ZiMjloOVdzV2JQa0YyUWxvanpSVFl2ZXNHRURWcXhZZ1FZTkdpQXRMUTFidG14QjU4NmQ0ZS92anovLy9CTTJOamFZUFhzMktsV3FaUFE0VDU4K3hhaFJvNlJnUWZlQmVmMzY5ZElVYkVzbEppYmk2TkdqQUFwdmhvcEtwY0xreVpPbHhHTmR1blRCaHg5K2FQYit1bW51RlNwVXNGcWZVbE5Uc1gvL2ZnRGFET1hXcktFOWI5NDhQSHYyRE92WHI4Zm8wYU1Mdlh4VGNiNytDb3RHb3pHWTNyNTQ4V0pFUkVRVVlZOXk5K1RKRTN6enpUZDQrdlFwZXZic2llKy8veDV1Ym03WXZYczNSbzhlYlpDcndKU2l2djdvN2NSQW00Z3NFaDBkL2F1ZG5WMU5BTE1CcEFKb3E5Rm85aXNVaWhzQWNocU9xU29Jd2twWFY5ZGJQajQrZ1UyYk5qVTl6N0dRNlVhVDlIWHYzaDArUGo1bWZSR1JaWHg5ZmJGbXpScDgvLzMzcUZxMUt0UnF0WlR4dTFxMWFqa21Cbnp5NUFrQ0FnS2s0TlRQencvTGxpMkRqWTBOQUdEdTNMa1daZnZXV2I5K1BUSXlNaUFJUXI2bm9KdmoxYXRYQ0F3TXhNbVRKd0VBbFNwVndwZ3hZOHplUHlZbVJob0IvTWMvL21HMWZtM2R1bFdhTnQ2MWExZXJIUmNBRmkxYUpQMitQSFhxRkFZUEhtelZYQmlXS0c3WFgwNk0vVzNLcTh6TVRJd2ZQeDVQbno2RnZiMDlIQndjOE9USkV3UUdCbUxreUpFNGZ2eDR0aHJZUmUzdzRjUG8wNmNQYnR5NGdROC8vQkNqUm8xQzFhcFZzWFRwVXJpNHVPRFVxVlBvMXEwYkRoNDhtT3V4aXRQMVIyOFBUaDBuSW91OXpqdyt4Y2ZIWjdsR294a0dZT2pyMGV6Y0ZtSlZFa1Z4U1ZwYTJpUWZINTlGYVdscDMxKzdkczI4MjlFRlFLUFJZTjI2ZFpETDVlamJ0MitCbk1QY3UrYVptWmxtdGRWZk4ycXF2YTJ0TGN2eVVMRjI2OVl0N055NVU2cXJLd2dDUkZIRXJWdTMwS2RQSDN6MDBVY1lPSEFnUHZqZ0F3RGFUTmhCUVVHSWo0OEhvRjFmT252MmJEZzRPR0RDaEFtWU0yY09BTzBINmx1M2JtSDgrUEZHL3cvb2FtVUQydnJUc2JHeDJMcDFLd0J0dmVFcVZhcGsyOGVhTjlRaUlpSXdlL1pzL1AzMzN3QzA2MTIvLy81N2c4emhpWW1KT0h2MkxNcVhMNCt5WmN2Q3djRUJqbzZPU0V0THcrWExsN0Y0OFdKcHJYR0hEaDJzMHErLy8vNWJXcnZyNCtOajFXbmpnRFl4MTdKbHl6QjE2bFFjT1hJRU1URXhHRGh3SUpZdlgyNzBQUzlvUlhYOVdVSjNMbE5aNWMyaFZxc3hmZnAwWExwMENZQTI4Vm5kdW5VeGJkbzBYTGx5QlpHUmtZaU1qSVNycXl2ZWYvOTkxSzFiRnpWcjFrVHAwcVhoNHVJQ0Z4Y1h5T1Z5SERod0FES1pESW1KaVJCRkVhSW9RcVBSSURNekUycTFHcG1abVVoUFQ0ZEtwWUpLcFVLdFdyWGc3dTV1VVYvVDB0Snc3Tmd4Yk55NFVWb0Q3K3ZyaTBXTEZrbnZaNzE2OWJCeDQwYU1HemNPTjIvZXhPVEprN0YrL1hwMDdkb1ZuMzc2cWRHY0NzWHQrcU8zQXdOdElzcXpxS2lvQkFEVDY5V3JOOXZlM3I0TGdCVUFjbDNZTEFoQ2VWRVVGOXJiMnk5VUtCUkw3T3pzcGhWMjJiQ2JOMjlpNXN5WnVINzlPcjc0NG90czIzZnMyR0YyOGhsVEg4SS8rdWdqczQ2eGJkczJiTnUyemF5MjVoejdrMDgrd2R5NWN5MDZIbEZCUzBsSndZa1RKN0Jueng2RE5abXRXN2ZHdUhIakVCa1ppZSsvL3g1UG5qekJxVk9uVUxGaVJYend3UWM0ZXZRb2dvT0RwWnRMSDM3NElaWXRXeVlsSCt2ZXZUdlMwOU9sT3JxLy9mWWJybDY5aWlsVHBxQjI3ZG9ZTjI2Y1ZCUDYzTGx6QUxScmRwMmRuVEZ5NUVpbzFXcklaRElFQkFRVTJHdS9lUEVpMXE5Zkw0MWlBOW9FVmFHaG9kbHlSbWcwR2t5ZlBqM1hZMzcwMFVkbzBxUkp2dnVXbVptSnlaTW5RNmxVUWlhVFllVElrZmsrcGpGeXVSeHo1ODZGazVNVDl1elpnL2o0ZUF3ZVBCZ3JWNjRzbElSWlJYSDk2WktObWJKeTVVbzhmLzRjWmNxVWdaT1RFeHdjSFBEdzRVTWNPM1lNQU14T3pHbE1XbG9heG84ZkwwMFJIemh3b0ZScWErM2F0Zmpqanord2ZmdDJSRWRISXprNVdRcTY4OHZXMWxaYTc1K2J1TGc0WExod0FaR1JrVGg5K3JUMFBqczZPbUx3NE1IbzM3OS90alhWWGw1ZVdMOStQWll1WFlydDI3Zmp4bzBibUQ5L1BrSkNRbEM3ZG0zVXIxOGZBd2NPTk1pMVV0VFhINzE5R0dnVFViNWR1M1pOQldDclFxRllub2ZkUjJWa1pBeFFLQlNoMXU2WEtWOSsrYVUwVGU3WnMyZlM4N3BSQ1V0cVd1ZGxuNUpLb1ZDb0FHUUN5TkQvRWdUQjREbFJGSFdQVXdBa2k2TDRRaWFUSlFONElZcWl3YjgyTmpiSm9pZyt6Y2pJZUhUNTh1VlhSZkc2TE9YdDdlMGhpcUx6eFlzWDd4WjFYNHE3K1BoNDdOKy9IK2ZQbjhmRml4Y05abVhVcTFjUHc0Y1BSOU9tVFFGb3B5dDM2TkFCNjlhdHcrKy8vNDZ2dnZvS00yZk94TzdkdTZWOVdyWnNpVGx6NW1UTHRPM3Y3dzhuSnlmTW5Uc1htWm1adUhuekpvWU5HNFo5Ky9iaHhvMGIwZ2l5VHFkT25mRHc0VVBjdjM4ZmdMWTJjdTNhdFkyK2h0T25UNXYxV3YvNDR3K2pTYlRDd3NJTXBvWUxnb0Rldlhzak1ERFE2S2huK2ZMbDRlVGtsT09zRlpsTWhzNmRPMlA4K1BGbTlTczNTVWxKdUhYckZnQ2daOCtlcUYrL3ZsV09hNHhNSnNPMGFkTWdrOG13YTljdXZIejUwdUIzc0xVVmgrc3Z0eEtQOGZIeE9IRGdRSTdiZS9Ub2taZVhEZ0E0ZCs2Y0ZHVDM3TmtUdzRjUGw3YkpaREswYjk4ZTdkdTN4NE1IRDNEaHdnVmN2WG9WTjIvZXhJc1hMNUNTa29KWHIxNUJyVlpMSTlqNlg2YTBhdFhLck5Gc1VSUXhhOVlzcWFRY29FM0UxNlZMRnd3WU1NRGszMVY3ZTN1TUd6Y092WHYzeHZMbHkzSDA2RkZrWm1iaTJyVnJjSFIwTkhyK3dyNys2TzNHUUp1SXJLSkJnd1p1QU1xWjJWd040RzlvZndmOUtJcGl1SzJ0N1ZXMVdoMWNVUDJMam80MktPbWxWcXRSclZvMURCZ3dBSDUrZnRJSFd2MVJZbk9uZlJ2YlJ6ZlZiK3JVcVRudXA5Rm9NSHYyYkFCQXMyYk44UEhISCtkNnJzT0hEK1BzMmJPNUhydHk1Y3E1ZHp4djdGNS9HWHpLek8xRGwyNWFadGJuQUVoVFlHMXRiYUZRS0ZJQVBBS1FvUHRYRUlSSEFCSkVVWHdraXVJanRWcWRjUG55NVNjb3dscnRnaURVRndUaHFFS2hPQTFnazUyZDNiYXpaOC8rbmV1T2J5RzVYSTUxNjlZaExTME5nUGJuM0twVkszVHYzaDIrdnI3WjJqczZPbUw0OE9FSUNBakEzYnQzY2VyVUtRRGE2NlYvLy80bU13WjM2ZElGWGw1ZW1EUnBFcDQ4ZVlLUkkwZkN6YzBOSDM3NElhNWV2UXFOUm9NeVpjcWdTWk1tQ0FnSWdGd3V4NlJKay9Eenp6K2J6Qmh0N2hSZ1cxdmpINnY4L1B6dzVaZGY0cGRmZmtIejVzMHhkT2hRMUt0WHorU3hWcTFhaFdmUG5pRTFOUlVxbFFvYWpRYUNJS0IwNmRKNC8vMzNjdzNlTE9IcDZZbkpreWRqNDhhTkdEVnFsTldPbXhOQkVEQjU4bVFBUVB2MjdkR3dZY01DTzFkeHVQNXk0K1hsQlpsTUp2MHVCTFFCWWVYS2xkR3JWeTk4L3ZubmVYbnBBTFEzQmxxMGFBRnZiMjk4OWRWWE9iYlRaZHUzTkVlQnNRQmNGTVVjL3k5a0pRZ0N4bzhmandFREJzRGIyeHVmZlBJSjJyVnJCMmRuWjdQNzRPWGxoWG56NWlFeE1SR0hEaDNDNGNPSE1YSGlST2x2akxGekZ0YjFSMjgzNDFjZ0VaR0ZGQXFGRDREelJqYmRCWEFGd0JWUkZLOW9OSm9ydHJhMk40eVYrMUlvRkNKZ3VzeUhKZExTMG5EdzRFRnMzYnBWV3V1bHMyREJBclJ1M1JveW1heEFFcHFGaFlYbFdudFhxVlJLUWZyUW9VUE5tcmE2YU5FaUtkbU90ZDRuYytqZW8vVDBkSHNiR3hzN21VeG1Kd2lDTHVpMms4bGt0dmhmRUc0SHdFNFVSYmxNSml1bFZxdGRCVUVvRGFBMEFOZlgvNVlXQk1GVm85R1VmcjJ0SElBS3IvYzFoKzVtamRGZ1hCVEZCSTFHaytEdTdwNFFGaGFXWnJVMzRqV0ZRdEVlZ0g0R0hvMG9pa2NGUWRnc0NNTE9xS2lvRjduc2I5VnJ2Ymo3NmFlZmNPSENCYlJ1M1JwK2ZuNG9VNmFNMmZ2cTFydU9HVE1HelpvMU0ydWZGeTllWU11V0xRZ0lDTWp4dzNiVzl2bzFpd3VDUnFOQmJHd3MzbnZ2dlFJOWo3bDkwV1hOMWc4RWxVcWxSZXVCbno5L0RrQjdZN0U0NTRRbzd0ZWZqbTdOczFxdGhxMnRyZFZLVUtsVXFtTDk4d0ZLUmg4cFoxRlJVYnJQTUNlaW82UDlpcmc3eFFaSHRJbklXaW9DT0FHOW9Gb3VsMThyN0xYWCtzTEN3akJyMWl6cGV3Y0hCMmxVdzV6UjQ0S202d3VBYk5NUWk2dlh5d1JVQlhSNG9YSGp4dTdwNmVrVlpESlpSVUVRS2dDUS9oVkZzUUswMTFrRkFHNEEzbm45WlRCYUxnZ0NCRUdBVENaRGNuSXlGQXJGYzd3T3lFVlJUQUNRSUpQSkh1a2VBMGpJeU1oNGRPWEtsZWNBekUzem0vVVRvVXdRaEhZQTJvbWl1RktoVUJ3UUJHR3pYQzdmZC9yMDZkUTh2eU52aUsrLy90cWlHdEg2YXRTb2dlM2J0MXNVc0pRdVhScERodzYxcUgxQms4bGt4U0xJQnJSOU1UYlNhbW5TTFd1T3FoZWs0bjc5NlFpQ0FCc2JHeW1MdWJXVWhBQzJKUFNSeUZJTXRJbklLcUtqby9jQjJGZlUvZERuNGVFQkFDaFZxaFNHRGgwS1IwZEhnOEJiUjVjY3lSU1ZTb1VXTFZvQUFCWXVYSWhXclZxWmJHL09CeVhkaUJJQWk2Ykp2Y0hFYytmT1BRWHdGTUExVXcyYk5tM3ErT3JWcXdvMk5qWVZCRUdRZ25Ga0Q4akxReHVVdXdHb28vdXduSFVhdTUyZEhSUUtSUm9NcDYwL0J2QkM3K3U1M3VPYUpycG5ENkNyS0lwZDA5UFRYeW9VaXQ5RVVkd3NrOG1PR0p2SlFibXpKTWdoc2paZWYwU1VGd3kwaWVpTlZiNThlWFR1M0JtQmdZRW9VNmFNd1JwdGZmcEI4Zno1ODZGV3E5RzdkMjlVcjE3ZGFCdVpUR2FWRVFmOTVFemx5NWZQOS9IZUpxOUhpZSs4L3NwUmp4NDliTzdkdTFkT3BWSlZFQVNoSXZSR3lHRVlsRmNFNEFTZzJ1c3ZhM0VCMEU4UWhINmlLTUxiMjN1bElBaldLN1JMUkVSRXhSSURiU0o2WTFXdVhObXNFams2ang0OWt1cnBkdTNhdGFDNkpkRmxPd2FBQ2hVcUZQajUza2JidG0zVHJlWCtHOEFsRTAwRlgxL2ZVbWxwYVJWa01wa3VJQytIMSt2SmpYeFZBVkRKMHY0SWd2QWx6Q2lCUjBSRVJDVWJBMjBpb3RkdTM3NHRQUzZNRWViTGx5OEQwSzVOeTArZFZMSUs4WFUrZ1dRQU4zSnJyRkFvdmdhdzFzeGozeE5GOGJnZ0NFY0VRZmcxS2lvcVE2RlE5TXhQWjRtSWlLaDRZNkJOUlBSYWJHd3NBTURWMWRWay9VLzllcmpHN05peEE5V3FWVFBaSmpNelU2ck5XN2R1WFNhQ0tYbE1aVWZYQUlnRXNCZkEzdWpvNkw5Z2ZwSTFJaUlpZWdNdzBDWWlldTNJa1NNQVlMQTJ1NkFjUEhnUVNVbEpBSURtelpzWCtQbkk2cklHMmltQ0lCelNhRFI3WlRMWmdhaW9xQ2RGMGlzaUlpSXFGaGhvRXhFQnVIZnZIcTVkMHlhNnZuejVNazZlUEltV0xWc2FiUnNTRWdJL1A3ODhueXM1T1JsTGxpd0JvRTJ5MXJsejV6d2ZpNHFNSE1BOVFSQjJDNEt3TnpVMTljVHIwbWRFUkVSRWtCVjFCNGlJaW9QdDI3Y0QwSlp4MFdnMG1EQmhBZzRlUEdqMTg2aFVLb3dlUFZvYXplN1RwNDlVaG94S2p2VDA5QitpbzZPclJVVkZCWjQvZi80UEJ0bFUyTFpzMllLb3FDZ29sY3BDUFc5eWNqTDI3dDJMdlh2MzR1WExseWJicWxRcWhJV0ZRYVV5L08veDZ0VXJnNm9MSmRHbVRadlFzV05IZE9yVUNURXhNV2J0bzFLcDBLdFhMM1RzMk5Gb3FVbHI2OWF0RzdwMTY0WmZmLzIxUU0vejhPRkRaR1ptbXQwK05qYldvdlpFSlJVRGJTSjY2OFhHeG1MTGxpMEFnSGJ0MnNIZjN4OHFsUXFUSjAvRzVNbVRrWkNRWUpYektKVktqQjQ5R2hjdVhBQ2d6WW8rZE9oUXF4eWJDdGUxYTlkZWd1dXUzenFYTGwyU2JzcnBFMFVSS3BYS3FsK214TWJHWXVIQ2hRZ0lDSkNXdkJTV2hJUUVCQWNISXpnNEdFK2VtRjRoc1gzN2Rvd1pNd2J0MjdkSFNrb0tBQ0FpSWdMZHUzZkh2LzcxTDd4Njlhb3d1bXgxU3FVU2E5YXNRVUpDQXJ5OHZGQzdkbTJ6OXZ2OTk5OFJHeHVMaElRRWZQYlpad1hjU3lBdUxnNXhjWEY0L3Z4NWdaM2owcVZMNk51M0wwYVBIbzMwOVBSYzI5KzdkdzlmZi8wMWV2WHFoWFBuemhWWXY0aUtBMDRkSjZLM1JrWkdCZ0J0SFd3ZGpVYURmLy83MzFDcjFiQ3pzOFBRb1VOUnRXcFZhRFFhYk5teUJRY1BIc1RodzRmUnNHRkRhWi9VMUZSb05KcHN4OUY5UUU1UFQ0ZXpzek9jbkp5azdROGZQa1JRVUJCdTNib0ZRSnR3YmVuU3BRWnRpS2o0MnJsekorYk9uUXRSRk9IaDRZRldyVnBKMng0OGVJQXVYYnBZOVh4UlVWRTVidE1sVXJTMXRjMXhHWXVQajArZXoyMU9Rc2ZjcEthbTRxZWZmZ0lBTkd2V0RLVktsUUlBT0RvNjR1blRwMGhNVE1TVUtWUHduLy84QjRJZzVPdGNXZVhudGV1WWV2ODNiZHFFNTgrZnc4YkdKdGZrbURwcXRScnIxNjhIQVBqNitscWxqOFhCL2Z2M2taS1Nnb2lJQ0FRRkJXSEpraVd3c3pPZUsxS2xVbUhpeElsUUtwVzRlL2N1N3QrL2o4YU5HeGR5ajRrS0R3TnRJbnBqWGIxNkZYdjI3SUducHlma2NqbDI3OTROQUZKR2NZMUdneWxUcHVES2xTc0FnRUdEQmtrZkxzZU5HNGRHalJwaDhlTEZlUERnZ2NHZDl5bFRwbURLbENsU29DMktJa1RSY0hEeisrKy9SNk5HalFBQXUzYnRRa2hJaURURjA5M2RIYUdob2FoYXRXckJ2WGdpc3FvV0xWckF6YzBOU1VsSm1ESmxDdGF2WDE4b2lST05PWDc4T0FCdElrVlhWMWVUYlN0VnFnUmJXL00rN3NYRnhlVzdienBidG14QlVsSVNCRUhBd0lFRHBlY1ZDZ1g2OXUyTERSczI0T1RKazlpd1lRTUdEQmhnOGxqbUJxVStQajVZdlhwMXZ2cWRtM3YzN21ITm1qVUF0TC83OVY5YlRrNmNPSUhmZnZ0TmVuOHZYTGhnY0tNbUo0TUhEMGEvZnYwQUFCMDdkc3p6N0tyVnExZGIvTDZZdXRHZ3IyUEhqbmorL0RrV0wxNk1zMmZQWXQ2OGVaZzZkYXJSdHJObno1YW0yWThZTVFMZHUzZTNxRTlFSlEwRGJTSjZZOG5sY3V6WXNTUGI4N29rWjdObno4YWhRNGNBYUVjWUJnMGFaTkRPejg4UExWdTJSR1JrSkk0ZlA0NHJWNjdnL3YzNzByUk9qVVpqOUx6Mjl2YjQ4TU1QQVdpbldlb0gyVldyVnNWMzMzMkhTcFVxV2VkRkVsR2g4UFQweEp3NWMvQ3ZmLzBMU3FVUzQ4YU53ODgvLzV4dFZzcTVjK2RnWTJNREFJaVBqMGVuVHAwQUdBWXVPVDEvOSs3ZFhJT1BwMCtmU2pjSHpabCt2SFRwVXJOSHA2MDF5dnJreVJPc1hhc3RNOSsrZlh2VXFGSERZUHZ3NGNOeC9QaHgzTDkvSDVjdlg4NDJROGhhVnE1Y2ljcVZLeHM4cDN2ZmpXMTc4T0FCaGc4Zm51UHhkRE9nOVA4RzVMWk9IZEMrSDh1WEw1ZStOMmQ1QUFDRHFkaHl1ZHppTXBDNmM4aGtNck52dHVUazhlUEhPZVlEYU5HaUJjNmNPWU9vcUNnMGFkSUVkKy9lemRibXhJa1QyTGR2SHdEdGRkdTZkV3VqN1FEa2V6WUZVWEhCUUp1STNsaFZxbFNCWEM2SFJxT0JYQzVINmRLbDRldnJpNkNnSUFCQXo1NDlFUmtaQ1E4UEQ4eWZQOS9vQnoyWlRJWVdMVnFnUllzVzBuT3BxYWxJVFUxRmVucTY5SUZKRjNUTFpETFkyOXRMSDRncVZxeUk2ZE9uWThLRUNmajg4ODh4ZHV4WVRoY25LcUVhTldxRUlkRWppRThBQUJvZlNVUkJWRU9HWU5XcVZiaDc5eTVtelpxRnVYUG5GdWc1VTFKU2Nwd2VQbUhDaEd6UFZheFlVUXBvaXNyaXhZdWhWQ29oQ0FLNmRldG1OUEdaN29aRjA2Wk5rWmlZYVBRNGJtNXVzTGUzejNiRFZIY3pZdW5TcFFZM0xSMGNIQXphZVhwNjRwMTMzakY2YkdQYmNndCt2L3Z1TzBSRlJjSGQzUjBiTm14QXhZb1ZrWnFhaXVQSGorZDQwME1VUlFRRkJTRTVPUm11cnE3WXRXc1hTcGN1amZqNGVOeS9meCsrdnI0bXo2bXpjK2RPczlycDA5MDRHVHg0Y0w3emdjeWZQeDloWVdHNXRwczRjV0t1YlE0Y09JQURCdzdrdU4zYzBYU2k0bzZCTmhHOXNSd2NIS1Mxak1iVXJsMGJQLzMwRTBxVktnVm5aMmV6ait2bzZBaEhSMGV6MjdkdDJ4WmJ0bXhCclZxMXpONG5KMlBIanNYWXNXUHpmUndpeXB0Qmd3WWhQRHdjMTY1ZHc2VkxsMHA4OW14ejVEVFNyVC82L3Y3NzcyUDkrdldJaW9xU0tqYUlvb2lBZ0lBOG4zZk9uRGxvMzc1OWppT2NsU3BWS3JUUnovMzc5MlBEaGcyUXkrVll0R2dSS2xhc0NLVlNpY0dEQnlNbUpnYkp5Y25vM2J0M3R2M1dybDJMVTZkT0FRQysrZVlibEM1ZEduZnYzc1dRSVVPZ1ZDcnh3dzgvNEIvLytFZWh2QVlpS2x3TXRJbW8yQkZGMGVySmNYSlNvVUtGUWptUE5ZTHNvcEoxL1RuUjI4ekd4Z2IvL3ZlLzhldXZ2K0tiYjc2Qms1TVQ3dCsvWDJEbksxV3FsSFRETUNrcENaMDZkWUpHbzhHQ0JRdncwVWNmNWJwL1lhNkRWU3FWbURGalJxR2RyN0Q4L3Z2dkNBNE9oa3dtdzR3Wk02U2xRVTVPVG1qU3BBbGlZbUt3YU5FaVZLaFFJZHZzQXhzYkc5amIyK1A5OTkrWGZoYVZLbFZDblRwMUVCa1ppYUNnSUd6ZXZGbktIWkticGsyYld0ei9IMy84RWV2V3JjdTFuWXVMQy83NDR3K2oyMEpDUXN3K24wYWprWEtVakI4L0hyMTY5VEo3WDZJM0NRTnRJaXBPWGdKd0NRa0p3Wmd4WXdvdDJLYWNpYUtvL3dITCtQeE9vcmRNbFNwVk1HN2N1RUk3bjI0cFNtUmtKRFFhRFp5ZG5kR2lSUXM4ZS9ZTUFGQytmUGtjOTdWR01qVDlxZHQzNzk2Vk1tM3JUOTIydDdkSFNFZ0lIajU4S0xYTnFYeVRMdFAwdEduVDBMRmp4eHo3azk5MTI2OWV2WkxLaXBtenpWaTVzVmV2WG1IRmloV1F5V1NZTTJjT1B2NzRZNFB0Z1lHQlNFNU94bSsvL1liWnMyZWpZY09HY0hGeFFXcHFLcVpNbVFJQUdEVnFGRDc2NkNQcGI1cWRuUjBXTGx5SW9VT0g0dXJWcTFpNWNpVW1UNTVzMW1zeVoyMTNWcnFxR0FWeGJHUFMwdEtreDdwczgwUnZJd2JhUkZSc0NJTFFXeFRGblpzM2I1WURZTEJkeEhSQjl1Yk5td0ZBSlFqQzEwWGRKNkxpTHFkeVJUbE52N1lrQVptdVpuYXJWcTJnVXFta2RjR20xclJhSXhtYS92NzZDYnIwcDI0ZlAzNGN1M2J0TXRoUGx4UXVKektaTE5jMitkRy9mLzg4YmRQbjdPeU1uMy8rR2JHeHNRWmxIdlZObWpRSk5Xdld4Q2VmZkFJWEZ4Y0FRR1ptcHJTbTJjL1BMOXQ2Y0FjSEIvem5QLzlCZUhpNGxLRE5ISmFzWDliOVBBTUNBdks5Umh2UUJ1ejM3dDNMdFozK21udVZTcFZqMGpOam1BaU4zaVFNdEltbzJJaUtpdHF2VUNpNkE5akJZTHRvWlEyeUFYU1Bpb3JhWDhUZElucHJQWC8rSE9mUG53ZWd6ZVNkbThPSER3TUF5cFFwWS9ZNThySVBBTnk1Y3dmVHBrMnphSitTeE0zTkRRMGJOc3oxcHNqQ2hRdU5QaDhjSEl6ZzRPQWM5NXM1YzZiQjkyUEdqSUcvdjcvRi9TeG9yMTY5c25ncHdxeFpzeXhxejBSbzlDWmhvRTFFeFVwMGRQUStCdHRGeTFpUUhSMGRYYlJwakltS1NHWm1KaDQ4ZUdCMG03SFJ0L0R3Y0dtVU5qRXhFVmV2WG9XZm41OVp2OFBpNHVLTUp0UUNnR1BIamtHdFZzUFYxUlZObWpSQmFtcXEwWGFEQmcxQ2JHeHNydWN5eDRrVEozSnRrNTZlampGanhraWxuL3o4L016S1RsMFlkdXpZa2UxbnBBdVdqVzB6cDd4YVlYdjU4aVhhdFd1WHIyT1l1MFk3cXcwYk5wVG8vQ0pFUlkyQk5oRVZPd3kyaXc2RGJDSkRqeDgvempINDBvMit1YnU3NDl0dnZ3V2duUktzKzEyMWNPRkNuRHAxQ3JWcjE4YXFWYXR5WGE5YW9VSUY2VGhaNlRKNXQyblR4dVNhYTZWU2FWWnRaMnV4dDdkSDY5YXRzVzdkT256OTlkZW9XcldxRkdqSHg4ZWIzUGY1OCtjbTIzaDRlTURPenM2YTNjMFhVMVVzc3RJUGtLZE1tWUovL3ZPZlp1K3IvL01WUlRIZmE2Zk5YYU50YkQ5OXBVcVZNbXZFZWNLRUNUaHk1QWdhTkdpQU5XdldXSHhlb2pjRkEyMGlLcFlZYkJjK0J0bEVlZVBzN0l3dnZ2akM0TG45Ky9kTFpaMDZkKzVzVmxLb1VxVktaVHNPb0EzMkwxeTRBQURvMEtHRHlXTzgvdjlyY3VRMkozblpCd0JHamh3Skx5OHZkTzdjR2Z2My8yK0ZTVzVyajBORFF4RWFHcHJqOWsyYk5xRjI3ZHBtbFJmVGIxOVFkRW5wektGL2c4RFcxdGFpZmZXWkU5eWVQSGtTb2FHaGlJdUxnMXd1eHhkZmZJRkJnd2JCemMzTmFQc1hMMTVndzRZTnFGbXpKajc5OU5NODlTc25LcFVLWjg2Y0FRQTBhZExFcXNjbUtta1lhQk5Sc2NWZ3UvQXd5Q1l5N3AxMzNqRUlkTFp2MzQ2NWMrZWEzQ2NtSnNhZ3pjS0ZDM05jdjV1VnJoNjF2a09IRGtHajBhQmN1WElXSlU4ckxQSHg4WEJ6Yzh0M2xuQnJlL3IwS1J3ZEhjM2U5dlRwMDhMb2x0VmN1M1lOUzVjdXhmbno1eUdUeWRDeFkwY01HellNRlN0V05ObytPVGtadi96eUN6WnQyaVJOOVZjcWxibE9sN2NrbWRtSkV5ZWtHUlYxNnRTeGFGOTlMaTR1S0ZldVhKNzJKU291R0dnVFViSEdZTHZnTWNnbXNwNmtwQ1FFQlFYbHVJWTZMdzRjT0FCQW0yMWNWNEpLZjNxNGZwa3FSMGRIczh0NTVkY1BQL3lBbUpnWTNMbHpCMVdxVk1sV1F6cW5rVmpkellMZzRHQ3pNbTdybHhjRC9qZVNyVjllREVDMnpONEJBUUU1SHRQVXRxenlFb0RyLzN4ZXZueVpwMlBZMnRxaWRPblMyWTU3NXN3WjdOcTFDNmRQbjRhTmpRMDZkdXlJUVlNR29VcVZLbEs3dExRMHBLU2tJRGs1R1NrcEtUaDU4aVMyYmRzbUJkaDE2dFRCd0lFRDBhWk5tMXo3a2RkMTYvLzNmLytYcC8wQW9HUEhqbTlrVFhaNnV6RFFKcUppajhGMndXR1FUV1E5U1VsSkdEWnNHUDcrKzIrVUwxOGVvYUdoVXJrblUzNy8vWGVzV0xFQ2dIWkVPNnNiTjI0QTBBYWNXWU5PQUFZQjdwdzVjd3l5a2djR0J1WTc4RllxbGJoeTVRck9uejl2c0U1WnQyNGNBQjQ5ZWdSUkZQTjFucHprTkkxZHY3eFlRZnJrazAveXRmK2lSWXV3YU5FaWkvZDc3NzMzcEtVQWdQYjNkYjkrL1F4S2JOV3NXUk9KaVltWU1tVUtYcjU4aVpTVUZLU2twQ0FqSThQb01SczBhSUNCQXdlaWVmUG1FRVdSZjBlSkNoQURiU0lxRVJoc1d4K0RiQ0xyZWZMa0NZWU5HNFk3ZCs2Z1ZLbFMrTzY3NzFDalJvMWM5N3Q0OFNKKy9QRkhBRURseXBVeFlzUUlxL2JyOGVQSCtmbzlHUmNYaHg0OWVrQ3RWbWZiVnFwVUtmajYrcUpaczJabzJyUnBzZnQ5dkhYcjFteUJ1SzdPdWJGdGQrL2VSYytlUFF1cGQ1WVRCQUgrL3Y2WU4yK2U5RnhNVEF4a01obmMzTnpnNXVhR3FsV3JRaTZYNDhLRkN3WUowSm8wYVlKQmd3WkJvVkFBME40azJiaHhJMEpDUWxDK2ZIbVQ1ODF0amZqang0OFJIQnlNczJmUFFpYVRJVGc0T0Z2eXR6LysrQU5UcDA1RlJrWUc2dGV2aituVHArUGRkOSsxOUMwZ0tsRVlhQk5SaWNGZzIzb1laQk5aejgyYk56RjY5R2pFeDhkRExwY2pKQ1FFNzd6ekRpWk5tb1JldlhyaHd3OC9OTHJmZ3djUE1HYk1HS2hVS3NqbGNzeVpNOGZvbW1KamdVNUtTb28wa20wcUVOcXlaWXZGeWREMHVidTdHd1RaRlNwVXdLTkhqd0FBNjlhdEs1UVJaVXZ0M2JzWEFPRHA2U21WV3N2S3hzWW0yN2FxVmF0SysrcXpkbTNuQ3hjdVNETVRwa3laQWdjSEI3UDMvZnp6enlHS0lpcFZxb1FLRlNyQTNkMGRwVXVYaGt3bVExeGNITFp1M1lvOWUvWkFwVkxCeHNZR3JWdTN4b0FCQS9DUGYveERPa1o4ZkR4bXpKZ0JsVXFGcjc3NkNrdVhMczFUR1MrbFVva3RXN1pnM2JwMWVQWHFGVnhjWERCanhveHNTd2dBb0YyN2RuQjFkY1czMzM2TEsxZXV3Ti9mSHoxNzlvUy92Myt1Z1Q1UlNjVkFtNGhLRkFiYitjY2dtOGg2amh3NWd1RGdZS1NtcHNMZTNoN3o1czJEajQ4UHBrNmRpa09IRHVIdzRjUG8yYk1uUm93WUFTY25KMm0vbUpnWUJBVUY0Zm56NXhBRUFUTm56a1M5ZXZXSzhKVVlWNnBVS2ZqNSthRng0OFpvMmJJbGtwT1Q0ZS92YjlhK1JWWGVLK3RhYlhQWjJ0cm1lVjlMUEhqd0FMLy8vanNBYlNrc1N3SnR1Vnh1TU9xZW1abUo0OGVQWThlT0hUaDM3aHhFVVVTWk1tWFF1M2R2OU9qUkE1NmVudG1POGM0NzcyRHg0c1VZTzNZc0hqOStqRUdEQm1IaHdvWHc5ZlUxcXcrM2I5L0c3dDI3c1d2WExta3Rlc3VXTFRGaHdnUlVxRkFoeC8xOGZYMnhmZnQyeko0OUcyRmhZZGk0Y1NNMmI5Nk0xcTFibzNYcjFtaldyQmxjWFYzTmZpK0lpanNHMmtSVTRqRFl6anNHMlVUV0ZSNGVqdFRVVkxpNnVpSTBORlFhdlE0TURNVFRwMDl4OXV4Wi9QcnJyd2dQRDhmTW1UUFJvRUVESEQxNkZOT21UVU5hV2hwa01oa21UcHdvMVZ3dWprSkNRcVRIeWNuSlp1OW5yZkpleFlFMU01THJKMHBMU2tveVd1TmFMcGViTEFsMy9mcDFIRDE2Rkh2MzdwWDZWcWRPSGZUdTNSdnQyN2ZQdFp4WWt5Wk5zSHo1Y2dRR0J1TGx5NWNJREF6RTdObXowYlp0VzZQdGI5NjhpWk1uVCtMbzBhT0lpWW1SbnE5Um93WXFWNjZNMDZkUG8wZVBIbEpKTzJNMmJkb2tYVXZ6NXMxRFNFZ0lFaE1UY2VUSUVSdzVjZ1EyTmphb1U2Y09hdFdxaFZxMWF1R3p6ejVqNEUwbEdnTnRJaXFSR0d4YmprRTJrZlZObkRnUlQ1NDh3Wmd4WXd6V25IcDRlR0Q1OHVWWXYzNDlWcXhZZ1ljUEgyTElrQ0ZvM3J3NXdzUERJWW9pYkcxdE1XUEdqRnhyWTF0S1B5bFpYak5HbDFUbWxqL0w3WDFadlhxMXdiSHlteEF0SjkyNmRUUDZ2SitmbjhFTkRnQ0lqSXpFdm4zN2NPSENCVHgrL0ZoNnZucjE2dmo4ODg5UnExWXRwS2FtNHNpUkkwaE5UVVZxYWlxVVNpVmV2WHBsOUV1cFZFcEowekl6TS9IdHQ5OUNwVkxoczg4K2s0NTk3Tmd4eko4L0gwK2VQREhveS92dnY0OSsvZnFoVFpzMitPR0hIM0RpeEFuWTI5dWIvYnJidFd1SEZpMWFZUHYyN2ZqbGwxK1FtSmdJdFZxTmE5ZXU0ZHExYTZoWnN5WjY5T2hoOXZHSWlpTUcya1JVWWpIWU5oK0RiS0tDNGVEZ2dHWExsaG5kSmdnQ3Z2cnFLelJvMEFCQlFVRklUazZXUnZ6S2x5K1BCUXNXR00weWJvcGFyVVpTVWhJZVBIZ2dQYmQ0OFdJa0pDVGd3WU1IdUgvL3ZrRm04a3FWS3BtZGRUd3VMczZpdnVUR1d1Vzl6SlZUcHUwM2hhT2pJdzRkT3BUdCtkdTNiMlB4NHNVV0hVc3VsOFBSMFJGbHlwU0JrNU1Ubmp4NWd1VGtaRXlmUGgwcWxRcGR1blFCQURScjFreWEydTdvNkloMjdkcWhlL2Z1QnRldGJrVGQwdEZuUjBkSDlPdlhELzcrL2dnUEQ4ZUJBd2R3NXN3WnZIejVFdVBHamN0eGZUMVJTY0ZBbTRoS05BYmJ1V09RVFZSMHpwOC9qeDkrK01GZ3luV0hEaDB3ZnZ6NGJEV1NqVGx6NWd6V3JsMkxwS1FrSkNVbElUazVPVnNaclkwYk4wcVBiV3hzVUs1Y09lbjdwVXVYNWlzWlduSDI2dFVySEQ5K0hCRVJFUWdQRDhlWU1XT01sai9UbDFNTjdxeXlyalhPNmFaQmNuSXlmdnp4Und3Yk5zeGdEYjRwZS9mdVJYQndNQUFnTEN6TTVCUnhmZDdlM21qZXZEbisvUE5QVktwVUNlN3U3aWhUcGd5Y25aM2g1T1FFWjJkbmc4ZFRwa3dCQVBUcjF3OWR1blNCbzZPanRFMG1reGtjKys3ZHV4Z3laQWlTa3BMdzRzVUw2WGtIQndkTW56NGRDUWtKYU5PbWpkRmtmYkd4c1FCZ1VNZmJFalkyTm1qVnFoVmF0V29GdFZxTjJOallZck5rZ0NnL0dHZ1RVWW5IWUR0bkRMS0pyRWV0Vmh2VWtjN016RFE2V3Z6bzBTTWNPWElFdTNidHdwMDdkNlRucTFXcmh2SGp4NXVkZEFvQTB0UFREWUk4UjBkSFZLNWNHUlVyVnNUSmt5Y0JBQXNYTGtUNTh1WGg2ZW1Kc21YTFpndWk4a0twVkVJbWsxbVVxS3N3M0w5L1gzbzhZTUFBZzVzT0R4OCtOSHV0dXpWcWNDdVZTZ3dlUEJpM2J0M0MyYk5uRVJvYWlvb1ZLK2JybUxsWnNHQUI1SEs1OURPK2ZmczI3dHk1ZzQ4Ly9qaGJXMTJnN2VucGFmQmE5KzNiaCtUa1pQVG8wVU5LTmxldFdqVXNXN1lNcDA2ZHdvQUJBd3lPb3lzSlpreFNVaEt1WExrQ0FGWko1bWRqWThNZ205NFlETFNKNkkzQVlEczdCdGxFMXBPWm1Za0pFeVlnTEN4TWV1Njc3NzVEVUZBUUFPRHk1Y3M0ZHV3WS92enpUL3oxMTE4RysxYXRXaFZEaGd4QisvYnRMUTZDNjlhdGk4bVRKNk5LbFNxb1dyVXFQRHc4QUJpVzkyclRwbzNVWGhSRnBLYW1TdC9mdVhNSHo1OC9oMUtwaEZLcGxOYnQ2cS9mMVQzVzZkR2pCelFhRFdiT25KbXRIbkpoZS9ueUpjNmNPWU56NTg3aHpKa3plUGp3b2JSTkYyVGIyOXVqWWNPR2hSNmdPVGs1b1hQbnpnZ05EVVZzYkN3R0RCaUFwVXVYb2s2ZE9nVjJUdDJORDVWS2hiVnIxMkxkdW5YUWFEUll2bnc1R2pWcWxPdisxNjVkdyt6WnM2RlNxYkJseXhhTUhEbFN1amxSdTNadGk5L0RrSkFRYURRYUFEQmExb3ZvYmNaQW00amVHQXkyLzRkQk5wSDFxRlFxakI4L1hscGZYYmR1WGZ6M3YvK1ZwbXgvODgwM2VQRGdBWDcrK1dkcEgxdGJXL2o1K2FGYnQyNW8zTGh4bm44UGVYcDY1cGd3SzZ0WnMyWmgxNjVkQnMrTkhUdlc0bk5xTkJyWTJOaVlMTlZranBTVUZKUGIwOUxTY20xejd0dzVUSmd3SWR2elhsNWVhTjY4T1pvMWE0WkdqUnJsbW1XN29QVHQyeGRseTVaRmNIQXduajU5aWlGRGhtRGh3b1ZvMHFSSmp2dGtuZnB2cVpNblQyTFJva1hTVFFkbloyYzhlUERBckVDN1lzV0s2TktsQzNidTNJbUhEeDlpNHNTSjJMeDVNOGFPSFd0UWF6czNLcFVLSVNFaE9IandJQUJ0RnZPNmRldm03UVVSdmFFWWFCUFJHNFhCTm9Oc0ltdFNxVlFZTzNZc0lpSWlBQUNmZmZZWlpzeVlnZm56NTJQNzl1M1l1SEVqamgwN2hrNmRPc0haMlJsMTY5YkZQLy81VC9qNStWbVVIRW9VUldSa1pDQWpJd01xbFFvWkdSbXdzYkZCMmJKbHpUNkdzV25lOXZiMmNIWjJScWxTcGVEaTRnSW5KeWZweTluWldWcTM2K1RrSkNYVTJycDFLMnJVcUdIMEhKbVptZExqM0g2djVqYkNPVy9lUE15Yk44OWttN1ZyMXdJQVpESVo2dFdyQno4L1A3UnExY29nd3p1Z1hTdWRsSlJrOGxqNjlFZkdUVEZuZXZtbm4zNEtKeWNuVEpnd0FXbHBhWGowNkpISjlqZHUzSkFlVzVLcE95WW1Ca3VXTE1IWnMyY0JhTi8vamgwN0lqQXdFTzd1N2dadDlXOWc2SytyZG5kM3g0UUpFOUNuVHg4c1diSUVZV0ZodUhUcEV2cjM3NDlPblRwaDVNaVIyWTZWVlVSRUJFSkRRM0g3OW0wQVFMbHk1VEI5K25Telh3ZlIyNEtCTmhHOWNkN21ZSnRCTnBGMTNieDVVd3F5VzdSb2dlRGdZTWhrTW93ZlB4NWx5NWJGMnJWckVSOGZqMVdyVmdIUUpqODdmLzQ4WnM2Y0NUczdPOWphMnNMVzF0YmdzVnF0bG9KcVhXQ3RWcXV6blh2dzRNRVlQbnk0MlgzdDI3Y3ZPbmZ1REJjWEYrbkxrc3pOdWtBNzZ6NDdkKzZFV3EyR25aMGREaDgrTEQxdnlVMkF2UEx3OE1DTUdUUFFyRmt6a3dIZ3ZuMzdzcFhETWlVd01OQ3NkamtsUWN1cVZhdFdDQWtKUVdwcUt0cTJiWXVFaEFUOCtPT1BjSE56ZzR1TEMrUnlPVVJSeE0yYk4zSGd3QUVBMm9ScjVvekUzN2h4QTJ2V3JNSFJvMGVsMFhBZkh4K01IajBhZGVyVVFYcDZPZzRlUEFnUER3K1VMbDBhR1JrWnVyOEJBTFNqLzFsVnFWSUZJU0VoT0hmdUhCWXNXSUE3ZCs1Z3o1NDlPSGJzR0FJQ0F1RHY3Mi93TjFPdFZ1UFlzV1A0NVpkZnBEWFpBUER1dSs4aU5EUVVucDZlWnIxUFJHOFRCdHBFOUVaNkc0TnRCdGxFMWxldlhqMDBiOTRjejU0OXcvejU4NlVnMU1iR0JnRUJBZmowMDA5eDhPQkJuRHAxQ3ZmdjMwZEtTZ3BFVVlRb2lsQ3BWRkNwVkhrK2Q4ZU9IUzFxWDdGaXhRSkp4aFVXRmliZGJOQ3BYYnMyWEZ4Y1RPNW5icENhbTNmZWVjY3F4eWxvelpzM2x4NlhLVk1HZS9ic2tkWXZHK1B2NzIvV2NmZnQyNGNqUjQ0QUFHclZxb1VSSTBhZ1JZc1cwbmE1WEk1Ly8vdmZCbXZ6ZGFwWHJ3NXZiKzhjajkyNGNXTnMyYklGbXpadHd1clZxL0h5NVV2RXhzWm0rMXQ1Nzk0OXpKczNEOCtmUHdlZ25XSFFzMmRQZlBQTk4yWm5XeWQ2MnpEUUpxSTMxdHNVYkRQSUppbzRvMGFOZ3B1Ym05R3AyVjVlWGhneVpBaUdEQmtDUUx1KytlWExsMGhQVDVjQ2JaVktoZlQwZEtuT3Mwd21neUFJQmwrNkpHbTZ4M1oyZGtaSElvdEM1Y3FWcGNlQ0lPQzk5OTdEakJremlyQkgyZm43KzVzZHVCWUdCd2NIZUhsNVphdE5ibU5qZzJyVnFxRkhqeDdvMGFPSFdjY2FNV0lFNHVQajBiNTllN1J0MnpiYjN6QkJFRkM5ZW5WY3UzWk5lcTUwNmRKUUtCUVlQWHAwcnJNYWJHMXQwYjkvZjdScjF3NmJOMi9HaUJFanNyVjU5OTEzc1dMRkNnd2VQQmcrUGo0WVBudzRzNE1UNWVMTis3UkpSSlNGUXFIb0NHQUhBSG1mUG4zZXVHQ2JRWGJKbzFBb1JNQjZJMzcwOXRGb05GSjJjMHVTV0pseS9mcDFBRURObWpVTnBqVHJzcFRiMnRyQzBkSFI1SFRubUpnWUtUUDcwS0ZEcmRLdmtrNDN3MEVVUll1bTh1ZEZabVltUkZHVXluWlpXM0p5c2tXNUIvUnBOQnBwalg5UkphK2pnaEVWRllXQWdBQUFPQkVkSGUxWHhOMHBOdDZjVDVwRVJDYm9COXRGM1pjQ3hDQzdoR0NnVFVSRWJ3b0cyc1paVnN5UmlLaUVpbzZPM2ljSVFqY0FpVVhkbHdMeVVoQ0ViZ3l5aVlpSWlJb2UxMmdUMFZzaktpcHFQd0NtUnFWaVE1ZXBtb2lJcUtUaTdDempHR2dURVJFVnZrd0F0cXRYcnk3cWZoQVJFVmxMUmxGM29EaGhvRTFFUkZUSVJGSDhWQkNFRnJtM0pDSWlLdjRFUVZBRDJGYlUvU0F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xZ2Y0Zm9RN3VXTUZ2ZkdNQUFBQUFTVVZPUks1Q1lJST0iLAogICAiVHlwZSIgOiAiZmxvdyIsCiAgICJWZXJzaW9uIiA6ICIyMCIKfQo="/>
    </extobj>
    <extobj name="ECB019B1-382A-4266-B25C-5B523AA43C14-4">
      <extobjdata type="ECB019B1-382A-4266-B25C-5B523AA43C14" data="ewogICAiRmlsZUlkIiA6ICI4OTYzODYzNDUyMiIsCiAgICJHcm91cElkIiA6ICI2MzkzMjQwNzQiLAogICAiSW1hZ2UiIDogImlWQk9SdzBLR2dvQUFBQU5TVWhFVWdBQUF2Y0FBQUhjQ0FZQUFBQlMvSVhUQUFBQUNYQklXWE1BQUFzVEFBQUxFd0VBbXB3WUFBQWdBRWxFUVZSNG5PemRkMXhUMS9zSDhFL0NsS1hnUUVWRVJXc2RsQXAxVmFzNHE0aDdXd2Z1T21yZG9yaFJCQXRXQkVXcklJSWlLaXE0S3dvNGtLb01GMXJFeFZKUlpNOUFrdDhmL0hLL2hPd1FRT3Z6ZnIzNnF0eDdjM09TM01Cenozbk9jd0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U1RheTZiZ0FoLzBWZHVuUzV5Mkt4dXRWMU93Z2hoSkN2RlovUGo0eVBqKzlYMSsyb2JleTZiZ0FoLzBVVTJCTkNDQ0YxaThWaTJkUjFHK3FDZWwwM2dKRC9zdGpZMkxwdUFpR0VFUExWc2JhMnJ1c20xQm5xdVNlRUVFSUlJZVEvZ29KN1FnZ2hoQkJDL2lNb3VDZUVFRUlJSWVRL2dvSjdRZ2doaEJCQy9pTW91Q2VFRUVJSUllUS9nb0o3UWdnaGhCQkMvaU1vdUNlRUVFSUlJZVEvZ29KN1FnZ2hoQkJDL2lNb3VDZUVFRUlJSWVRL2dvSjdRcjVRV1ZsWmRkMkV6eGFQeDZ2ckpwQXZCSi9QcjVQbmZmSGlCUklURTcvcWEvWDkrL2QxOXY3WEJoNlBoN2R2MzlaMU15UXFLeXY3cXErLy96SUs3Z241akVWRlJTRWxKVVZvRzUvUGg0T0RBMGFQSGkzeER3ZUh3OEgyN2R2eDRjTUhwWitieCtPaFo4K2U2Tm16cDlMbnFDb21KZ2EvL3ZvclFrTkRWWGJPcWo1OStvU0JBd2RpeTVZdFgzVGdVSjMzLzhtVEp5Z3BLYW1CVnNuUDJ0b2ExdGJXNEhLNWRkb09hZDYvZjQ5aHc0YmgwS0ZEdGY3Y00yYk13SlFwVTFCUVVGRHJ6eTBQSnljbkxGNjhXSzVqOSsvZmorblRweXNVS0dabFpXSDA2TkZ3Y0hCUXFGMTkrL2JGOXUzYkplNS8vLzQ5Tm03Y2lJeU1ESVhPS3pCeDRrVDA3OTlmcm1QSGpCa0RhMnRyaWZ2Mzc5K1BNV1BHNE1TSkUwcTFwYWFkUG4wYVAvLzhNMEpDUW1yMGVZS0RnMlYreHhJVEUrSHM3SXc3ZCs3VWFGdStGdXAxM1FCQ2lIZ2NEZ2ViTm0yQ25wNGUvUHo4MEtCQkF3QUFpOFZDaHc0ZEVCWVdCa2RIUi9qNCtJRE5GcjVQMzcxN044NmNPWVBIang4ak1EQlFaSDlseWNuSjJMOS9QM3IxNmdVN096dG1PNS9QQjRmRFVlbHJDZ3NMdy8zNzkvSEREeitvOUx5VlhiOStIYm01dVNndExRV0x4VkxxSEpjdlg4YkJnd2RWMHA0elo4NUkzYS9xOXo4eE1SSHo1ODlIOCtiTnNXUEhEclJ0MjFic2NlWGw1U2dxS2tKQlFRRUtDd3RSV0ZpSTNOeGM1T2JtSWk4dkQ5bloyY2pNekVSbVppYjA5UFRnNnVxcWNGcytkd0VCQWNqSXlCQzZUbUpqWTZVR2oxWEorbndscWU2TlozQndNSGJzMktIMDQxZXNXSUVwVTZaSTNCOGZINC9rNUdTNXpwV2RuWTJFaEFTY08zY09vMGFOa3VzeEowNmNBSWZEa2Z0NGdZS0NBaFFYRjB2Y2YvZnVYVnk4ZUJHSmlZazRmUGd3ZEhSMEZEcC9YbDRlY25OekZYcU1PQkVSRWZEMTlZVzJ0amE2ZCs5ZTdmUFZoRE5uemlBckswdmtkOFNTSlV1UWxwYW0wSGtFOHZMeTRPWGxoVEZqeHVEYmI3OEZBQVFHQmlJNU9SbHo1c3dCVVBHM2JlWEtsZWpmdnoveitkKzlleGVuVDUvR045OThVOTJYUlVEQlBTR2ZMVTFOVFN4YnRnd2JOMjdFNnRXcjRlM3REVFUxTlFEQXRHblRjT1BHRFR4OCtCQkhqeDdGOU9uVG1jZGR1blFKSjA2Y2dJNk9Eclp1M1NvMXNBZUFVNmRPNGVyVnExQlhWeGNLTGxXdHZMd2NZV0ZoWUxQWk5mbzhWNjVjQVFDcGdZc3NlWGw1Y2djMjFhWHE5NzlGaXhibzNiczNybDI3aG1uVHBzSFIwUkYyZG5ZSUN3dURpNHNMU2t0TFVWcGFxbEF2cTVxYUdrcExTNkdscFZYdDlzbGo2TkNoMVJwMUV0RFUxRVIwZExUWWZabVptVGg3OWl3YU4yNk1YMzc1aGRsZVZGUlVLNSs5SUxoWDlnWlV3TjNkSGExYXRaTDcrUFQwZEN4WnNxUmF6MW5WckZtekVCb2Fpck5uejhvVnJPZms1Q0F3TUJBQVJFWUh6TTNOY2ZMa1NhWGJNbkxrU0R4OCtCQ2hvYUZZdjM0OTNOM2RxLzBlS3lvbUpnYnIxcTBEbjgvSHBrMmJGUHA4YWt0TVRBeGV2bnlKdm4zN29uUG56a0w3MHRMU2xQNE9sSmFXSWlJaUFqZHUzRUJBUUFDYU5Ha2l0Si9INDJIRGhnMklpb3BDcDA2ZG1PMEpDUWtBZ0I0OWVpajF2RVFZQmZlRWZNYUdEUnVHaXhjdjR1N2R1d2dJQ0lDOXZUMEFnTTFtdzlIUkVWT21UTUdaTTJjd2VmSmthR2hvSURFeEVVNU9UbEJYVjRlYm01dk1YcENTa2hKY3VIQUJBREIrL0hpVnRGbmFNTFhBc0dIREZEN3YyTEZqc1c3ZE91Ym5NV1BHaUQwdUpTVUZMQllMR3pkdWxPdTg0bnBlSjA2Y2lJa1RKeXJjeHNyNjkrOHZzd2V3SnQ1L1hWMWR1THE2SWpBd0VILysrU2MyYmRxRWxKUVU5T3JWQ3h3T0J6bzZPakF5TW9LMnRqWjBkSFJRcjE0OVBIandBQndPQjFPblRvVyt2ajcwOWZWUnYzNTlHQmdZd01qSUNJYUdodERVMUZSSisrUmhhbXFLZXZYcVZlc2Nzb0tUL2Z2M283UzBGTC85OWh1MHRiV1o3VC85OUJOaVkyT2xQdGJEd3dQKy92N1Z1aGtUM0Z3SmJ0aVZwYUdob2RCbm82R2hvZlJ6K2ZuNXdkUFRVK0wrSjArZVNQeitWMzVQZlh4OFVGUlVoTVdMRjBOZlh4OEE4TTgvL3lBaUlnSk5telpWdW4wQ2E5YXN3YU5IajNEanhnMzQrUGd3UGNhcXdPUHhwSGFZM0wxN0Z5dFhybVJHM1J3Y0hHU21Idm41K2NIQ3drSmxiWlRIMGFOSHdXYXptWnVyd3NKQzVPWGxvVm16WnN3eHNyNEhZOGFNRWZtZU5XN2NHTTdPemxpNGNDRmNYVjNoN3U0dXRIL1hybDI0ZHUwYVJvd1lnZm56NXdPb2VFOWpZbUxRcmwwN3RHalJRaFV2NzZ0SHdUMGhuN2sxYTliZ3pKa3pJajNSNXVibTJMTm5ENzc3N2p2bUQzYWJObTNRcDA4ZjJOall5RFVVSEJRVWhQejhmSHovL2ZmNDdydnZWTkplTXpNenNkdmZ2WHNIRG9jREV4TVRxS3NyL3F1blljT0dRai9MQ3Q1cXErZTlPbXJpL1JlWU1tVUsyclp0aTgyYk42TlhyMTZ3dExURXJWdTN4QjRyNkNsZnRteVpTdHVnckwvKytxdmE1NUIyay9ucTFTdWNPM2NPRmhZV3NMVzFCU0E3YUJQdzgvT0R2NzgvT25YcUpIU3pxU2pCWEFSNW5sTWFWZmJDUjBWRk1jR1lZRDVQNVp2b0pVdVdZTUtFQ2VEeGVBZ09Eb2E1dWJuWTk1blA1K1BVcVZPd3RMUkUrL2J0aGZhOWVQRUNKMDZjZ0sydExXYk9uQW1nWWhSbDM3NTlNREl5d29ZTkc2cjlPclMwdExCOSszYW1Nd1FBSmt5WWdQTHljcG1QL2ZUcEV3RFJ6b016Wjg3QTA5TVQwZEhSVEdCYzFhVkxsN0IxNjFad3VWelkyZGxKSGVuS3lzcENSRVFFV0N3VzlQVDA1SHhscXZIaXhRdmN2bjBiSTBlT1JKczJiUUFBeDQ4Zmg0K1BEN3k5dmF0OS9xNWR1MkxIamgxaS93YU5IejhlNnVycVF0ZHRYRndjY25KeTBMQmhRemc3TzRzOTUvZmZmODk4VjRsc0ZOd1Q4aGtTMXlzdEtUQVRKeWtwU1NSbnZHb1BkV0ZoSWZ6OS9RRUFEeDQ4a0JvTXllcU50N0d4WVlJQ2NUM2hiOSsreFpneFkyQm1ab2JnNEdDUlA0ekZ4Y1hnOC9rSzU4YzJhOWFNNmZsV2xKMmRIZDY5ZTZmVVkxV2hwdDcveXJwMTY0Wno1ODRwZFRNbGpUeWpNNVhiSUl1c0hrSlZjM0Z4QVovUHg5cTFhOEZpc1pDV2xvYTVjK2N5dlluaUFqYytuNDk5Ky9iQjE5Y1hyVnUzaG9lSGg5SnBTandlajBuTHFXN1AvWjkvL29uV3JWdkxmWHg2ZWpvV0xWb2tkbDlCUVlISVRYSGxuN3QxNndZYkd4dWtwNmZqd29VTHlNM054Yng1ODJCb2FDajBHTUVFemZ6OGZLeGN1Wko1alZ3dUYxdTNia1g5K3ZXeFlzVUtBQlh2NitiTm01R2Zudzh2THk4MGJ0eVlPWSt6c3pOT256NHQwczdMbHkvajh1WEx6TTlWUi9VQW9IMzc5Z2dKQ1lHeHNURUE0UFhyMXdxbG9vbnJITWpKeVVGaVlpS0NnNE14WWNJRVpqdUh3OEd1WGJ0dzZ0UXA2T3ZydzlYVkZWMjZkSkU0b3ZMOCtYUG05YytmUDEraHowOFZ2TDI5b2EydGpRVUxGZ0NvK0YxMDdOZ3hOR3ZXck5vakNILysrU2Z6NzhlUEh3T29tSk5SZForSGh3YzZkZXFFd1lNSDQrclZxd0NBbHk5ZjR1WExsMkxQeStWeUtiaFhBQVgzaEh5R2FxUFgrYSsvL2tKdWJpNE1EQXhFL2poWGJZZWszbmlCcW5tVlZlM2J0dzlsWldXWU5XdVcyTUJwMkxCaHlNM05yZlVncnk3VjFQdC84dVJKOU9uVGgwbHZVSFZnTDhCbXMyRnFhaXB4dnp4dFQwMU5GUnR3OFhnOEpuV3JjaENuQ2lFaElZaU5qY1hVcVZPWlhtVTNOemQ4K1BBQkh6OStGSHQ5NXVmblkrdldyUWdQRDBlYk5tMXc0TUFCaVorWnBIUXhTZVJOL3hvelpneW1UcDBxc2wyVm95MC8vL3d6ZnY3NVorYjVrcE9UeFg0blRVeE1zSGp4WXJpNXVXSGJ0bTFDTjViWjJkbllzMmNQdExTMDRPTGlJblR6RWhBUXdPUldEeGd3UU9TOEN4Y3VaUDVkK1hubnpadkgvUHV2di81QzI3WnRtWW8yMGtaNUJJRTlBTnkvZjEveUM2OUVNSW9sN25YUG5Uc1hGeTVjd01HREI0VlNzckt5c25EOStuVjA2dFFKTzNic1FMMTY5VEI5K25SMDdOZ1JEZzRPVEpCZlhsNk9vMGVQNHNDQkErQndPSmd6Wnc3bXpwMHJWN3RVNWQ2OWU0aU1qTVRDaFF2UnFGRWpBQldmUzE1ZUhyWnMyVkx0bTgyalI0L0t2Yy9Pemc0OWV2VEF4WXNYMGFsVEo2YXpRMkRldkhtSWpZM0ZsU3RYaEc3NmlHd1UzQlB5bVRJek0xTzZFa2RsSTBlT0ZLbDhrSkNRd0ZUUjJiOS92OGpRT1ZEUlV5TG9kYTFPTzU0K2ZZb3JWNjdBMU5TVWVsNytYMDI5LzVHUmtYQjFkY1dlUFh1d1lNRUNUSjQ4bVFsV3BRV2RrbElSS2pNd01JQ2ZueC96czc2K3Z0UjJDWHIzVDUwNkpURmdrRFF2Z2MvbnEyUkNiVlZwYVdsd2QzZUhxYWtwRmk1Y0NCNlBoL0R3Y055NmRRdEdSa1pZdW5TcHlHT2lvcUt3ZmZ0MnBxcE9Ta29LZkh4OE1IZnVYS2FDVldXSzNwZ3JVcEdtTWpNek13d2RPaFFMRml4UUtFODlNek1UbnA2ZTFlNHRuamh4SXM2ZE80ZDY5ZXFodkx5Y3VZbDBjM05EYm00dU5tM2FCSE56YzZISGpCMDdGdm41K2ZEejg0T3RyUzJzcmEwUkhoNk9xS2dvSmgwbklpSUN0Mi9mRm5xY0lEY2JxQWptMjdWcngyeFROSVdMeitjclBjRzJhZE9tc0xPelEwaElDQUlDQW9TMisvcjZvbG16WmxCWFYwZHBhU2tzTEN4dzVzd1pKQ1ltd3QzZEhVK2VQSUczdHpmZXZIa0RmWDE5Yk51MlRld05UazBxTGk3R3RtM2J3R2F6VVZKU2dnTUhEcUM4dkJ4QlFVSG8yclVyK3ZUcFUrM25xSHhUbEpPVGc0VUxGeUl4TVJGQXhZMTZvMGFOaEc2Z0R4MDZoSktTRXJHVndUSXpNOEZtczBWU01vbHNGTndUOHBVcEtpckNwazJid09QeE1HM2FOTEdCcGFxVWw1ZGo2OWF0NFBQNVdMNThlYlh6aS84TGF2TDk3OU9uRCtiUG40K0RCdzlpMTY1ZGlJaUl3TmF0VzlHOGVYTzVna2hweDlTdlgxOWw3YXdyNGVIaEtDb3FRa2xKQ1hyMzdpMDBhckI2OVdvWUdCZ3dQejkvL2h6ZTN0NjRlZk1tMU5UVXNHVEpFdGpZMkdEbnpwMElDZ3JDeFlzWE1XZk9IRXlhTkVsb2RFU2UwYWZFeEVSbURvMGl2WktUSjAvRzgrZlBoYllwTzdKUjlYR1JrWkhNNUZaeGdvS0NSRG9KMnJScGd3WU5HbUQzN3QwQUtvTEhLMWV1d01EQUFNK2ZQNGVibXh0ejdNeVpNOUd3WVVPTUhUc1dmbjUrc0xTMHhLaFJvNUNhbW9xb3FDaW15czdidDI5RmdudDVIVDU4R09mUG54ZmFWdmtHOU5LbFN6aDkralM4dmIyVm5pQStmZnAwWkdWbFljQ0FBZmo3NzcrWjdaVkhzYlMwdE9EbzZBaFRVMU40ZUhoZytQRGg0UEY0WUxGWXNMT3p3KysvL3c0akl5T2xucjg2MU5YVmtaMmREUjZQQjE5ZlgyaHFhakx6RU1TTkFDbVNmbGVWb0NyVHg0OGZvYSt2ai96OGZNeWNPUk90V3JXQ3M3TXo2dGV2ajR5TURCdzVjZ1FBUk5aczRmRjRlUGZ1SFpvMWEwWi9ONVJBd1QwaG56bEhSMGM4ZS9aTTRjZUo2MVhsOC9uWXVIRWpYcjkralhidDJna05nOWVFdzRjUEl5a3BDWDM3OWxWSnIxQlY3OTY5cTlZZklHbnM3ZTJSbDVlbjlPUHo4L05GdHRYMCs4OW1zekZ2M2p4WVcxdkR3Y0VCOGZIeFdMOStQWHg5ZmFVR25kSlNFZXFhb21rdTB2VHMyUk4zNzk1Rmd3WU5VTDkrZlVSRVJPRERodzhZT0hBZ0JnMGFCQzZYaStqb2FKdzhlUkozN3R3Qm44OUhodzRkNE9qb2lBNGRPZ0FBOXU3ZGl5dFhyc0ROelExLy92a25Ra0pDc0hyMWFybm1GZ2k4ZnYyYStYZGNYQnlUQ2lPTHU3dTd5dGVlRU5EVjFaVzYvK3JWcTNqNDhLRmM1OHJMeThQeDQ4ZUZ0bzBlUGJyR2UyQS9mZm9rOVFiMTBxVkxlUERnQWR6ZDNiRjI3VnFsbnNQTXpFd29kMXhjRzZLam8zSDE2bFhjdlhzWFFFVzUweUZEaG1EV3JGa3dOemRIUmtZRzNyNTlpK2JObXdzOWxzdmxvcWlvU0tsMnlVTmZYeDllWGw3UTA5T0RzYkV4WHI5K2paa3paMkxzMkxGaU94bGtsVFc5ZHUyYTJFWFk3dDY5QzBkSFIzQTRISGg2ZW1MTGxpM0l6OCtIalkwTmdvS0M4TXN2djJEWHJsMElDZ3BDVVZFUkRBd01rSmVYaDR5TURDYVZLajA5SFJ3TzU3TXNJL29sb09DZWtNOVFkSFEwTTNUODd0MjdhdVhnQndjSE01UDNjbkp5RUI4ZkR6MDlQZXpjdWJOR3l4dkd4OGN6azNwWHJWcFZJOCtocHFhbWRPbTB0TFEwcWF1bnBxU2txR1F4bThwcTYvMjN0cmJHc1dQSHNHblRKcXhaczZaR25xTzJxSEwrU2J0MjdiQjM3MTRBRlVIMXlaTW5ZV1JrQkFjSEIzejY5QWxUcGt4QlptWW1nSXBVaTNuejVtSDQ4T0VpUFlkRGhneEJ6NTQ5c1dQSERvU0ZoV0hCZ2dYWXNHR0QzQXN5UFhueWhQbjNuVHQzNUE3dUt3ZURXVmxaMWJyNUZKUTVsYVc0dUJpM2J0M0NqaDA3aEhMWUJlTGo0NUdibTRzK2Zmb28xTU9hbEpTRXlNaElaZ1h1eU1oSUFOWDd2RmV1WEltVksxY0NFRittMGNuSkNSTW5Ua1J3Y0RDc3JLemtmdC9sY2ZEZ1FWeStmRm5vT1UxTlRXRm5aNGVSSTBjS2pjN01uajBiNzk2OUU3bVp2blBuanRqVU1GV0pqWTJGcGFVbGdJcFIxVzNidHFGUm8wYjQ3YmZmeEI0dnEzSlJmSHk4VUhCZldsb0tiMjl2SER0MkRJMGFOY0xldlh1RmJocFdyVnFGTm0zYXdNWEZCYk5temNMaXhZdlJybDA3Mk5yYXdzUERBNDhlUGNLZ1FZTUFWS1J6QW1BV3dpS0tvZUNla005UTVhRFAxOWRYNXZGbFpXVUlDQWlBajQ4UE9Cd094bzBieCt5clhOZmEwTkFRMjdadGc3cTZPbHEyYktuYVJsZVNtWm1KTld2V01NR3pvSGF5ckY1MlNmc0RBZ0xRc1dOSGtlMU5talJSZWo2QXZOVnlsTzNORnBkUFhsdnZQMUR4M3FpaXJGMWRVL2I5bDNhdEZSY1hZOHVXTFV5bEZzSGsyTkdqUnlNeU1oS1RKMCtHcmEydDFKcnc5ZXZYaDR1TEMyeHNiT0R0N2MxTThKVEh6WnMzd1dLeDBMSmxTMXkvZmgxcjFxeFJ1RkxVL3YzN3hWYVNrWmU0Q2pNQ2VYbDVLQ2twQVZBeDhiVzB0QlQ3OXUwVENlNzVmRDdjM056dzc3Ly80c0NCQXdxdFBCMGNISXpnNEdEbVowSDFtSnBrYUdnSUp5Y25MRnEwQ051MmJVUEhqaDJsVGdxWGhzL25vNnlzalBsWlgxOGZLU2twYU4rK1BYcjE2b1VCQXdaODFvSHBnUU1IOE9MRkM3aTV1YW1zRk9mOSsvY1JFQkNBcmwyN3d0blpXZXpONDlpeFk5R2tTUk1jUFhvVVk4YU13ZkRodzVsVXM1aVlHQ2E0ajQrUEJ3Q1Zsd2orV2xCd1Q4Z1g3dTdkdTNCMWRVVnljaksrK2VZYk9EbzZpcXc0V0ZuUG5qMEJWSlJEQ3dzTGsrczVaS1ZHVkE2d1MwcEtzSExsU21hU1ptV1NLcWNJcXFaSTJsOWJLNk9xVWtoSWlOaEtNRFg5L2hQWi92ampENlNscFdIU3BFbm8xYXNYczMzZXZIbjQ5ZGRmRlRyWGtDRkRNSERnUUxtckV0Mi9meC9wNmVuNDdydnZNR1RJRU96Y3VSUG56cDNEcEVtVEZIcGVBVWszUDliVzFoZzZkQ2kyYmRzbWRwODRNVEV4T0g3OE9LS2lvcGpBVlZ0YkcwT0hEaFZhM0VnZ0xDd00vLzc3TC9yMTY2ZFFZQThBeTVjdng0Z1JJL0RYWDM4aE1EQ1E2Ym4zOGZFUm1xd0tWQVNpbFNVbEpZbHNrMWYzN3QweGNlSkVCQVVGd2NIQkFYNStma290N0xWNzkyNmhQUEhSbzBkajhPREIxY3FsbDJjQk5WV0lpb3FDbjU4Zit2WHJoMzc5K3Fuc3ZMMTc5NGEzdHplNmR1MEtGb3VGSjArZVlOV3FWWmc5ZTdaUWg5TlBQLzJFbjM3NkNVQkZSNWFGaFFWMGRIUVFFUkdCTld2V2dNMW1JeW9xQ3VycTZ1alNwWXZLMnZjMW9lQ2VrQytZZzRNRHdzTENvSzJ0alNWTGxtRHExS2x5bHpMTHpNeVVld2hjM3VPNFhDNVdyMTZOeDQ4Znc4VEVCS1dscFV5YUF5QTVDQlgwY3YrWGd0VEtrelBGcVluM3Y3THk4bktjT0hFQzQ4ZVBaMGFDeEtVcVZDYlA2cUlDdWJtNWNzMTNVQ1FYWFpXaW82UEZiZzhORFVWb2FDZzZkdXlJMzMvL0hSOCtmTUNyVjYvdzRzVUw5T3paVStMQ1RKSVlHUm5KZlpNR1ZGUUhBU3FxV1BYdjN4OWVYbDQ0ZE9nUWhnOGZMalB2WFJ4cGJhMWFEMTZXNk9ob1JFWkd3c2pJQ01YRnhTZ3VMa1pZV0JqVTFOU2tYanNSRVJFeTM3T3ExNUNXbGhiMDlmV1phMU13bVZkY3FsclZpamd2WHJ6QWl4Y3Y1SDVkVlMxWnNnVFIwZEhRMU5SRWZuNit3Z0g1a1NOSFJNbzYvdmpqandxM28vSjd0bnYzYmliZ3JVbVBIajJDZzRNRGVEd2VXclJvZ1QvKytBTnYzNzdGMjdkdllXcHFLalFKV2xGcGFXbUlpb3BDVkZRVWdJcFVxdzhmUHVEeDQ4ZElUVTBWT1Y0d2lWZGRYUjA5ZS9iRTlldlhjZmZ1WGVqbzZPRHQyN2ZvMGFPSFV0OEpRc0U5SVYrMHNMQXc2T25wNGZqeDR5S1RzMlRac0dHRDFKekt5cVVZNWUxTkV2VDZHUmtaWWUvZXZmajk5OStGZ250VisvRGhnOUlUTG11aTFLSWlhdUw5cit6eDQ4Zll0V3NYVHB3NGdkRFFVS0h5ZjdMcTVndThmZnRXS1BXZ3NwcXNjNjhLNG9MRTE2OWZZOGVPSFFBcUpqNE9HREJBYUFLaklOZ1MxK2JrNUdSb2FHaUlmTThrMWJzWDUvTGx5NGlKaVVIanhvMWhhMnNMVFUxTmpCczNEdjcrL3RpMWE1ZFNxN05XclE0ak1IejRjTmpZMkloTmR4aytmTGpZeDNUcjFnM3QyN2RIdjM3OU1ISGlSQ1FuSnpPZEJjT0hEeGNhalFzUEQwZEdSZ1lHRFJyRTFFc1h1SDM3TmxKVFV6Rmt5QkNGM2g5SktsLy8wa1lrNUtXbHBRVXZMeThZR3hzclhOZGRzRkt0b0hxVUlQVnU2TkNoY3A4ak1qSVN4Y1hGUW8rUnRWYUlxcng0OFlLNTVnTUNBcUNtcG9hbVRadWlSWXNXektpaWdLTEZDakl5TXNUV3VaZTAwR0RsQ2owalJvekE5ZXZYNGUvdno1U1lWZVE5SmNJb3VDZmtNNlBvTDlTQ2dnS0pmNndyMDlQVHc0MGJONVJ0bGx4R2p4Nk5zTEF3Yk42OFdlbGNWa1Z3dWR4YVdmQ3JPb0tDZ2hBWEY0ZUpFeWZXV0dVZmNRU1ZPc3pOelVYcWVzczdRaUtwdDdaRGh3N1ExOWVYbXRNdlQ1MzdCUXNXaUswcXBFb1JFUkY0OE9BQmhnNGRpaVpObXFDc3JBd3NGZ3ZxNnVxd3NySkNxMWF0MEtwVks3UnMyUkx0MnJVRElQNzlzYmEyUnZQbXpaVWVYVXBQVDhmT25Uc0JWQVExZ3B1UG1UTm40c0tGQ3dnSkNjRjMzMzJIa1NOSEtuVGVxb0YxWmRyYTJsTDNWOVc5ZTNlSisyYk9uTW44T3lZbWhxbU52bVBIRHFIckt5OHZEK2ZPbllPWm1SbWNuSnhFSnRrS2J1WjI3TmpCM0dnQjRuL3ZqUnMzVHFrZWNYbEk2Z3dSbElZVUp6ZzRHQzR1THREVzFzYWVQWHV3Y2VOR0pyZ1gzR3h3dVZ6czJiTUhwcWFtUXFrb2xkbloyVEUxNTJ0YnIxNjlzSHIxYXBpYW1xSmx5NVpvM3J5NXhJblFpbGJMc2JhMlJteHNMUEx5OGpCNjlHZzBhdFFJZ1lHQlF0Ly81T1JrVEpnd2dabllLL0RqanovQzFOUVU5KzdkQTV2TmhwR1JFUVlQSGx5TlYvcDFvK0Nla00rTXZMMnFBSmllTlhrcXhxaHEwcFEwdXJxNjhQUHpVM3FSR0VVMWE5Wk1ZcStRTFBKT3FLMnUxTlJVWEw5K0hhMWJ0NjdWNFA3V3JWc0FnTDU5KzZyODNOSldvVlJFYlV6NGZmYnNHWTRlUFFvdWw0dVZLMWNpS0NnSXBxYW0wTmJXcnZIbkZzakt5c0tpUll1UWw1ZUgvdjM3QzFWcE1UQXdnSU9EQTFhdlhvM3QyN2REUzBzTFE0WU1rZnZjVlh0Yks3dHk1UXF1WExsU3JiWlhsWjJkamZYcjE0UFA1MlBhdEdraTMvVmR1M2Foc0xBUXExZXZGaHMwQ25xTng0MGJoODZkT3lNc0xBeFJVVkhZdkhremdJb1JnWnMzYndJQXZ2bm1HM3p6elRkaTIxRlVWSVFEQnc3QTF0Wlc2YlVpQ2dvS29LT2p3N1R6NGNPSHlNN09GanU1T1Q4L0h4NGVIbUN4V0hCMWRaVTRyeWszTnhmWHIxL0grL2Z2bWRmNU9URTJOcFo3VldSRnErVUk3TjY5R3prNU9WaXhZb1ZRWUY5ZVhvN05temVEeStWaTBhSkZRbzhSbFBIZHNHRURlRHdlN08zdGE3U2EyMzhkQmZlRWZHWVU2Um0wdHJaR3c0WU5QNnRjOWRvSzdMOFVnbHpUMnF6WC9PSERCL3o3Nzc5Z3M5azFFdHgvU1Y2K2ZBa0F6R3FwZ3Q3NXFnb0tDcENSa1NHeXFtcDFwYVNrWU9uU3BVaE5UVVdiTm0yd1pjc1drV01HREJnQWUzdDcrUG41WWNPR0RYajc5aTNzN2UybGxwWmtzOWxnczlrSURRMFZ1MTlhV3M3SWtTT1ZYaGlvdkx3Y2d3Y1BSbWhvS0pZc1dRSkxTMHVNSFRzV2d3WU53ckZqeDNEKy9IblkyTmhnMkxCaFloOHZDQVp0Ykd6UXMyZFB2SG56QmxGUlVjem9ZMnBxS2hQY1M2T21wb1p6NTg0aE16TVQyN2R2VitxMU9EZzQ0SjkvL2tHOWV2V2dwcWJHakNLSm04U3ByNitQTld2V29LU2tSR2dTZGxWR1JrYnc4dkxDckZtejRPTGlBbDFkM2M4NnZTUXZMdzhKQ1FsNDlPZ1JYcjE2QlZkWDEycWRqOC9ubzFHalJ0RFIwY0dtVFpzUUhoNk82ZE9ubzFPblR0aTBhUk1lUFhxRXFWT25pdlRjQXhValFnS1YxNElnaXFQZ25oQkN4QkJVMENncUtsSzRUS0VBajhkajZqVkxDaXByd3ZYcjF3RlVsSkZUUmM1emJXT3oyV0N4V09Eeitjakx5NU01T1ZtUzh2Snl4TVhGQVJDdWwxMWFXb3JuejUvajJiTm5TRWhJUUVKQ0F0NjhlWU1CQXdaVU83aXA3TWFORzlpOGVUUHk4dkpnWm1ZR2IyOXZpZGZTNHNXTGtaK2ZqOU9uVDJQdjNyMklqbzdHNnRXclJhNmJ2THc4WkdWbFlkS2tTWmcwYVpMVVJhMTRQSjdZL2FkT25RSUF2SG56Qm9CaU41Nk5HemZHOHVYTHNXREJBcHc3ZHc3SGp4L0h4bzBiNGVMaWdxS2lJcGlhbXNMSnlVbmlUYjZncm4xMVYyalYwdExDaUJFamNQejRjU3hldkppcDVsTmVYZzRQRHc4bW5Td3VMZzVXVmxaaXo5R21UUnRFUjBjem93bUM2aXlTU29UYTJkbkoxYlpXclZyQjNkMGRDeFlzZ0plWEYyeHNiRkN2WGoxRlgyS05pSXVMdzdObnovRDA2Vk04ZmZxVStUd0FpSzJJcENnV2k0V0ZDeGRpOHVUSjhQWDFSWEJ3TUNJaUl0QzRjV044L1BnUk5qWTJXTEpraWNqakRoOCtqTkRRVU9iN2NmYnNXVFJ2M2h5elpzMnFkcHUrUmhUY0UwSnF4ZnIxNnlYdUt5NHVsbm1NcWFrcDVzK2ZyL0oyU1h1K3pNeE1IRGx5QlBQbnp4ZmNwK2tBQUNBQVNVUkJWRmU0cDdPc3JBeSt2cjdJenM2R2dZRUIyclJwVTBNdEZYWDE2bFVBRmIyalh5SVdpNFVtVFpvZ0l5TUQrL2J0dzlLbFN4Vk9vOG5LeXNLQkF3ZVltNFAyN2R2ajZ0V3JPSFRvRUY2L2ZzM2tmbXRyYTZOVHAwN28yN2V2eWtZNVBuMzZCSGQzZC96OTk5OEFLbTZ5M04zZHBRYTBMQllMNjlhdFE2TkdqWER3NEVIRXhjVmh5cFFwR0R4NE1DWk5tZ1FMQ3dzQS81dlFLWStiTjIvSzFRdXV6SVR0ZXZYcVlkQ2dRY2pOellXdnJ5OFRJS2VscGNIQndRRlRwMDRWV3lrcEtTa0piRFpicnZSREhvK0h2THc4NU9ibUlpY25Cems1T1FDQXhNUkVPRGs1SVRFeEVWd3VGMEZCUVZpMmJCa3lNakt3WnMwYVBINzhHTjkrK3kyS2k0dng2NisvWXNTSUVSZzVjaVE2ZHV3b2xDYXlmUGx5TEZ1MkRIdytIM3crWCtISnRkSjA2ZElGN3U3dTZOQ2hnMGhnTHkydnY2YnQycldMV2ZIYzBOQVFOalkyc0xDd2dLV2xKYk1Lc3lvWUdob3ljMHY4L1B6dzhlTkhBQlVUZXMrZVBRczdPenZtTzMzNDhHRjRlWG1CeldiRHhjVUZwYVdsV0wxNk5mYnUzWXZDd2tJc1dyUkk2WkdtcnhVRjk0UjhJZDY4ZVFOOWZYM282T2hBUzBzTDkrL2ZCd0NGYWpSblpHVEExdFpXNGVlV04xZGNXcEFnVDBrK2FjZDA3dHhaSkxoLzkrNWRqZVd4anhzM0R2SHg4VGgwNkJDQ2dvS1lVbjN5NFBQNXlNcktZbnBOSjB5WUFEYWJYU3Z2ZjBwS0NoNDllZ1JBY25CZm03bi95aG94WWdRT0hqeUlVNmRPSVRnNFdLSHJuTWZqQ1FWUTA2Wk5BNXZOUnFOR2paQ2VubzZ1WGJ1aVc3ZHVzTEt5UXNlT0haa2E5YklxTDcxOSsxYmlNYjYrdm1DeFdQRDE5Y1dwVTZkUVdsb0tGb3VGOGVQSEMwMmdsV1hldkhubzBxVUx0bS9manRUVVZDWnYzdGJXRms1T1RyQzN0NGU5dmIzTTh5aFRWVVlRb0plVWxPRGp4NDhpYmVieGVFaE1URVJjWEJ4dTNyeUp1TGc0OEhnOE5HclVDQXNXTElDNXVUbjgvUHh3NDhZTlJFVkY0WnR2dnNIMDZkTXhlUEJnSm5DK2Rlc1dXcmR1elFSMkppWW1RdGRqYVdrcDJHdzJ6cHc1QTJkbloyWjE3Y3BldlhxRnRMUTB0R3paRW8wYk44YjU4K2V4YU5FaUJBWUdNb0g5Z1FNSFVGUlVoTldyVitQczJiTTRlL1lzTkRRMFlHUmtCRjFkWGFpcnEwTmRYUjBhR2hyTXZ3R0F3K0dBdytHZ3BLUUVIQTRIcGFXbDRIQTQ4UGYzaDRtSmlkenZKVkF4ZVRVckt3c2ZQMzZFZ1lFQk5EUTBjTy9lUFdSbVpqTFZkbXFidmIwOTh2UHowYVZMRjZFUm16ZHYzbURLbENrQXdOVHZsK2Y3VVBrNFFYcG9ibTR1cmx5NWd1UEhqeU0xTlJXR2hvWll2SGd4bmp4NWd2UG56MlBIamgyNGYvOCtuSnljNE9ycWlwQ1FFS2lwcVdIYnRtMU15cE9EZ3dOMjdOZ0JQejgvUEgzNkZCczJiRkM0SXR6WGpJSjdRcjRRZ3J6ZHFyNy8vbnU1ejZHaG9hSFFoRjFWcW9uRldlU2RUQ3hPV2xvYXM0S3VPRU9HREVGSlNRbU9IVHVHbEpRVXNSUEhwRkZYVjBmcjFxMHhjdVJJL1BMTEx3QnE1LzBYNUdDYm01dExyRmlraWxLWU5XM3UzTG5nOC9rNGYvNDhQbjc4S0RYOVJCekJlejEyN0ZpTUh6OGVRTVYzSlRJeVV1S05ncXpLUzJWbFpSS1A0WEs1VUZOVFEzaDRPRXBMUzJGcWFvcDE2OVlwVmVlL2E5ZXVPSG55SkU2ZVBJbGp4NDVCWDE4ZnExYXRVdmltVEpFNjk2ZFBuOGJyMTYreGN1VktabHVuVHAwQVZDeDZ0SGZ2WHJ4Ky9Wcm9jK2pZc1NQR2poMkxvVU9ITWd2TnVidTc0K1hMbHpoOCtERCsvdnR2ckYrL0hvR0JnUWdJQ01DTkd6ZVFucDZPMmJObk0rY1lNMllNWHI5K0RVOVBUM0M1WEp3OWV4YXRXcldDcnE0dStIdytORFUxWVdabWhyWnQyNkp0MjdabzNibzFXcmR1alJZdFdvRE5aaU13TUJEdTd1NElEdy9IbENsVEVCMGREUzh2TCtqcDZVRlBUdytIRHgvR2pSczNFQllXaG1mUG5pRXJLd3ZaMmRrb0x5K1h1d3lycGFXbHdvRzlRSGg0dUZCVklBRnBFNkZyMHNDQkE4VnVMeTB0RmJtMkZWMkg0OTY5ZXpoOCtERGk0dUpRWGw2T2V2WHF3ZDdlSGpObXpJQ0JnUUZHalJxRm1UTm40cSsvL3NLSUVTTmdiMitQeE1SRTZPam9ZUHYyN2VqVHB3OXp6bkhqeHFGZXZYcHdjbkxDdlh2M3NIUG5UdXpldlZ2SlYvMzFvZUNla0MrRWxaVVZXQ3dXdUZ3dWVEd2V0TFMwOFAzMzMrUDMzMytYK3h4R1JrYWYxZVRiNm1yU3BJblNyMGVlYWptalJvMlNXUTVPRWJYeC9vOGZQeDVsWldWU1UwQ3FXd3F6TnFpcHFXSEJnZ1ZZc0dDQnlzNHBtSVFxaVNwdVFOM2MzSEQvL24xTW5EaFJxWlZQQlRRMU5URjE2bFJNbWpRSlJVVkZNREF3d09uVHA2dmRQa2xNVEV6QTVYTFJwazBiOEhnOE5HM2FGRXVYTGdWUWtXS1NrWkdCZXZYcW9WdTNidWpldlR2Njl1MHJNZUExTnpmSHRtM2JNR2ZPSFB6MTExOW8zTGd4Z0lxS00xcGFXaUxsUHBPVGt4RVZGUVUybTQxV3JWckIwZEVSclZxMXdxbFRwMkJtWmlZMVhhWjM3OTd3OVBSRVptWW1qSTJORVJBUUlMU2lOWXZGZ28yTmpkaFJMQzZYQ3c2SGc3S3lNbWFrUjExZEhXdzJHMnBxYWtML0thdFRwMDdNZThybjg2R3JxNHZ2dnZ1dVZsTU01ZEcrZmZ0cVgvK3ZYcjFDVEV3TU9uYnNDRnRiVzlqWjJZa3NRbVZpWW9JdFc3YWdyS3dNRFJvMFFPdldyZUhpNG9LMmJkdUtuRy9Zc0dFd016UEQ5dTNiNGVEZ1VLMjJmVzJvckFVaE5jREt5b29QMUV4djlaY2tQVDBkWldWbE5WSXBKalUxRmVycTZrcFBBbnYzN2gzS3k4dHJwUjcvNStMZmYvOUZTVW1KM0tNOWloNWZtZURhRjl5VWtpOWJkU1kyOC9sODVocElTVWxCeTVZdHhSNERLRmR0S3ljbmgxbjRxRFlKQW5aVjV1cC82WEp6YytWT09Tb3NMSVNhbXByTStUU1ZyeDlGQ0VhNjR1TGl2cnBmUUYvZEN5WkVEaXdySzZzekxCYnJFNS9QVDJPeFdHazhIaStkeldhbmNUaWN0TWVQSCtjQUVFMEVyWVNDZTBJSUlhVHVmTTNCUGFYbEVDS0tENkFKbjg4ZkJmeXYxNERQNTBORFF3TldWbFpGQU5MNWZQNWJGb3VWQlNEMy8vLy9nYy9uWHlzdkx4ZE5qQ2VFRUVJSXFRVVUzQk1pM2owQWt0WTkxd0hRanNWaU1RV29LMWQwVUZkWGYxT2pMU09FRUVJSWtZQUtoeElpQm92RnVxL2tReDBOREF4VVZ5eVlFRUlJSVVRQjFITlBpQmdzRnV1UnVQcktFdkFCK0xGWUxNZlkyTmgzQUNTdWlFZ0lJWVFRVXBPbzU1NlFLcXlzckhydytYejVpa01EdHdGMGpZdUxteVVJN0lseUZMaVpJbCtZbWlxbkdSSVNndURnNEJvNWQyV3FhRDlkMzVLVmxaVWhJeU9qenA2L3JzcTlFbEpUS0xnbnBCSXJLNnRmQUVUeStmd1dBSXFrSEpyTVlyRW14TVhGOVltTGkvdGlTK0pNbmp3WksxYXNxTEh6TDE2OEdFNU9UaktQTzNUb0VFYVBIbzNzN0d5VlBYZHhjVEUrZmZvazEzOVpXVmtTenpObXpCaUZGZzlTOVBpNlBxK3FjTGxjL1A3Nzd3Z05EUlZhSE1qSnlRbGp4b3pCdzRjUDVUN1hpaFVyNUtwdjcrYm1KbmFCSUdXb3N2MVY3ZDI3RjZOSGowWnhjYkhDajUweFl3YldybDJyOUhNWEZSVmg1TWlSbURkdkhnRGc0OGVQV0xKa0NaNCtmYXIwT1ZVcExTME50cmEyK1AzMzMrVmVWRW9aTmZINXhzWEY0ZmZmZjBkNGVMakVZekl5TWpCcjFpejQrdm9xZlA3NzkrOWoyclJwMWFxNk5uTGtTQ3hhdEVqcHg1TXZFNlhsRUZLQlpXVmx0UTNBT2dCZ3NWaitQQjd2TFl2RnFycHlSaUVBWnkwdHJUK2pvNk1WLzB2OW1YbisvRGxLUzB1Wm42T2lvbkR2M2oyRnoyTmtaSVFaTTJhSWJJK09qcFpyTmRTeXNqS2twcVppMTY1ZGN0ME1TQXR5emN6TWNPYk1HUnc3ZGd6ZTN0NHl6d1VBZW5wNnVISGpobHpIcWdLUHgwTk9UZzZ5c3JLUWtaR0JkKy9lSVRVMUZabVptZGkrZlh1MXppMXJ5WGhsdFc3ZEd1N3U3aEwzQndRRTRQYnQyOGpLeXNMdzRjT1o3VDE3OWtSSVNBZzhQVDF4Nk5BaHVaNHJKaVpHNFJXQnEwdVY3YStxZnYzNlNFMU54WWtUSjJCdmI2L1FZNTg4ZVlMOC9IeWxuaGVvV0pTcDhtck0vLzc3TCtMajR6Rmp4Z3hNbmp3Wml4Y3ZocWFtSm5OOFRWMC83ZHUzRjNzajFxSkZDelJyMWd3SkNRa0lEUTNGNk5HanhUNWVWcnNtVHB5SWlSTW5TdHhmRTUvdjMzLy9qZHUzYjZONzkrNFNqd2tQRDhmRGh3K1ZXby9qOXUzYmVQcjBLUm8wYUlEMTY5ZkxQSDdkdW5YUTBkRVIycGFXbGlhMkRyK3FQdWVOR3pjcXRRNEdxVmtVM0JNQ3dNckthaVgrUDdEbjgva2I0dUxpdG5mcDBtVjRsY1A4K0h5K1kzeDgvTnZhYjJIdGlJdUx3OUdqUnhWK25KbVptZGpnWGw0elo4N0V1WFBuOFBqeFl4UVVGRUJQVDAvbVkvVDE5VEY0OEdDaGJaVlg4T3pldlR1MHRMVEE0L0d3Wjg4ZU5HalFRR3hndFdmUEh0U3JWdzlBUmEvbXdZTUhoZllMZXZXZG5aM2xlaTJTampjeE1VSERoZzN4eHg5L29MQ3dVR0theHVMRmk1VmVtQXVvdVJTRHlxdCtWcFdTa29JREJ3NkF6V1pqL2ZyMVFxdkFEaGd3QU8zYnQwZDhmRHdpSXlQRnJoUmFrK1JaQUVlVjdROElDQkRaVmxoWUNBQUlEQXlVdU9EUnRHblRaTHdTNVdocWFvTE5aak85MVQvOTlCT0Nnb0t3YnQwNkhEdDJEQjgrZklDTGl3dHpmRTFkUC9yNitoTDN6WjQ5Rzh1WEwwZEVSSVRFNEY1V3UzSnljaVR1cTRucnM2eXNERmV2WG9XMnRqYnM3T3drSG5mOStuVUF3SkFoUStRNmIyWFIwZEV3TWpLQ3ViazVMbCtXblNtNmN1VktrZUJlRWxWOXprVkYwZ2E0U1YyaDRKNTg5YXlzclBvRGNBRUFQcDgvSXo0KzNoOEEyR3oyZlQ2ZkR6NmZId1ZnYVh4OGZFeGR0ck0yblQ1OVd1NVZaUlZORlpIVVkxUmNYQXd0TFMxTW56NWQ3UDR6Wjg0SS9XeGtaSVIxNjlZSmJhc2MzRnRZV01EQ3dnSlpXVm5ZczJjUG1qZHZMaEpBOFhnODdONjltMWtpUFM4dlQrZ2NrczR0ajZySGQrN2NHYXRYcjRhaG9TRmF0MjZOQmcwYTROYXRXNmhmdno1bXpacUZSbzBhb1hIanhuS3Y3aWlKUEVQNHIxNjl3dmp4NDlHalJ3L3MzYnUzV3M5WFVsSUNCd2NIY0RnY1RKMDZGZTNidHhmYXoyS3hzSGp4WXZ6MjIyL1lzbVVMMnJadGl4WXRXbFRyT2VXVmxaV0ZoUXNYWXRteVpSSjdWMVhkL3QyN2QwdmM5K25USjRuN3AwMmJoakZqeGlBNU9WbmxpOTlwYTJ1anJLeU0rZG5FeEFTSERoMkNsNWNYeG8wYkozU3N0T2NXdEM4Nk9scW90eDhBQmcwYUJCMGRIWVNHaGtwdGk1dWJtOGcyUHA4UGJXMXRHQnNiaSt6LzhjY2Y4ZU9QRlZXSkJhTnlsUzFjdUJCMzc5NlYyQ0ZRVTlmbmpSczNrSmVYaDlHalIwdGN1VGN0TFEwUEhqeUFnWUVCT25ic0tQRUdSRmRYRnhvYUdrTGIwdFBUOGZMbFMyYVVRZkM1N05xMUM4ZU9IY1B4NDhmeHpUZmZ5R3luSk1wZVkzZnUzTUc2ZGV1UW41K1BuajE3d3RMU1V1azJrSnBEd1QzNXFuWHQydFdVeStVR29XTCtpWnNnc0FlQTJOallkMVpXVnNQajQrTXZRc2FLdEYrS2hJUUViTml3UVdqYjI3ZHZtWUM3WDc5KzFUci84K2ZQNGVBZ25NbFUrZnhuenB5UjJtTlVuZlFEU1I0OGVBQUFNRGMzRjlrblNQMFE5Q3FhbTV1TC9ORlROT0NTZFh4SVNBanpiMnRyYXpSbzBBQlRwMDZWNjl5cUlzaTM3dEtsUzdYUHRXM2JOaVFtSnFKOSsvWVNjM3QvL1BGSFRKbzBDVUZCUVZpK2ZEbjgvUHprN21GVUZvZkR3WW9WSzVDVWxJU2RPM2ZpeElrVFVGY1gvWk5YRSswZk8zYXN5STFuWUdBZ0RBd01SSHA1bloyZEZiNXhCQlJMcXlncEtVRkpTWW5ZeDl5NmRRc0FZR3RyaXpsejVzaDFQa21qRDdKR1NBRGcrUEhqRXZkVkRkeUJpdSttSUxpdktqazVHZmZ1M1lPbXBpYUdEaDBxOWhoVmY3NTJkblo0OSs1L3RSUE9uajJMczJmUENoMGorTzZIaG9hQ3orY2pMeTlQWkpTeHN0MjdkK09ubjM0UzJpYm9xYS82Ty9uWnMyZlEwZEZCMjdadHhaN0wydHBhN0UyUUtodzllaFFlSGg3ZzhYaVlNR0VDVnExYUpUUUtRajRmRk55VHJ4cVh5ejBJb0RHQTJ5d1dhMTNWL1hGeGNSZHF2MVUxcDZTa1JDUzRMaXNyVTlrUWJXbHBxVnpuYjlhc0dTNWNxSGhyT1J3T05EUTBKQVlHVmYrWUtpb3dNQkFBMEx0M2I1RjlUNTQ4QVFBMGFkSkU2ZlBYQkdtakllTDJLZG9MOSt6Wk13RFZEKzU5Zkh4dytmSmw2T25wWWVmT25TSzl1WlV0WGJvVWp4NDl3dE9uVDdGMDZWSzR1YmxKN1BHc0xpNlhDd2NIQnp4NjlBakd4c2J3OHZJU0c5alhSUHZuelp1SGpoMDdpbXgzZDNlSG1abVpTSEQvMDA4L29XSERoZ3EvUm1XK3M5SWU4K25USjVtUEx5OHZCNHZGRWh2Y2w1ZVhpMzJQcXhKY3E5ZXVYVVBUcGszUnVYTm5rV05Pbno0TlBwK1BFU05HU1AxTVRwMDZ4UnhuWkdRa3NyOG1yMDl4ejVlVGs4T2tQNVdVbE9EMDZkTmdzVmhvMmJLbDJITzhlL2VPK2YxWGxTQzQ3OW16SjdPdHZMd2NDUWtKK09HSEgybzFxT1p3T05pK2ZUc3VYTGdBTnB1Tk5XdldZTUtFQ2JYMi9FUnhGTnlUcjlZUFAveGd3K1B4ZmdhUXplVnlKejE4K0xCTTVvTytjTmJXMWtLQllOVmVIazlQVHdBVlBZL0tzTEN3a0hwK2NZNGNPWUlMRnk1ZzZkS2wxUjQ1cU1yUHp3L3g4ZkV3TVRGQnYzNzk0T25waVlTRUJOU3ZYeDljTGhkMzc5NEZBUFR0MjFmbXVmNzg4MCs1bmxOVkZYOTBkWFdGM28rSWlBZ1VGaFlLQlllQ2JlTDgrdXV2K1BEaGc5aDlIejkrQkFCczNicFZZaStzZ0tUUHp0L2ZIL3YyN1FPYnpjYldyVnRscGpKb2FHakExZFVWYytiTVFXeHNMT3p0N2VIaDRRRlRVMU9wajFNVWo4ZkRoZzBiY09QR0RUUnUzQmplM3Q1aTV6RFVWUHU3ZCsrTzJiTm5pejFIY25LeTJKc3p3UTJvb2lyZkpFdnk4ZU5IREJreUJOYlcxdmpycjcva09xOWc5RWtTU1RlZmVYbDVjdDE4dm5qeEFtdlhya1dUSmsxdy9QaHhvU0E2TnpjWEhoNGVLQzR1UnJ0MjdTU21mUlFWRmVIOCtmUFEwTkFRTzVlbXBxL1BzTEF3a1cyVk95SkNRa0tRbTV1TEFRTUdZT2ZPbldMUE1XM2FORHg5K2xRa3VJK05qY1diTjI4QVFPaUc1TW1USnlndExjV0hEeDlFQ2crc1diTkc2czJMc2pJek03Rml4UW84ZWZJRWVucDZjSFYxUlk4ZVBWVCtQRVMxS0xnblh5c1dqOGR6QmdBK24rLzY4T0hEOUxwdTBPZGt4SWdSWW51dE9Cd08yR3kyVUErZG9oTndkKy9lRFcxdGJlYm5xMWV2SWkwdFRXSXYyYVpObTFCU1VpS3lQU3NyUytJazEvTHljdXpmdngrSER4OEdtODNHeG8wYm9hYW1Ca05EUTl5Ly83L0ZodzBNRERCbnpoelkydHJLYkxjeUU0MnJXclpzbVVqUVZEbHRDZmhmTU4yb1VTTnMyYktGMmY3NDhXTVVGaGFLM1NaT1dscWF6QkdQdExRMGhWOERBQncrZkJoZVhsNWdzVmh3ZEhTVTYrWUlBSm8zYnc0Zkh4OHNXTEFBeWNuSm1ENTlPbGFzV0lGaHc0YkpsZEloQzRmRHdkcTFheEVaR1FrVEV4TjRlM3ZEeE1Ta1Z0dHZhbW9xdG5UbGpoMDdZR1JraFBuejU0dnNhOXEwcVlLdlZINkM5QkpKMTRrMFZTdGRwYVNrZ01WaWlRMTRrNU9UbWJ4NWdiZHYzd3JsK2d1MGJkc1dNMmZPaEkrUEQxeGRYWVVxUkIwOGVCQ0ZoWVdZUEhteTFIenVrSkFRRkJRVVlOeTRjU0kzYjNWOWZSWVdGc0xIeHdkc05sdHFTVmRCQmFPcXdmMnhZOGZFSG4vbnpoMEFRRkpTRXBLU2tvVDJyVml4UXVYQmZVSkNBbGFzV0lHUEh6L0N4TVFFSGg0ZWFOMjZ0VXFmZzlRTUN1N0pWOG5LeXNvT1FFOEFIN2hjcmxkZHQrZHpNMlBHRExFVGFzWDF4UGZwMDBjb1dKZWxjbTVwWW1JaVhyMTZoZGF0VzB2c0RlemF0YXZZN2ZuNStSSnpsWk9Ta3VEdjd3OTFkWFZzM3J3WlAvendBd0JnNnRTcCtPV1hYMUJXVmdZZWo2ZFF1eFhOdVJjblBUMjlSdE9peEZGMjRweTRkS2lTa2hJNE9Ubmh5cFVyQUlEbHk1ZGoxS2hSQ3AyM1diTm04UEh4d2FKRmk1Q1VsSVJObXpiaDVNbVRXTFZxRlN3c0xJU09sWFJOakJvMVNtVHVTRjVlSGxhdVhJblkyRmkwYTljT25wNmVhTnk0Y2EyM3YySERoaUtUVklHSzRGNWZYMS9zdnBxa282TUROcHN0TnJqMzl2YUd0clkyeG80ZEsvYm11dkwzbk0vbm8xdTNibWpXckpuSWFBNkh3MEhQbmozUnJWczNvUkV1YWQrRk9YUG00T3JWcTRpT2pzYjc5Ky9SdEdsVHZIanhBaWRQbmtUcjFxM3gyMisvU1h4TlhDNFh4NDRkZzdhMk51Yk9uY3RzciszclU1S0xGeThpS3lzTGt5ZFBsaG9NQzFKNEtnZmx5Y25KdUhuenB0ampJeUlpMExKbFM2RWMvOW16WitQcDA2ZE14UzlWbWpObkRqZ2NEcnAwNlFKM2QvZHFUL1ludFllQ2UvSzFXdm4vLzNkNTlPaVI0bDFhaEZHZGhaWE9uVHNIQUZMclUwc2lMdDFIMEpZT0hUcGd4WW9WdUhuekpsTUdUNW9HRFJvbzFRWkZuVHg1a3ZsM1NFZ0luSnljYW16eVcwM3c4ZkhCbFN0WG9LYW1oclZyMTBvc1d5aEx3NFlOY2VUSUVYaDVlU0VvS0FnSkNRazRkZXFVU1BBa2FZMkVSbzBhQ2YzODVzMGJMRnUyRENrcEtmanBwNS9nN093c2RrSmtiYlZmMG5kQ1hGck85ZXZYMGFCQkE2WGE4ZUhEQjRrVGF3ME1ET0RuNXdjV2k0VUdEUnFJcEl0OSt2UUpSNDRjQVp2Tmx1dDl5TS9QQjQvSEV4dmc1ZVhsQVlETTRDODJOaFlSRVJITXp5WW1KdWpTcFFzektuYi8vbjF3dVZ3WUd4c3pLWUpBUlluSHlzTER3L0grL1h0WVdWa0o1YjdYOXZVcHlZUUpFMkJtWm9hMmJkdkN3OE1Ea3laTkVoclJFQ2d2THdjZzNITy9iOTgrOFBsOHRHL2ZIb21KaWN6MnBLUWt2SHIxQ2pObnpoUTZSM0p5TWt4TlRWVXk4bFdWWUtUVzI5dGI3THdBOHZtaTRKNThkYXl0clZ2eStmdytBTEsxdExUMjEzVjdQZ2M1T1RtSWlJaGcvdGdjT0hCQVlsMXFTZWt3L2ZyMUU1cjhKY0RqOFJBZUhvNXo1ODRoSlNWRmFKK2daemdnSUVCcUZRMmdZaVhKVHAwNnlmVjZnSW9iaHAwN2QrS2ZmLzZSZWF5Wm1abk00RjdWT2ZlQzNzVXZ5ZHk1YzVHUWtBQjdlM3ZFeDhkWGF5RWNUMDlQckZpeEF2Mzc5OGZKa3lkRmV1SUJ5Zm4rVmMyWU1RTUZCUVdZTm0wYWxpeFpJbkd5WVcyMVg1RzBuT3BVRGVKeXVSSjd4aXNIazQwYk4wWmlZaUpLU2txWTBhb1RKMDZnckt3TVk4ZU9sZXZtUXZEZEZSZWtDdEs3WktVWEpTWW15dnllQThBLy8vd2o5TDJ0R3R6LytPT1A2TkdqQi83NTV4K3NYYnNXenM3T1VGTlRxL1hyVTVydTNidmowcVZMOFBmM3g3MTc5K0RyNnl1eVZrVFY0RDRoSVFIWHJsMUQ5KzdkMGFKRkM2SGdYakJLV2JrcVVFWkdCckt6czJ0ODVXb0s3TDg4Rk55VHJ3NlB4NXZNWXJIQVlySE8vQmRXbVZYV2l4Y3ZBRlQ4WVI0MGFCQjRQQjdHang4UG9DSVBYaEpKNlRETm16ZG5nbnMrbjg5VW9rbE5UY1dxVmF1Z3BxYkc1SmhXbFo0dWU4cUR1THg3ZWNqcUdaZjNENk1xY3U0Rk1qSXltSFFaUHA4UGIyOXYyTnJheXJXYWIxM1MxTlRFdm4zN0FGUlVPNmxPT3BFZ0FPL1NwVXUxcS9hd1dDeTR1N3ZMWElDb3R0cGYwMms1Z2p6MjFxMWJJemc0V0dSL2p4NDloRkxPVEV4TWtKaVlpSXlNREppWm1hR2twQVRCd2NGUVYxZVh1SzVFVlk4ZVBRSlFjZk5hVkZRa2RGUHkrUEZqcGozU1RKa3lCVk9tVEpIcithVFIxZFhGbmoxN3NIVHBVbHk3ZGcwdFdyVEFiNy85VnF2WHA3Z2JoNm9UMkcxdGJSRWVIbzZJaUFnNE96c0x6WmNCL2hmY0M5Snl3c1BEQVFEejU4L0h4WXNYbWVOeWMzTng0Y0lGV0ZwYXd0RFFFRHdlRDJ3MkcvSHg4UUFnZDYzNU4yL2VLRndzZ2NmanlmMDdVdFhyTXhEbFVYQlB2am9zRnV1WC8vLy9pYnB1UzIxNzhPQUJUcDA2aFh2MzdqRXJxWEs1WEhUbzBBRkRoZ3hCYW1vcUFPRFNwVXRpZStoa1ZiOTU5dXdaZ29PRGNmdjJiV1JtWmdLbytDTnBZMk9EVWFOR29WZXZYc3l4MDZkUHg3Tm56M0Q2OUdtUlVuSGUzdDQ0ZE9nUWR1ellJYlUrZEcxbzI3WXRkSFIwUklKN1NmWHNWNjllamJkdnBTOWlIQndjek9UYlptVmx3ZC9mSHhjdlhzU1JJMGVVS290WUY5YXRXeWRVeXowOVBSMGpSb3hBcDA2ZDRPL3ZML0Z4UFhyMFFGbFptVUx6SFdRNWR1eVkySW16MHRSVSs4VUYyd0w1K2ZsaTk5ZXZYeCtEQmcyU3UrMGNEZ2VBK0Y1L0hvOG4wajdCL0prM2I5N0F6TXdNQnc4ZVJHNXVMc2FOR3lmM2dtS0NldmdQSGp5QXZiMDkzTnpjbU8vdDdkdTNBVlNNUmcwYU5LaFd5alNxcWFuQnhjVUY0OGVQeDVFalIyQm5aeWQwYzFIVDE2ZThOdzRiTjI1RVFrSUNFNXhYdmltb0d0ejM3ZHNYYjk2OGdhV2xwVkJ3Nyt2cmkrTGlZa3laTWdYTGxpMkRycTR1bkoyZEVSMGREUUN3c3JLU3F5MGFHaG9LZFNBSVh1UG4zdWxBUkZGd1Q3NHFWbFpXSFFCWUFQaW9wNmNYSWV2NC81cC8vLzBYVjY1Y0Fadk5ocVdsSlI0K2ZBZ3pNek1tY0hWMGRBUWdmYWw0YWU3ZnY0K1FrQkN3V0N6bS9LYW1wdmpqanorRWpydHo1dzRTRWhJd2FOQWdzVFdncjErL0RqVTF0YytpNUpxa01uYktIbDljWEl5elo4K2lZOGVPZVByMEtSbzJiSWhmZnZrRnpzN09XTHAwS1E0ZE9nU2dJaWU2Y3JrN1FSMXljZHVrcWVraGV3SEJ6WnkwTlFNRWdTY0FrUlNGNmxBMHNCZEhWZTNmc1dPSHhNZG5aV1dKM1c5dWJxNVFjSitibXd0QWZJNTdjWEhGWUtSZzFXVUF6S3FzTDErK1JJc1dMWEQwNkZIbzZ1b0tUVWFWSmkwdERURXhNVEF6TThPNGNlT3dhOWN1ekpneEF5NHVMbWpSb2dWaVkyTlJyMTQ5M0x4NUV5NHVMaUlMZUZWMTZOQWh1YTdkaGcwYlNsMVlTMWRYRjdObno0YXpzek5DUWtLd2JOa3lpY2VxK3ZvVTEwc3RiaEs2Z1lFQjFxOWZqeVZMbHVDUFAvNkFwYVVsczZDZTRDWk5FTnhiV0ZoZ3hZb1ZRby9QeU1oQVVGQVEycmR2ano1OSt1REdqUnU0ZE9rU2Z2bmxGeFFXRnFKWnMyYjQ5dHR2cGJaVndNVEVSS0g1UGRiVzFtQ3oyVi9NbkNEeVB4VGNrNjlObi8vLy85bkl5TWp5T20xSkhiQzB0TVNHRFJ2UXAwOGZHQmtaaVFSKzJkblowTmJXVmpvUHVIUG56bGk2ZENrR0R4NE1ZMk5qaVlHbHQ3YzNBSWhNRGdPQXFLZ292SDc5R3YzNzk1ZTZpSXlrbXVGVjVlVGt5SnhRVzVtazhwcFZDVVkrNUQzKysrKy9oNjJ0TFFJREE1R2RuWTNGaXhjeks4V09IVHNXZCs3Y3dZMGJONWhjNDRLQ0FxSFZiQVhFYlpORzJWNjN0TFEwaVdsVTRnaEs4MGw3dnRMU1V1YmZxdXk1VndWVnRWOVNhb0lxVnc0VkJLcFZKeFlELzF0MXVYSndMK2paall1THcrM2J0MUZlWG81bHk1YUpmYnc0Qnc4ZUJJL0h3OFNKRXpGeDRrUVlHQmhneTVZdGVQejRNUzVmdmd3K240K2xTNWNLamNSSlczWDUwcVZMY3ZWOG01bVp5VncxVjVBS0tGaVlUWks2dkQ1NzllcUZJVU9HNE1xVksvRDM5MmZTYzZvRzl5d1dDODJiTnhkNnJMR3hNYk4yZ3FhbUpweWNuTkMyYlZ0NGVucUN6K2NyUFdtWS9MZFJjRSsrTm9LOGtGdDEyb282MHFGREIzVG8wRUhpL3ZmdjN6UHBPSXBVL09qZHV6YzhQRHhnWldVbGM0ZzRQajRlVDU4K0JZdkZncisvUDJiUG5vMDJiZG9BcVBoajUrN3VEZ0JTZ3dPZ1luU2hhc3FPdUxrQXVibTVjaS9lSStrY3FqaWV5K1dpZS9mdThQZjNSK1BHaldGcmF5dlVDKy9vNklqaHc0Y3pOYm1yQm9MaTBvQmtMVFlFeUQ4cHRTcEZWd2FPaTRzREFMR3Jzd29JNWszVXExZXYxbGJZakl5TXhQdjM3OUd2WHoreHFXWUNxbXovaVJNbmtKT1RJN1J0NnRTcFlMUFpJamVheWxScUVzeFJFWmRTSStqVnJ6ejZabVJraEU2ZE9qRnBISmFXbG5Ldk1IcjM3bDFjdkhnUkppWW1URXFKblowZGpJMk53V0t4c0gvL2ZoZ2JHMlA0OE9FWU5Xb1VVbE5UcHhsOGtBQUFJQUJKUkVGVTRlSGhnWGJ0MnNrOHQ3UWNiWGxIblBUMDlBRDg3NlpHa3JxK1BsZXVYSWtXTFZvSWpaYVVscGFDeFdMSnJFL3Y1dVltZE16MDZkTng0Y0lGdkhuenB0WkxxNUl2QXdYMzVHdnpJd0R3ZUx5N2RkMlF6dzJIdzBGYVdwcFFYcnlCZ1FGR2pCZ2g4VEdTZXBlbDZkS2xDL3o5L1hIZ3dBRmN1WElGZi8vOU53WVBIb3o1OCtmRDM5OGZ5Y25KR0Rod29OUkpZcjE3OTBiVHBrMUZxcExvNit2RDBOQ1ErYmxuejU0d05qYVdXdWxpOGVMRlFrR2Z0SUFqTnpjWG16WnRRbHhjSEZnc0Znb0tDbUJxYW9wKy9mcmh0OTkra3hrUXJGcTFDZ1VGQmN6a3Y4cU1qSXlZQ2FHN2QrK1dhL1RFMGRFUlJVVkZNbytyYVVWRlJiaDkremJVMU5UUXJWczNpY2NKQXJEcVZJaTVmLzgrZEhSMDVLNmNGQmNYaDJQSGppRTNOMWZzQWxLQTZ0dC80c1FKdVhPeTVhblVWSldnaW9xNENhd1pHUmtBSUZJQlo5aXdZVWhJU0lDZW5oNjJiZHNtZEsxdTNib1ZKaVltbURWcmxsQkp4ZlQwZENaVno5SFJVYWhxaXJtNU9hWk5td1krbjQvbHk1Y3phU3d1TGk2WU1tV0tRcU5sMWZIcTFTc0FFRm5Ub0xMYXZENGxNVFEwRkZyUWlzUGhnTWZqeVpXZVZ2VjN4ZVhMbC9IcTFTc01HREJBSlNscDVMK0hnbnZ5MWVqZXZidHhXVm1aT1ovUHozcnc0TUdMdW03UDUrYjU4K2ZnY3JuNDVwdHZtRzJHaG9aUzgxaFRVMU1WRHU0Qm9GT25UdGl6Wnc4ZVAzNE1UMDlQL1AzMzN3Z0xDd09QeDRPeHNiSE1uRjBQRHcvczM3OGZseTVkd3M4Ly93dzFOVFVBRmRVcEtxZnllSGw1Z2NQaDROeTVjeGcwYUpEUVFpK1BIajJDcDZjbkhCd2NtQnhZYVdKaVlyQng0MFp3dVZ3Y1BIZ1FhOWV1UlVGQkFRNGNPSUNGQ3hjaU5qWVdtelp0a25vdUhvK0g5dTNieXl6UlYzbWhMMmxxSzU5ZWxwTW5UNkt3c0JCOSsvYVZPbDlEWE1xSVBFcExTM0g1OG1VRUJRVWhLU2tKYTlldWxUdTRGMVF3cWJxS2FXVTExWDVaMVVPcWZuNEdCZ1p5TFJRa3FGelR1WE5ubEpXVk1VRTNqOGZEaFFzWEFGUk1CQmZJeWNuQnFWT25BRlRjRUZSTi9ZaUppVUZFUkFSbXo1NHR0TjNEd3dQWjJkbVlPWE1tdW5mdnptelB6YzNGNHNXTDhmNzlld3dmUGh3REJ3NWs5aGtaR2NIVjFSWDYrdm9pSlN4VjRmTGx5OGpPem9haG9TR0tpNHVaeWJIaXl2QUsxUFQxcVF6QlRibWk2VDg1T1RuWXZYczMxTlhWc1dqUklwSDkxdGJXTmJyaU1ma3lVSEJQdmhvY0RxZjcvNWZBdkF1QVg5ZnQrZHpjdlZzeG1QSGRkOS9WMm5OYVdGakF6YzBOaXhZdFl2TFBzN096RVJnWUNIdDdlNG1yTHFha3BNREh4d2VtcHFaTTNlYzdkKzdndDk5K2c1MmRuVkRKdVd2WHJtSExsaTFJVGs0V1d2VXlKU1VGY1hGeFdMZHVIUUlDQWlRT2pYLzY5QWwvL3ZrbkxsKytqQTRkT21EbnpwMUN3Wkd4c1RFT0h6NE1Cd2NIVEo0OEdhTkhqOGFzV2JQRXBvQk1uVG9WQmdZR3RaYVNVaHRldkhpQkF3Y09nTVZpWWNhTUdWS1BGZlFxeTVxd0xhZ2tsSnljak5PblQrUDgrZlBNUWtrZE9uUVFTZm5nOC9rU0YvRVIxR2NYdCtKeVRiVmZXWDUrZmpLUHljbkp3ZVBIajlHeVpVczBhZElFcTFhdHd2Mzc5MkZnWUlDaW9pSmtaMmREVDArUHVVRXNLQ2pBd29VTDhmcjFhK2pwNmVIeDQ4ZjQ1NTkvbU1ucTVlWGxlUC8rdmRpYnBjMmJONk45Ky9hWU5XdVcwUFpYcjE3aDNidDNzTFMwRkZ2VFg5N1NqTXBJU2tyQ2tTTkhoTFpaV0ZoZzVNaVJZby8vbkQ3Znl2THo4d0ZBb1pWbCtYdytuSnljOE9uVEoweWZQbDNzL0FGRlVoREpmeGNGOStTcndXYXoyL0g1ZkFDSXErdTJmSTZ1WGJzR1RVM05XdXNOTGlnb1FIQndNSTRlUFlyczdHeDgrKzIzR0RwMEtQejgvSERvMENHRWhvWml5Wklsc0xXMUZYbXNqNDhQZUR3ZVpzeVl3UVIxUFhyMFFNdVdMWEhwMGlWTW56NmQ2VUVmTW1RSURoMDZoR1BIam1IRWlCSE1IMFE3T3p0RVJFUWdNaklTZS9mdUZSbWgrUFRwRS96OS9YSDY5R2tVRnhkajBxUkpXTHAwcWRnRlhRd01ET0RsNVFWZlgxOGNQSGdRWjgrZVJmLysvV0ZuWjRjZVBYcEFYYjNpVjIxMTY3a3JROW1GZktyVzdCWW5PVGtaUzVZc0FZZkR3Ymh4NDJRR2RmZnUzUU1Bc1JXU0twOVQwS3NwYUx1R2hnYUdEUnVHaVJNbkNnV2htcHFhS0M0dXh0T25UOFVHcDgrZVBVTlNVaExZYkxaUVQzWk50cittWGJwMENUd2VqMG5oNnRTcEV5SWpJNUdmbnc4Mm00MTI3ZHBoMWFwVk1ESXl3c2VQSDdGOCtYSWtKaVppd29RSkdEaHdJT2JObXdkbloyY0VCUVZCUjBjSHFhbXA0SEs1WWtlY2RIUjBSSHJ6Z1lycjJNL1BEMFpHUmxMVFNnUTNhWkpzMnJSSnNSY1BZT0RBZ2VEeitTZ29LSUNXbGhZc0xDelFyMTgvc1Rmbk5mbjVWdmYzcENDZFNGclJnS284UFQwUkdSbUp0bTNiQ3FYNFNDS1lFSy9NNnJXQ3liNDFzZkl0cVhrVTNKT3ZCby9ITS8vL1gxUXY2N290ZGFXMHRCU2xwYVhRMDlOakpwaHBhV2toUGo0ZXo1OC94NEFCQTRTR2llV3RTQ05RWEZ5TTh2Snk2T3JxTWozeGxjOVhVbEtDZS9mdTRlKy8vMFprWkNSS1NrcWdxNnVMaFFzWFlzYU1HVkJYVjhlb1VhT3diOTgrbkRwMUNoczJiRUJvYUNqV3JWdkhCT1ZKU1VtNGRPa1NXclJvQVRzN08rYmNiRFliYytmT3hZWU5HM0R3NEVHNHVMZ3cyK2ZNbVlNTkd6WmczNzU5Y0hWMVpSNnpidDA2eE1URUlEQXdFSU1IRDBhSERoMXc3OTQ5bkQ5L0h1SGg0ZUJ3T0dqVnFoWFdybDJMSDM3NFFlcHJGenhQLy83OTRlYm1ockN3TUlTRmhVRkhSd2MvL1BBRGhnMGJKcFMrVUZ1cXM1Q1BOTmV1WFlPenN6TnljM05oYlcwdGRIUDA1TWtUNk9qb3dORFFFTnJhMmlncks4T05HemVZeWIyOWUvZVdlRjVCUFhXZ0lqMWkvUGp4bUR4NXN0aktMcDA3ZDBaVVZCUm16NTZOWnMyYUNRVWk1ZVhsZVBmdUhYZzhIbnIxNmlXU1IxMVQ3YTlNMFFBd01URVJlbnA2cUYrL1ByUzB0SmhnVTNCenlPRndtTEsxZ3A1cWUvdi9ZKy9PNDZLcS9zZVB2KzR3TENLSzR0SW5GZEcwVEUxbHljclVza1V6bDhyMTY1NXBXV3E1Wkc2UldwcVdacXU1NXBhYVdwaExaUm1VNHEvOEdDcUxtcDgrcHFhNDR5NHF5d3h6eis4UG5QbUl6TUFBQTZQTSsvbDQ5QkR1Y3U1N21FdTg3NWx6M3FjL3p6Ly9QR2F6R1M4dkw5c1F0ZDI3ZHpONjlHak9uei9QVTA4OXhlalJvekVZRER6enpETjg5OTEzdlBycXEwUkdSdHJxcWVjMTBkUWVlNzNHSjArZXBFS0ZDdmo1K1hIZ3dBRk9uVHFWNTJSUjZ4Q2lnbWpRb0lGVHNSYjMrMnZ2OWR1ck1CVVhGNGRTaXVEZ1lBSURBL0gzOStmdzRjTzJ4YmJzUFhUYXMyalJJcjc4OGt2S2x5L1BqQmt6N1A1Y3IxeTVRbnA2T3VYS2xjUGIyOXYyYVd4K1EzOVNVbExRZFozeTVjdmo2K3VMeFdLeHJTUmNFa09VaE90SmNpODhocVpwZFFBTUJzTmhkOGZpTHYvODgwK3VLalJoWVdHMmhPSG0xUXZMbHkrZlo4L3Z6YXZWN3Rtemh5RkRodVE0eHRwYjl2bm5uL1BWVjEvWmVvU3FWS2xDdjM3OTZOR2pSNDV4eGdFQkFZd1pNNGFPSFR2eTl0dHZzMnZYTG5yMzdzM1BQLzlNMmJKbG1UbHpKcnF1TTJUSUVGc2lZL1hVVTA4eGUvWnNmdjMxVjQ0ZE8wWndjTEJ0KytlZmYwNWNYQndYTGx3Z0tDZ0l5SzZqUFhUb1VLWlBuODc2OWVzSkRnNW04dVRKcEtTa1VMNThlVjUrK1dWNjkrNWRvT1hYNzdyckx1Yk1tY091WGJ0WXVuUXBmL3p4Qjl1M2IrZVZWMTV4dWcxWEt1eXFrWTZxNVNRa0pMQjQ4V0piNVpXV0xWdnkzbnZ2NVVnZ0ZpeFl3TFp0Mit5MjI2UkprenhydXZmcTFZdXRXN2RTclZvMVJvNGNtV3RpNkkzR2poM0xwRW1UMkx0M3IyMzR6WTM4L2YxNTZLR0hjZ3dkS2U3NGJ6Um8wS0E4OTk4OGhHTEdqQmtrSlNYbE9zNWFUZXFiYjc0aEpTV0ZWcTFhNVJobWRIUEZGYlBaektSSmt6aC8vanhkdTNabDdOaXh0cUZna1pHUm5EOS9ubTNidHRrcTVoZ01CaDUrK0dHblhsTmUrdlhyeDhXTEYzTnN5NnQ2bGl1cTVkeXNwTjVmZTFXbzdQM083Tml4dytGd0t5OHZMM3IwNkpIdnRiNzY2aXZtekptRGo0OFBNMmZPZEZqT016azUyZTdRb3h2blVkbXpkdTFhMi9vYU4zdmtrVWZzYmhlM05rbnVoU2VwQTZDVStzZmRnYmhMU0VnSTllclZJeXNyQzZQUlNPUEdqWG4xMVZjNWVmSWtHUmtaT1NiTkJRWUdVck5telJ6ajFHOTI0c1FKZnZubEYxczV1cENRRUdyVnFvV3U2NVF0VzViUTBGRGJ4OGNQUFBBQWE5YXNvWFhyMWp6eHhCTzBhTkVpVjNKK28vcjE2L1BWVjE4eGI5NDhMbDY4U05teVpjbk16T1RlZSsvRmFEVGFYYm5XeTh1TE45NTRBMjl2N3h4bEFyMjh2UGp3d3crcFdiTm1ycDZvcmwyN2N1ZWRkOXJHS0UrWk1vWEV4RVI2OWVwVnBLb1o5OTkvUC9mZmZ6OG5UcHpnK1BIanRvV0VTa3FaTW1VS05KN1htZk9WVXF4Y3VaTHQyN2RUcmx3NUJnOGViTGZTeTRNUFBzaVpNMmRzbitRb3BhaFFvUUl0V3JUZ2hSZGV5UE45TnhnTWZQNzU1MDVWRWFsZXZickRwTVNla29nZnN1dlBwNmVuTzZ6T1kvWHp6ei9udUUvcjE2L1AwYU5IYmRmMDh2S2lZY09HdGw3bnRtM2I4dlhYWHpOOCtQQTgyL1gyOW1iV3JGbjgvdnZ2OU96Wk04YytvOUhJUng5OXhKSWxTL2orKysvSnpNeGswS0JCT1NaaEdvM0dRczBMZWVpaGg5aTNiNSt0OTdwV3JWcTVGbVZ5dG4wZkg1OThTMFRlcktUZVgwZHExS2lSSytiNjllc1RIQnhNZW5vNkpwT0pyS3dzZkh4OHFGZXZIZ01IRG5ScVluamJ0bTFaczJZTmI3NzVacDRQUGZYcjE2ZEJnd2FrcDZkanNWanc5dmFtZHUzYStYWXMxSzVkbThEQVFDd1dpMjBvVmNXS0ZXblpzcVhkU2J2aTFpZURxWVJIYU5XcWxURTFOVFVEME92VXFWTW1LaXJLK2RWNUNpRThQRnhCNFh0TjNjRmlzUlQ2ajVvemxGSllMQmJiRUlPQzBIWDlscHVFdW0zYk5xNWV2Y3BUVHoxVjZEYlMwdEl3R0F4T1ZjeTRkT2tTRm91RlNwVXFGZnA2cnBDV2xzYWFOV3ZvMUtsVGlVdzhkTFhiUGY1cjE2NTU1RkNKbEpRVXZMMjliWis2T1hLN3Y3OVdseTlmNXRxMWE3YkoremRXUlJMT3NUNElKU1FrZUZ5dTYzRXZXSGlteG8wYlZ6VWFqU21hcGgyT2o0Ky9xN2l2ZHpzbTkwSUlJVVJwNGNuSi9hM1ZGU1pFTWZIMjlnNENVRXFkZDNjc1FnZ2hoQkRGUlpKNzRSRXNGb3MxdWIrWTM3RkNDQ0dFRUxjclNlNkZSekFZREpVQU5FMjc1TzVZaEJCQ0NDR0tpeVQzd2lOb21tYWRoU1U5OTBJSUlZUW90U1M1RjU2aUFvQ21hWkxjQ3lHRUVLTFVrdVJlZUFTbGxMVm9kcHBiQXhGQ0NDR0VLRWFTM0F0UFlRUlFTaFZyZlhzaGhCQkNDSGVTNUY1NENtOEFwVlNXdXdNUlFnZ2hoQ2d1QlY4cVVvamJrS1pwUnFVVUJvT2hSSHZ1ODFvcVhBZ2hoQkRDMWFUblhuaUtFdTI1VjByRmxzUjFoQkJDQ0dHZnAvNHRscDU3NFJHVVVsN1gveTJSbnZ2RXhNVEhTdUk2UWdnaGhCQTNrcDU3NFJFMFRiTUFHQXdHdWVlRkVFSUlVV3BKb2lNOGhSbEFLZVhqN2tDRUVFSUlJWXFMSlBmQ1U1aXYveXZKdlJCQ0NDRktMVW51aGFlUW5uc2hoQkJDbEhxUzNBdFBJVDMzUWdnaGhDajFKTGtYbnNJRW9HbWFyN3NERVVJSUlZUW9McExjQzQrZzYvcTE2MS82dXpVUUlZUVFRb2hpSk1tOThCU1hyLzlid2ExUkNDR0VFRUlVSTBudWhVZnc4dkt5SnZlQmJnMUVDQ0dFRUtJWVNYSXZQSVgwM0FzaGhCQ2kxSlBrWG5nSzZia1hRZ2doUktrbnliM3dDSnFtU2MrOUVFSUlJVW85U2U2RlJ6QWFqZEp6TDRRUVFvaFNUM04zQUVLVUVDMDhQRHdUOE5ZMHpTYytQdDZjN3hsQ0NDR0VFTGNaNmJrWG5rSWg0KzZGRUVJSVVjcEpjaTg4eVdVQXBaU011eGRDQ0NGRXFTVEp2ZkFrMG5NdmhCQkNpRkpOa252aFNhVG5YZ2doaEJDbG1pVDN3cE5JT1V3aGhCQkNsR3FTM0F1UG9XbmErZXYvVm5KM0xFSUlJWVFReGNIbzdnQ0VLQ202cnAvUk5BMmdTbkZmS3l3c0xFN1R0QWVLK3pwQ0NDR0VzRThwRlp1WW1QaVl1K01vYWRKekx6eUdwbWxuQVpSU1ZVdmdXcExZQ3lHRUVHNmthVm9yZDhmZ0R0SnpMenpKR1FDRHdWRHNQZmRXOGZIeEpYVXBJWVFRUWx3WEVSSGg3aERjUm5ydWhjY295WjU3SVlRUVFnaDNrT1JlZUF5THhYTG0rcGNsMW5NdmhCQkNDRkdTSkxrWEhrUFROR3R5THozM1FnZ2hoQ2lWSkxrWEhzTmtNcDI3L21WbDVONFhRZ2doUkNra0NZN3dHUHYyN1RNQmx3QmpzMmJOWkNFcklZUVFRcFE2a3R3TGoySWRtbU0ybTJYY3ZSQkNDQ0ZLSFVudWhVZlJkZjNzOVg5bDNMMFFRZ2doU2gxSjdvVkh1V0ZTcmZUY0N5R0VFS0xVa2VSZWVKb3pJTFh1aFJCQ0NGRTZTWEl2UElwMUlTdUR3U0RKdlJCQ0NDRktIVW51aGFleHJsSXJ3M0tFRUVJSVVlcEljaTg4aW5WQ0xUTG1YZ2doaEJDbGtDVDN3dE5JY2krRUVFS0lVa3VTZStGcEpMa1hRZ2doUktrbHliM3dOSkxjQ3lHRUVLTFVrdVJlZUpRclY2NmN2LzVsWlVCelp5eENDQ0dFRUs0bXliM3dLQWNQSHN3RVVnRmpvMGFOS3JnN0hpR0VFRUlJVjVMa1huZ2lhNjE3R1pvamhCQkNpRkpGa252aGljNENlSHQ3UzNJdmhCQkNpRkpGa252aGlXUWhLeUdFRUVLVVNwTGNDMDhreWIwUVFnZ2hTaVZKN29YSDBUUk55bUVLSVlRUW9sU1M1RjU0SWtudWhSQkNDRkVxU1hJdlBJNnU2NWV1ZnhubzFrQ0VFRUlJSVZ4TWtudmhjUXdHUXlxQXBtbmwzQjJMS0Q0WExseHdkd2h1WlRLWjNCM0NiVUVwNVpicmV2cjlXVkowWGMvM21QVDA5QktJUklpU0k4bTk4RGhLcVN2WC81WGsvamEzYmRzMmpoNDltbU9iVW9weDQ4YlJxVk1uVHA0OGFmYzhrOG5FMUtsVE9YUG1US0d2cmVzNnpabzFvMW16Wm9WdTQyYTdkdTNpbFZkZVljT0dEVVZxWjlPbVRUejk5Tk1rSmlhNktMS0NpNGlJSUNJaUFvdkY0cllZOG5QNjlHbmF0Mi9Qd29VTGk2VjlkOTZmdHp0WDNEK25UcDNpMFVjZlpkaXdZWGFUZkYzWG1UVnJGczg4ODR6RDk4SVphOWFzeWZjZTJyOS9QOU9tVGVQZi8vNTNvYThqaExNa3VSY2VSOWYxMU90ZlNuSi9Hek9aVEV5YU5JbGh3NFp4NmRJbDIzWk4wNmhmdno1WHIxNGxNakxTN2gvMVR6NzVoTFZyMXpyOG8zK2o1T1JreG84Znp3OC8vSkJqdTFJS2s4bmswaDd5bUpnWWR1N2N5ZG16Wi9NL09BK0JnWUZjdW5TSmFkT20zZExKdGJzdFg3NmNsSlFVTkUyemJZdVBqNmR6NTg1Ty8rZElTZDJmd3JIWTJGalMwdEpRU21FdzVFNTNEQVlESjA2YzRNS0ZDNHdhTllyTXpNeDgyMHhOVFdYYXRHbjg5Ny8vdFcxYnVYSWxjK2ZPdFgxdk1wa1lObXdZNjlldnQyMkxpNHZqMjIrL0xkSkRoQkRPTXJvN0FDRkttdEZvVEwzK0I3Tzh1Mk1SaGVmajQ4UElrU09aT0hFaVk4YU1ZZTdjdVhoNWVRSFF0MjlmdG03ZHl1N2R1MW14WWdYOSt2V3puZmZqanoveTlkZGY0Ky92eitUSmsrMyswYjlSVkZRVTBkSFJHSTFHT25Ub1VHeXZKeXNyaTVpWUdBd0dRNUd2MDZ4Wk15SWlJb2lQanljcUtvb2VQWHJZOWcwYU5JajQrUGdDdFRkbnpod2VmUERCSXNWVUVFOC8vYlJMZXExOWZIell2bjI3M1gzbnpwMWozYnAxVktsU2hkNjllOXUycDZXbGtaeWM3SkpyRjhmOUdSY1h4NUFoUTRvY245WE1tVE41N0xISGJOOTM3OTZkUTRjT3VheDlvTUQzbTZ0czJiSUZnS2VlZXNyaE1STW5UbVQvL3YzOC9mZmZUSnMyalhmZWVTZlBOak16TTlteVpRdGJ0MjVsK2ZMbFZLMWFOY2QrWGRlWk1HRUMyN1p0bzJIRGhyYnQrL2J0QStDaGh4NHE3TXNSd21tUzNBdVBZN0ZZcmx6dnFaT2UrOXRjKy9idDJiaHhJM0Z4Y1N4ZnZweisvZnNEMlQxeWtaR1I5T3JWaTdWcjE5S3paMCs4dmIzWnYzOC9VNlpNd1dnME1uUG1UTzY1NTU0ODI4L0l5TEQxMkhmcjFzMGxNVWRFUk9SN1RQdjI3UXZjYnBjdVhYanp6VGR0MzcvNDRvdFVyRmlSc0xDd0hNZjk2MS8vSWlRa3hQYjkwYU5IVVVybDJHWjE1c3daMHRQVDhmWDFMWEE4UlJFY0hFeVpNbVdLMUVaK0NmcThlZlBJek16a3RkZGV3OC9QejdhOVpjdVcrU2FqbjM3NktjdVdMY3YzSWF3NDdrOXZiMjhDQTR0ZUMrRHExYXRZTEJhOHZiMXpiUGZ6OHl2eXo5NWlzYmg5emtkS1NncUppWW40K2ZubGVIaTVtYisvUHhNbVRPQ05OOTZnYWRPbStiWmJwVW9WcGsyYnhwQWhRNWcrZlRvZmZ2aGhqdjBmZmZRUnYvenlDODg4OHd3dnYvd3lrSjN3NzlxMWk3dnZ2cHNhTldvVTdZVUo0UVJKN29YSHljcktTdlgyOXBZeDk2WEUyTEZqV2J0MkxiMTY5Y3F4dlU2ZE9uejIyV2MwYnR6WWxzRGNkZGRkUFBMSUk3UnExY3FwbnVqVnExZHo1Y29WUWtORGFkeTRzVXZpdFpkRVEvYjRZSlBKUlBYcTFURWFDLzYvNWtxVktoRVpHY2xmZi8yVlkvdjQ4ZU50WDY5ZHU1YkpreWZuMk4rMGFWTU1CZ05yMTY3TjFlYlFvVVA1NDQ4LzhQSHhLWEE4UmJGZ3dZSWl0NUhYUTlRLy8vekRkOTk5UjZOR2pXalhyaDJRbllEbDl5a093TktsUzFtMmJCa05HemJNOFREbGlLdnZ6L0R3Y0RadjNwenZkZk16Y09CQWtwS1NjaVgzeTVZdEsxSzdTVWxKUkVaR2N2cjBhUURhdEdsVHBQWUthOTI2ZGVpNlR1dldyZEYxUGM4aFZKRDlVTE40OFdJV0wxNXNkLytOdng5Tm16Ymx2ZmZlcy9zZWRldldEYVBSeUxCaHcyemJFaElTdUhUcEVwVXFWV0xhdEdsMjJ3OE5EYlhkaTBJVWxTVDN3dU5VcWxUcFNtcHFxbFRMdVkzWiswUDkyMisvT1gzK2dRTUgrT0tMTDNKc3V6bTV2WGJ0bWkzUlNVcEt5ak5aeks4M3ZsV3JWclllUG50SjlNbVRKK25jdVRNaElTR3NXYk1tVjVLWm5wNk9VZ3AvZi84OHJ6Tmd3SUFDRFNreG1Vem91azY1Y3ZaL0ZjeG1NMEN1NU42WlR4K3NIbmpnZ1h5UEtlbGhHKysvL3o1S0tjYVBINCttYVJ3L2ZweVhYbnJKMXR0cUw4bFhTakZuemh3V0wxNU03ZHExK2ZUVFR4MStvbEVTOTZkVmVucDZvWHJhclhNeEN2TWdhVTlXVmhaZmZQRUZpeGN2UnRkMUtsV3F4SnR2dmttclZxMXlIVnZjOTQrdTYzejMzWGRBOW50aHNWaGNNdFFLNE9PUFA3Wjl2WGZ2WGdBdVhyeVlhOStubjM1S3c0WU5hZE9tRGRIUjBRQWNPblRJNFpBbmk4VWl5YjF3R1VudWhjZUpqWTNOQ2c4UFR3ZksxSzFiMS9mZ3dZUDV6NklTdHhSWC9hSE95NElGQzdoOCtUTGx5NWVuWXNXS2VjYmhxRGZlNnVaeHVUZWJNMmNPWnJPWkFRTUcyRTBzMjdkdnorWExsL05OZ3UzMU9yNy8vdnRFUlVYWlRiSlNVN1BubHBjdmIzLzZpWFZvaGIyZWU0UEJRSEJ3c01OWW5QblpIRHQyekdFVkUrdlFwSjkrK3NuaCtZV3hmdjE2NHVQajZkT25EL1hxMVFPeXg1MmZPWE9HczJmUDJ2MzVYN2x5aGNtVEo3TjU4MmJ1dXVzdTVzK2Y3L0NlZ0pLNVB3R2lvNk41OTkxM2VmYlpaK25Sb3dmVnExZDMrdHlzckN5QVhEMzNoWEhvMENFbVRweG9tMlRhb1VNSFJvMGE1ZkMrZ3VLOWY2S2pvMGxKU1FHd2ZlTG1xZ2ZJRlN0V09MMnZRNGNPUFBUUVEyemN1SkdHRFJ2bStsVEVPdjlsMDZaTlZLa2lheW9LMTVIa1huZ2twVlNxcG1sbEFnTUR5d0dTM04rR1FrSkNIUFptRnNTenp6N0w4ZVBIYzJ6YnQyOGZLMWV1eEdBd01HL2VQRnNTZUNPTHhXTHJWU3hLSFAvNXozL1l0R2tUd2NIQkx1KzUyN3QzTDk5Kyt5MUJRVUc4OWRaYnVmWmJleHdkSmFyVzVONWVEM1c1Y3VYeWZOM1czdG1vcUNqYlJOS2JQZjc0NDF5K2ZEblhkcVZVc1pTQlBINzhPQjkrK0NIQndjRU1HVElFWGRmWnZIa3p2LzMyRzBGQlFZd1lNU0xYT2R1MmJXUHExS20ycWpwSGp4NWwwYUpGdlBUU1MxU29VTUhodFlyei9yUTZkKzRjWGw1ZXJGeTVrdFdyVi9QNDQ0L1RyMSsvSEJNNUhiSDIzQmRseUZWV1ZoWkxsaXhoMGFKRm1NMW1xbFdyeHZqeDQzbjQ0WWZ6UGJlNDdoOWQxeDJXcFZSS3NXZlBIa0pDUXZKODd3QisrT0VIREFZRExWcTB5UEdRY3VORHdxVkxseGd5WkFqNzkrOEhzaDlFSzFldW5PTUJjZUhDaFdSa1pOaWRnM0R1M0RrTUJnT1ZLbFhLTXhZaENrcEtZUXFQcEduYUZRQ3oyU3hEYzBRT2FXbHBUSm8wQ1YzWDZkMjd0OTNFM2xXeXNyS1lQSGt5U2lsZWYvMTFwOFo4Tzh2Nk9nQW1UNTVNeFlvVjJibHpKMWV2WHJVZFl5M0w5NjkvL2N0dUczbjEzTitPTm0vZVRGcGFHaWRPbktCRml4WTBiZHFVc1dQSEFqQm16SmdjU2R6ZmYvL055SkVqR1Rac0dPZk9uV1BZc0dGOCsrMjMzSC8vL2F4ZXZacm5ubnVPRlN0VzJIckEzYUZYcjE3OCtPT1BqQnc1a29vVksvTExMNy9RcjE4L1huNzVaZUxpNHZJODF6cmtxckE5OTBsSlNmVHMyWk41OCthaDZ6cDkrL1lsS2lyS3FjUytPRVZIUjNQNDhHRzcrK2JObThlQUFRUFl1SEZqdnUwc1diS0VDUk1tc0duVEpydjdUNXc0d2NDQkF6bCsvTGh0V05zTEw3ekFhNis5Wm52Z1NFbEo0Y3N2dndUSVZRSlQxM1ZPblRyRm5YZmU2ZExmZXlGQWV1NkY1MG9GTUJxTmt0emY1dXhOSW5XR3ZWNURwUlFUSjA3azhPSEQzSDMzM1M0dE9XalBraVZMT0hEZ0FJOCsraWlQUFBLSVM5dWVPblVxeWNuSkRCNDhtR2JObW5Ia3lCR0dEeC9PblhmZVNWUlVGQWFEZ1dQSGpnRTRITTZSVjg5OVNjbHZJbVJCTkd2V2pMaTRPQ3BVcUVCZ1lDQmJ0bXpoekprelBQbmtrN1J1M1JxTHhjTDI3ZHY1NXB0ditQZS8vNDFTaXZyMTZ4TVpHVW45K3ZVQm1EMTdOcHMyYldMbXpKbDgvUEhIckYrL25qRmp4amdjRys3Sys5T2VNbVhLMEtkUEg3cDM3MDVVVkJSTGx5NWwxNjVkN05xMWk4YU5Hek43OW15N2N6V0ttdHkvK09LTEtLVm8yTEFoa1pHUnhmb1E3S3lNakF4bXpab0ZaTThsdVBuQjY5RkhIMlhod29YODlOTlBPY3FmM2l3bEpZVWpSNDVnTUJoNDRva25jdTJQaTRzak1qSVNrOG5FckZtemVPZWRkN2h5NVFxdFdyVmk5ZXJWOU83ZG00OCsrb2pWcTFlVGxwWkcrZkxsU1UxTkpTVWxoVHZ1dUFQSWZqZ3dtVXpVcWxYTGRUOEFJYTY3clpQN3NMQ3dPRTNUOHA5dEkyNGJTcW5ZeE1SRXgzWExYT2NLZ01GZ3lKWGNOMnpZMENjZ0lNQXZQVDNkVXJac1dUMDFOZFZTcFVvVlBUWTIxZ0s0WjYxNmtjUDI3ZHR0Q3crZE9uV3FTR09jMTZ4WmcxTFpiK3VsUzVkSVRFd2tJQ0NBR1RObUZHdVBkV0ppb20zUzVPalJvMTNhOW9JRkMydzlqczgvL3p6cDZlbU1IVHVXek14TUJnOGViT3NwL1B2dnZ3RzQrKzY3N2JaeksvVGN1M0w4K3QxMzM4M3MyYk9CN0FvbTMzenpEVUZCUVl3Yk40N3o1OC9UcTFjdnpwMDdCMlIvbWpGbzBDQTZkdXlZcTJlMWJkdTJOR3ZXalBmZWU0K1ltQmdHRHg3TWhBa1RlTzY1NTREaXV6L3o0dVBqUSsvZXZlblNwUXNyVjY1azJiSmwzSG5ublE0bllWc1QzOEsrdDlhWVB2amdBMXZDNm00TEZ5N2s5T25UTkcvZW5PUEhqK2Y2dVRkbzBJQ2FOV3Z5MTE5L2NlellNWWRqL3Exckl6UnAwaVRIa0puTXpFem16cDNMVjE5OVJlWEtsWms5ZTNhT2g1clJvMGR6MTExMzhmNzc3ek5nd0FCZWZmVlY3cjc3YnRxMWE4ZW5uMzdLbmoxN2FOMjZOWkE5SEEvZzNudnZkZW5QUUFpNHpaTjdTZXhMSDAzVFdwWEVkWlJTSmszVFVFcmwrc3ZtNStkM245bHNqamNhaldSbVp1THI2MHRxYWlyaDRlSFdReXczdEtOcDJYL0ZyVXRjbmdOS1pqYWRCN3N4SVhGVXV1NUdack9aNWN1WHMyalJJa3dtRTEyN2RyWHR1N0huc21MRmlyejc3cnNZalVacTFxeExWM3hEQUFBZ0FFbEVRVlRwMnFCdmNPN2NPY2FPSFdzYjkzem5uWGNDK1ZjUmNiUi8rZkxsTkdqUUFJQ3Z2LzZhK2ZQbjIvYjE2ZE9IcWxXcmN2RGdRZnIwNmNPVFR6NXAyM2ZreUJIQThhVEZ6TXhNREFhRHl5cXFGRVpoSjBMbTliTk1UMC9ublhmZVFTbkYyMisvYlp0ejBLbFRKMkpqWStuWnN5ZnQyclhMczFjN01EQ1E5OTkvbjFhdFdqRjM3bHdlZi94eDI3N2l1aitkNGVmbng0QUJBK2phdFd1dXlhWUhEaHhBS2NVOTk5eHpTenk0dVpKU2l2WHIxMk0wR25uOTlkZDUvZlhYN1I3MzVKTlBzbmp4WXFLam94azRjS0RkWTZ6Si9ZMi9Ld0E3ZCs1aytmTGxORzNhbEduVHBoRVVGSlRyM0M1ZHVsQzFhbFZXckZoQjU4NmQ2ZGl4byswaGV0ZXVYYmJrUGpFeEVjQmxKWGFGdU5GdG5keGJ1V3YxTytGYUJTbVBWbFNhcGxrQWRGM1BOVk1yUGo0K01TSWk0cmhTeXRGcUk3WnpibHkyL3ZyM3NUNCtQaTluWm1hZWQyVzhvdkRpNHVLWVBuMDZ5Y25KM0hQUFBVUkdSbkxmZmZjNVBMNVpzMllBekowN2w1aVlHS2V1a2QvUWtSdUhXR1JrWlBER0cyOXcvbnp1VzhSUmttMnRDdUpvdjNYWXpOeTVjMW00Y0NHMWF0VWlMUzJOTTJmT2NPVElFUTRlUEVpbFNwVVlQSGh3cm5iaGZ3OFhOOHZJeUhEcmtKemk4c0VISDNEOCtIRjY5T2hCOCtiTmJkc0hEUnJFSzYrOFVxQzIyclp0eTVOUFBsbm9CNkNDM3AvT3NzNGZPSHIwS05IUjBVUkhSM1BvMENIR2p4L1BQZmZjUTJabWRoMkIwcExjYTVwRzI3WnRLVmV1WEo1RFhhekpmVXhNak4zazNtS3g4TWNmZjZCcFdxNGhPUzFhdEdEdTNMazBiZG9VVGRQNDg4OC9HVDE2TkFNSERzenhRTmF5WlV0YXRtd0paUDk4R3pWcWhMKy9QMXUyYkdIczJMRVlEQWEyYmR1RzBXak10Y2ljRUs1UUtwSjdJUXJCQW1Dd1A1TkpLYVcrQllZWHBFR2wxQnNKQ1FrZkFlcUdYbjdoUnVQR2pTTW1KZ1kvUHorR0RSdEduejU5SEZiZXVObTVjK2VjSGs3aDdIRVdpNFV4WThhd2QrOWVxbGV2VG1abXBtMFlDRGdlWjIydENwTFhPR3hkMTRtS2l1S09PKzVnOXV6WnR2a0NTNVlzNGEyMzNpSTVPWm4rL2ZzemRlcFU2dFNwdytIRGgwbE5UYVZ5NWNwMnErWG91bzdKWkhKWVZlVHk1Y3RPUFpBN1U2ZThPRmg3WDIrMlljTUdObXpZUUlNR0RSZytmRGhuenB6aG4zLys0ZURCZ3pScjFvdzZkZW9VcUtNaEtDakk2WWZBbXhYbC9zeExjbkl5bXpkdkppWW14bGJKQmJJWHpxcGR1emJ3dnpIMzducDRLNDc3cDIvZnZuWjcwMjlVcjE0OXFsV3J4b0VEQit3T3pVbEtTdUxxMWFzMGFkSWtWM25LNDhlUHMyM2JOclp0MndaQWJHd3NaODZjWWUvZXZiWUg1UnVOSERrU3lCNy8zNnhaTTM3OTlWZmk0dUx3OS9mbjVNbVRQUFRRUTVRdFc5YnAxeWVFc3lTNUZ4NUowN1FzcFpUZG5uc0FnOEd3WHRkMXA1SjdwZFFPVGRONkp5WW1IblJ0bEtLb1ltSmlDQWdJWU5XcVZWU3JWcTFBNTA2WU1JRUpFeVk0M0g5aktVeG5QejFjdFdvVjI3WnRJeWdvaU5telp6TjgrUEFjeVgxUkdBd0d1blhyUnNlT0hYTlV2Mm5Rb0FFclY2N2tndzgrWVAzNjlZd2ZQNTdWcTFmYlZqa05EUTIxMjE1R1JnYmdPUGtyempybHJtQ3ZSL3J3NGNPODk5NTdBSncvZjU0bm5uaUN0TFEwMjM1cnNta3Y1dVRrWkx5OXZYUGRSM25WdTg5UFVlN1BteDA0Y0lETm16Zno2NisvNWxnb3FVNmRPcllKdzliRTN2cmdaakFZWEZMbnZqQ0s0LzV4ZHV6L0k0ODhZdnNkZVA3NTUzUHNzeTQyWmgwK2M2T1VsQlM3ZGU1LytPRUh1OWV4SnZjQXp6enpETC8rK2l2TGxpMnpQVEEvL2ZUVFRzVXJSRUZKY3U5aUZ5NWN5TGZuUUxpZlVzb0NvR21hM2VRK0lDRGc5OHVYTDEvVE5DMnZiaFZkS1RYVllEQk1pWStQTnhkTG9DS1hnZzdmdW5yMUtoMDdkc3ozdUlDQUFMWnUzVnJZc0p6U3FWTW5ZbUppZVB2dHQvTk1iQXJyNW1FM1ZuNStma3lZTUlGbXpaclpFanpyQ3A3MkZyZUMveVgzZm41K3VmYlZyMStmY3VYS01YZnVYSWV4T0ZPbmZQRGd3Vnk1Y3NWaEc2NndaY3NXa3BLU2VQcnBwNmxhdFNwbXN4bE4wekFhallTSGgxT3JWaTFxMWFwRnpabzFiUk9MN1gxQ0VoRVJRYlZxMWZLdFlsTlM5NmV1NnlRbUpySjE2MVppWTJNNWNlS0ViVi90MnJWcDNibzFyVnUzNXE2NzdzclZsblZJanJ0NjdkMTkvK1NWM01mR3hxSnBXbzQ1RkRmR0ZCOGZUMnBxS3AwNmRhSnk1Y3FzWExreVIzekp5Y2wwNzk2ZEprMmE1RGozNFljZkpqZzRtQjA3ZG1Bd0dBZ0tDcUpObXpZRmpsMElaMGh5WHdqYnRtMGpPRGc0eDRRNzYxTG0yN2R2ZDlnTFl6S1orT0NERDNqcHBaZnlYYkhTRVYzWGJXTkVIWDNzTEp4aUFWQksyUzB3bkpxYU9pQ2Z4RDVaMDdRK0NRa0p2eGRMZE1LaC9GYUR2VkZ5Y2pKZVhsN1VxT0ZvK3NUL0JBUUVGQ1VzcDVRdFc1YWxTNWZtbXF0UlVxd1RCTC83N2p0YmZlNUhIMzNVN3JIWHJsMEQ3Q2YzZWEzU1dSQjVKWGV1OHRkZmY3Rml4UW9zRmd0dnZQRUdxMWV2SmpnNDJPN3Jjb1hpdmovLytPTVBmdnp4UjM3Ly9mY2NDempWckZtVE5tM2EwS1pORytyVXFaTm5XK25wNlVCMkdVMTNjUGY5RXg0ZWpyKy9QL3YyN2VQY3VYTlVybHdaZ0lNSEQzTHMyREVhTjI2YzU2Y0FuM3p5Q1pjdVhXTFVxRkU1RXZ1c3JDemVmdnR0TEJZTFE0Y096WEdPd1dCZzBLQkJUSmd3QVYzWDZkKy9mNm1aN3lCdVBaTGNGNURKWkdMU3BFa0VCQVN3ZE9sUzI4ZHJtcVpSdjM1OVltSmlpSXlNWk5HaVJibktwMzN5eVNlc1hidVd2WHYzMmxhL2RDUTVPWmw1OCtiUnZIbHpPblRvWU51dWxMSzcwcDBvTUNPQXBtbTVhc3lGaFlVTkJPYm5PdU02cGRSS2c4RXdKRDQrUHZmU21xTFlGV1RWejRpSUNDcFZxdVNTbFVKZHhWMkp2ZFdsUzVmNDdMUFBBT2phdGF2RFVvbld4YTRjN2I5ZFdJZW9XQk5lUjJVL3IxNjlTa3BLU3I2SmNYNksrLzVNVEV5MExjSlVyVm8xV3JkdVRaczJiUXBVVXZIVXFWTkEwWVlVM2M2OHZiMTU0SUVIK1AzMzMvbnp6ejl0bjE1dDJiSUZ5RjBsNTBaS0tTcFhyb3kvdnorVEprMWk4K2JOdGxXQkowMmF4SjQ5ZStqVHAwK3VubnZJcnBaajVXaWhMU0ZjUVpMN0F2THg4V0hreUpGTW5EaVJNV1BHTUhmdVhOdVRlOSsrZmRtNmRTdTdkKzlteFlvVjlPdlh6M2JlanovK3lOZGZmNDIvdnorVEowL09kMFc2cUtnb29xT2pNUnFOT1pMN29uajY2YWRkc3FTN2o0OVBhZmpVd0FkQUtaVis0OGJRME5DSE5VMnpKdmF2QXgvZHNQc0tNRGd4TWZHcmtnbFJDTmZTZFowMzMzeVRpeGN2RWhRVVJQLysvUjBlZS96NGNRQ0hFMnFMazhGZzRIcXBXbEpUVTNPc0hGc1FXVmxaSkNRa0FEbnJpV2RtWnZMMzMzL3oxMTkvc1cvZlB2YnQyOGVSSTBkNDRva25tRDU5dWt0ZVEzSHAyTEVqMTY1ZG8wMmJOb1V1bzJpZEVHb2RvbFVVN241WUxheFJvMFl4ZWZMa0hCTmFmLzc1WnpSTnl6TzUxelNOSVVPRzBMTm5UeFl2WHN5YU5XdllzbVVMVmFwVTRlelpzN1JxMVlwaHc0YmxPbS9Ka2lWczJMREI5ckM4YnQwNnFsV3J4b0FCQTF6LzRvVEhrK1MrRU5xM2I4L0dqUnVKaTR0aitmTGx0aitRQm9PQnlNaElldlhxeGRxMWErblpzeWZlM3Q3czM3K2ZLVk9tWURRYW1UbHpKdmZjYzArZTdXZGtaTmdtNkhUcjFzMWxjUWNIQnhmNVkxaFhMaWpqWnI0QUJvTWh3N29oTkRTMGdzRmdXQVY0S2FVbUp5WW1maHdSRWZHb1V1cFpJREVySzZ2TG5qMTdwTHRGRkl1MzNuckw0VDdyTUlxOGpna09EdWJsbDE5MnVGL1hkZDU1NXgzaTR1SUFHRHQyTEFFQkFWZ3NGczZmUDArNWN1VnMvMzg0ZS9Zc1M1Y3VCZHl6eUk2bWFWU3RXcFdVbEJUbXpKbkRpQkVqQ2p5TTVzS0ZDOHlmUDkvMmNGQ3ZYajJpbzZOWnVIQWhodzhmdGszRTlQUHpvMkhEaGp6NjZLTU9oeWpkU21yVXFNRWJiN3lSNXpGbXM1bTB0RFRLbFN1WG95UEpaREx4eXkrLzhPV1hYd0wySjQwNjQ4S0ZDN2F2aTJ0NFUzRzdlZWpzL3YzN09YejRNSTBhTlhKcVltN0ZpaFVaT1hJa1BqNCtMRjI2bExObnp3TFpRM3ZXclZ0SGh3NGRiRCtiSlV1VzhQbm5uMk13R0hqLy9mZkp6TXhrekpneHpKNDltMnZYcmpGMDZOQjhPL3lFS0FoSjdndHA3Tml4ckYyN2xsNjlldVhZWHFkT0hUNzc3RE1hTjI1c3EwSncxMTEzOGNnamo5Q3FWU3NlZlBEQmZOdGV2WG8xVjY1Y0lUUTAxS1VMWEN4WXNLREliWlJrTGZwaTVnczVldTQxTHkrdkw1UlNOWUhmNjlhdE96a3hNUkdsMUJwTjB4TEtsU3MzTFRZMk5zdHhjOExkamh3NVFybHk1ZkQzOThmWDE1ZWRPM2NDQlZzRUtDVWxoWGJ0MmhYNDJzNytYdVJWVmVlbm4zN0s5L3k4anJudnZ2c2NKdmZXNFlUUjBkRUE5T2pSdzlZN3FaU2lVNmRPWkdSazJDYWFXc3NrQmdRRThPeXp6K1liVjNGNDVwbG4rT0tMTDRpS2ltTE5talVGZWg5MVhiZXR3QXJabjZvYURBWXFWNjdNaVJNbmFOcTBLUTg4OEFEaDRlRTBhTkRBVnFNK3YvVUtUcDQ4NmZDWXhZc1g1L2twaHl2dVQyZWxwcWJhSm11V0tWUEdObkgyeXBVcnRvWFRIbjc0WWJ1VFJtOFdIeDlQeFlvVkNRd014Ti9mbjJ2WHJ2SHBwNThDMmJYMEMvdXBTa25LNzMyRi93MURPM0xraU4zamJ4dzZkZm55WlRadDJzU3FWYXM0ZHV3WUZTdFc1TlZYWCtYUFAvL2srKysvNTczMzNtUG56cDFNbVRLRjZkT25zMzc5ZXJ5OHZIajMzWGR0YytiR2pSdkhlKys5eDlLbFMvblBmLzdEaEFrVGlsd3hTUWdyU2U0THdONHZ2TFZzbGpNT0hEaGdXMjdlNnVheGx0ZXVYV1Bac21WQWRyM2R2SktHL0JLS1ZxMWE4ZUdISHpvZG55ZFJTdmxlLzlnL0hTQXNMS3l2VXFvcmNGa3AxU2NxS3NvQ2tKQ1E0SnFaWDZMWWpSZ3h3bTZ0YVVlbEh1M3g5dll1MElSSVZ5ck94ZmorK2VjZmZ2ODllKzczazA4K3lhaFJvMno3akVZalRabzBJVEV4a2F5c0xNeG1NMzUrZmpScTFJZ1JJMGJrcXZWZFVsNTY2U1dVVW56Ly9mZWNQWHUyd0hPTnJPOWxseTVkYkorQWhvYUdFaHNiNnpDaHp1K1RTYlBaN1BBWWE5THNpQ3Z1VDJkVnFsU0p3TUJBTGwrK1RIcDZ1dTJUSDRBcVZhclFxVk1uQmd3WTRGUnY4YlJwMDJ3ckdkL3NkaW5sV0pCUG5LOWN1ZUt3QXMrT0hUdFlzbVFKQ1FrSlpHVmxVYVpNR2ZyMzc4L3p6ejlQK2ZMbGVlNjU1M2poaFJkWXNHQUJ6enp6RFAzNzkyZi8vdjM0Ky9zemRlcFVIbm5rRVZ0YlhidDJwVXlaTWt5Wk1vVWRPM1l3WThZTVB2bmtreUsvVmlGQWt2c0NLWWtoS1FzV0xPRHk1Y3VVTDEvZTRXUW5aK3IvQXJrcTh1aTZUdnYyN1FIbmVnbExNMDNUZkFHTVJtTkdSRVJFb0s3ck02N3ZHcHFZbUZocXhoNTVrdkR3Y0RSTncyS3hvT3M2dnI2K2hJYUdNbnk0ODJ1UkJRVUYzVktUYjRzaUpDVEUxaU45NzczM01uUG1UR0ppWW5qenpUZHpKWFZ6NXN4eFI0aDU4dkx5WXZEZ3dRN0xleGFHd1dESU02RXR6Z2NzVjl5ZkJiRmh3d2JTMDlNeG04MVlMQmFVVXBRclY2N0FwWnJyMXEzTDBhTkhiY09ZckVPbVdyZHVuYXNpekszS1ZlOXI1Y3FWMmJWckZ3MGFOS0JkdTNaMDZOQWgxeUpVMWF0WDU1MTMzc0ZzTmxPaFFnVnExNjdOKysrL1Q5MjZkWE8xMTc1OWUwSkNRcGc2ZFNyanhvMXpTWXhDQU55ZU0yR3VDdzhQVjFDOC8wTytVVVJFQkNFaElTNzU0Ly9zczg5eS9QanhITEh2MjdmUE5uNS94WW9WMUt0WEw5ZDVoVms0eHhYbldrVkVSQlRiaEZyckp4RUpDUW5GZmwrR2g0Y2ZCWUtWVWxVTkJzTTRwZFRyd05hRWhJVEhnRndWZEFyUmZvbmVtK0wyZE9MRUNjeG1NN1ZxMVhKM0tDNW52ZmV0U2EyNHZWbUhPaG1OeGhJWkgxN1UrMmZmdm4xa1pHUzRmQ2pwNWN1WENRd01kT3JZYTlldTRlWGxsZSs4QktXVS9JNFVnNUxNS1c0MTBuTi9pMGhMUzJQU3BFbm91azdmdm4zdEp2YkNaVFNnQ3FCN2VYbmRvZXY2TUVBSGh1R0N4RjRJWjFXdlh0M2RJUlNiVWpRL1I1RDlxVWRKMW1VdjZ2M1RzR0ZERjBXU2s3T0pQWkNyVjk4UlNleUZxMGx5WDBpUmtaSDg5ZGRmQlQ3UFhxKy9Vb3FKRXlkeStQQmg3cjc3Ym9ZTUdlS0tFUFBrekFTajBxcGh3NFpsQVQrbFZJcXU2OVBJL2oyWWs1Q1FzTWZOb1FraGhCQkNGSWtrOXdXd2ZmdDIyeFAycVZPbmlqUUdmODJhTlNpVjNVbDg2ZElsRWhNVENRZ0lZTWFNR1NYU08xS0tTbG9XbUplWFZ4VUFUZE91QUIyQmE1cW1UWEp2VkVJSUlZUVFSU2ZKZlFIY21IUXZYcnc0MytQTlpqUExseTluMGFKRm1Fd211bmJ0YXR0M1k3V0dpaFVyOHU2NzcySTBHcWxaczZacmczYWdLR1B1YjNjK1BqNVZyazhPQ3dUUU5PM3orUGo0Yys2TlNnZ2hoQkNpNkNTNUx5WnhjWEZNbno2ZDVPUms3cm5uSGlJakk3bnZ2dnNjSHQrc1dUTUE1czZkUzB4TWpGUFh5RzlvVFdtcCt1RnFTaWxyTWVFcVFMclpiUDRvcitPRkVFSUlJVzRYa3R3WGczSGp4aEVURTRPZm54L0RoZzJqVDU4K2VIbDVPWFh1dVhQbm5CNHk0NDZoTmNWUkphZWtLYVZzU3dScm1qWjN6NTQ5Wjl3Wmp4QkNDQ0dFcTBoeVh3eGlZbUlJQ0FoZzFhcFZCVjV4YnNLRUNVeVlNTUhoZmxlVXN5eUtrcXlXVUZ3MFRYdm8rbndITXpEVHplRUlJWVFRUXJpTUpQZE9LdWhZODZ0WHI5S3hZOGQ4andzSUNHRHIxcTJGRGN0dHRtelpRbEpTRWs4Ly9UVDMzbnV2dThNcEVLVlV5K3YvcmsxSVNEamw3bmlFRUVJSUlWeEZrbnNuRldSSit1VGtaTHk4dktoUm8wYSt4d1lFQkJRbExMZjU2NisvV0xGaUJSYUw1YlpLN3BzMGFkSVFxQXpnNWVVbEZYS0VFRUlJVWFwSWN1K2tna3hPallpSW9GS2xTcVY2UXV1aFE0Y0FxRk9uanBzaktSZ3ZMNjkzcjM5NWJkZXVYZnZkR293UVFnZ2hoSXNWL3hyUzRwWmhNQmhzZGZwVFUxTUwzVTVXVmhZSkNRa0F0Mk92L2JNQW1xYnRkSE00UWdnaGhCQXVKOG05QjlFMGphcFZxd0l3Wjg0Y01qSXlDdHpHaFFzWCtPQ0REMGhOVGFWOCtmTFVxMWZQMVdFV0d5OHZyNG1BQnFEcitpWTNoeU9FRUVJSTRYSXlMS2VJamh3NVFybHk1ZkQzOThmWDE1ZWRPN003aEc5Y3BDby9LU2twdEd2WHJzRFhkbmFTNzQxVmRaNTU1aG0rK09JTG9xS2lXTE5tVFlIaTFIV2RyS3dzMi9kOSsvYkZZTGc5bmcvdnYvLysrM1JkN3dZb1FQUHk4dHJpN3BpRUVFSUlJVnhOa3ZzaUdqRmlCTWVPSGN1MVBUUTAxT2sydkwyOUN6Umh0eWhlZXVrbGxGSjgvLzMzbkQxN0ZwUEpWS0R6cmJGMjZkS0ZidDI2RlZPVXJxZVVtc1QxWG52Z1NrQkFRSUk3NHhGQ0NDR0VLQTZTM0JkUmVIZzRtcVpoc1ZqUWRSMWZYMTlDUTBNWlBueTQwMjBFQlFXVjJPUmJMeTh2Qmc4ZXpPREJnMHZrZXJlQzhQRHd4a3Fwcm1UWHRmZFdTdjBXR3h1YmxkOTVRZ2doaEJDM0cwbnVpMmppeEludURrSGt6MXJ5OGdSUVM5TzBIOTBaakJCQ0NDRkVjYms5Qmt3TFVVaWgyZU9qT2l1bE1vR2FRS2JaYkY3cDVyQ0VFRUlJSVlxRkpQZWlWUFB5OG5vYlFOTzBPTUNnYWRyYXZYdjNYblJ2VkVJSUlZUVF4VU9TZTFGcTNYLy8vYTJWVXM4Q2FVQTFBRjNYRjdzM0tpR0VFRUtJNGlQSnZTaVZXclZxNWFmcitwenIzMjRFNm1xYWRqZ3hNWEd6TytNU1FnZ2hoQ2hPa3R5TFVpazFOWFVzVUZjcHRROW9EcUNVbWdqb2JnMU1DQ0dFRUtJWVNYSXZjdG0vZnovYnQyL242dFdyN2c2bFVNTEN3aG9BNHdFTUJzTnZaQS9KMlpXUWtDQVRhWVVRUWdoUnFrbHlmNE1oUTRidzBrc3Y4YzgvL3hTNXJZU0VCSVlQSDg3bXpZNUhnYVNrcERCZ3dBQVdMeTdZTVBETGx5ODdmZXpYWDMvTnFsV3JDdFQrc21YTGVQWFZWL241NTU4TGRONnRvR0hEaGdHYXBxMEJmSUZ2bEZKOUFKUlNvNUJlZXlHRUVFS1VjcExjWDNmczJESGk0dUk0ZVBBZ05XclVLSEo3UC8vOE03Ly8vanVuVDU5MmVNem16WnZadlhzM2h3NGRjcnJkNzcvL25uYnQyaEViRyt2VThiTm56MmIyN05sT3Q2L3JPbkZ4Y1FDMGFOSEM2Zk51RVpxZm45OENvTDZtYWZ1QUNDQkEwN1ExaVltSi84L05zUWtoaEJCQ0ZEdFp4T3E2cUtnb0FKNTk5bGw4Zkh5SzFKYlpiQ1k2T2hvL1B6ODZkT2pnOExoZmYvMFZnTFp0MnpyZGR0bXlaVEdaVEl3ZE81WVBQdmlBUng1NUpOOXpEQWJubitHU2twSzRlUEVpOWV2WDU0NDc3c2p6Mk02ZE96dlZaa210dmhzZUhqNUVLZFVUU0ZWS25RY2VBZjRDWGl5UkFPeVlQMysrdXk0dGhCQkNDQS9rVWNsOVJFUkV2c2NzWDc2YzVjdVhGNmpkTGwyNjhPYWJiOXErMzdwMUs2bXBxWFRxMUlueTVjdmJQZWY0OGVNa0pTVlJ2bng1R2pSb3dLVkxsK3dlVjdac1dieTl2VzNmUC83NDQ0d2RPNWIzM251UHNXUEg4dkhISC9QUVF3ODVqRTBwaGRIby9Oc2NIUjBOWkgrUzRTaDU3OWl4SXkrODhBTEp5Y2xPdDF2Y3dzTENCZ0N6QUpSU096Uk5lMUlwZGNGZ01IU01qNDkzZmh5VDYyUUJ4Z1VMRnJqaDBrSUlJWVFnKzIreHgvR281RDRrSk1UdTlqTm56cENlbms1UVVCRGx5cFVyY0x1VktsVUNvRU9IRHB3NmRjcTJmZDI2ZGF4YnR5N0hzZkh4OFFCczJMQUJwUlNwcWFtMGFkUEdZZHVmZlBJSkxWdTJ6TEd0YTlldW5EcDFpcVZMbHpKcTFDam16NS9QZmZmZFovZjhyS3dzL1B6OG5Ib2RtWm1adG5IMlY2OWVkVGloOXZ6NTg3YXZhOVNvd1lZTkcrd2UxN2x6NXhKNUFJaUlpQmlpbEpvTm9HbmFQOENUUUphWGwxZVhYYnQyT1QvbXlZV1VVazlybW5iYmpXc1NRZ2doU2d1bDFPL3Vqc0VkUENxNXR6YzhKQ1VsaGE1ZHUxS21UQmxXckZpUjcxQVVad1FGQmVYYWR1blNKWFE5ZXo1blJrWUczMzc3TFpxbVViTm1UYnR0bkRwMUNwUEpsS1BYL2taRGh3N2x5SkVqWkdabU9ueG9BYkJZTEU3MzNFZEhSNU9hbWtwWVdCZ0xGeTRFNExISEhpTXJLNHZmZnZ2TnFUWktVcmR1M2J3T0hqdzRYaWsxQlVEVHRBdEtxYnVBODBxcC85dTFhMWVzdTJKTFRFejhCZmpGWGRjWFFnZ2hoR2Z5cU9UZW5nOC8vSkMwdERSR2pScmxrc1FlSUNZbUp0ZTJHM3YxMTY5ZnorWExsM25paVNlWU1XT0czVGI2OXUzTGYvN3pINGZKdmNGZ1lOcTBhWGg3ZXpzY1U2K1V3bUt4b0dsYXZqRXJwV3pEa2Y3di8vN1B0bDNYZGJ5OHZQSTl2NlNGaDRjM1BuVG8wRUpOMDVvQ0NrQXBGYVJwV3BMRll1bVVsSlIweEwwUkNpR0VFRUtVUEk5TzdxT2pvL24xMTE4eEdBenMyN2VQdDk1NnkrbHpLMWFzeUtoUm93cDh6V3ZYcnJGbzBTSU1CZ09EQnc5MmVKekZZZ0Z3bU53RCtQcjY1bm10OVBSMEFNNmVQWXZKWk1wem92Q2ZmLzdKMGFOSHFWbXpKazg4OFlSdHU5bHN4dC9mUDgvcmxLUkdqUnBWTkJxTm80RXhnUFdwUXlNN3dWOE12SmFVbEpUbXJ2aUVFRUlJSWR6Slk1UDdvMGVQTW1YS0ZDQzdkM3JUcGswRk92L09PKzhzVkhLL2NlTkdMbHk0UU0rZVBhbGR1N2JENDZ4RGVLd0plZE9tVFczYnJLemo5eDI1ZHUyYXJhMWp4NDVScDA0ZGg4YzJhdFNJNk9ob3pwMDdsK09UQUpQSlJJVUtGZkorVWNYc3dRY2ZMRzgybTNzQWZZRm0vQytwaCt6YTlhdUFxUWtKQ1grNUl6NGhoQkJDaUZ1RlJ5YjNWNjVjNFkwMzNpQXRMYnVETjc4aytXYk9WTjF4cEh2MzdvU0VoRkMzYmwwKy9mUlRldlRvWVhjNFVGWlc5Z1J2YTg5OTdkcTFiZHRPbmp5SjJXek85MXBuenB5eGZYM2d3SUU4azN1QTh1WEw1Nmp1azVHUmdWS0tNbVhLNVAvQ1hDZ3NMR3lId1dBSTFuWGRWOU8wQUxQWm5PdmpDNlhVVlUzVG9nd0d3L1JkdTNidEw5RUFoUkJDQ0NGdVVSNlgzR2RtWmpKaXhJZ0NMUnpsYWc4KytDQS8vdmdqeTVZdFk4ZU9IU3hldkRqWEVKdWJrL3R2dnZuR3RzL1pLalJIamh5eGZaMlltSmhuUGYwalI0N3crdXV2NTlpbWxBS3lIeVp1TG90Wm5MWHJOVTFycXBTNmVhNkFybW5hU2FYVWo1cW1mWnVabVJtN2I5OCtVN0VGSVlRUVFnaHhHL0tvNUQ0ek01UFJvMGVUbEpSRTA2Wk5PWHIwS0NrcEtTNi9qcjM2OERmMm9nTzBhOWVPelpzM3MyWExGcVpObThZNzc3eVRZNzgxdVMvS2dscC8vLzAza0QzNU5yOVBKekl6TXgwK01KaE1wbHVocHIxQktWVUQ2QS9VOHZYMXJkMjRjZU4xZS9ic09aUFBlVUlJSVlRUUhzTmprdnNyVjY0d1lzUUlrcEtTYU5pd0lSOTk5QkU5ZS9ZRWlqYk14aDVuRStHSkV5ZXliOTgrZnZqaEI1bzBhWkxqb2NBVnlmMk9IVHNBYU4yNk5ULy8vRE5Iamh5aFZxMWFkbyt0VjY5ZXJnZUF6WnMzTTNyMGFKNTc3amttVEpoUTZEZ0tTdE8wY2JxdVZ6QVlESldWVXZXQU9zQ2RaRStjOVZGS3RRSGFHSTNHVDhMRHcrZHBtallqUGo3K1ZKNk5DaUdFRUVKNEFJOUo3amR0MmtSU1VoS2hvYUY4K3Vtbk9TckFkT25TcFVCdGZmdnR0M251dDlkTGZ2TUNWNUE5eHYydHQ5NWkyTEJoZlBEQkJ6UnAwc1EyTHQ1a3loNXhVdGprL3N5Wk14dzRjSUJhdFdyUnJsMDdmdjc1WjZLam94azBhSkRUYlZoNy92LzczLytTbVptWmIzVWVWNG1QajU5Kzg3WUhIbmlna3E3cnorcTYvZ1pRLy9wbVAyQ0VVdXFWOFBEdytWNWVYdS92M0xuemRJa0VLWVFRUWdoeEMvS1k1TDVyMTY1Y3ZIaVJmdjM2NVZxeDljMDMzeXhRVy9rbDl3WFJ2SGx6MnJadHk2Wk5tMWkyYkpsdGVFNUJrL3NqUjQ2UWtaSEJ2ZmZlQzJUWDBsZEs4ZGhqai9IQUF3OFFFQkRBMnJWcmVlR0ZGL0lzcjNtanVMZzRJRHU1Zi92dHQzbnZ2ZmNLK3ZKY1pzZU9IZWZKTG5XNUpDd3NySzJtYWZPQllMS3I1ZmdCd3kwV1M2K3dzTEJ1aVltSlc5MFdxQkJDQ0NHRUc5bGYvYWdVMGpTTlFZTUc1VXJzYndWdnZQRUdMNzc0WW82aEw1bVptV2lhNWxSeXYyM2JOdnIxNjhjZmYvd0JaRDhZckZ1M0RrM1RhTisrUFQ0K1ByUnUzWnF6WjgreWNlTkdwMkk2Y2VJRWUvZnVwV0xGaXJZeW1Zc1dMU3JjQzNRdGxaaVkrSk9tYVkyQUwvamZQWHdTcUtKcDJpL2g0ZUd2a2oyRVJ3Z2hoQkRDbzNoTXozMWVYRDNtdnFBcVZxeVlZMEVyazhtRXJ1dE9EWU5adW5RcHMyZlBKaUFnZ1B2dXV3K0FsU3RYY3ViTUdabzNiMjZycGQralJ3L1dyVnZIbkRsemFOMjZOV1hMbHMyejNSVXJWcUNVb20zYnR2VHIxNCtlUFhzeWI5NDg3cm5uSGxxMmJGbUVWK3NhOGZIeGw0RkJFUkVSRzVSU1VVQTFZRGZRQkpnVkVSRVJHaDhmUDRqc25uMGhoQkJDQ0k4Z3lUMnVIM05mVk5iNisvbDl5akJtekJoKy9mVlg2dFdyeDh5Wk02bFdyUm9uVHB4ZzBhSkZhSnJHa0NGRGJNZldyVnVYVnExYUVSc2J5OGNmZjV6bmFyeUhEeDltM2JwMUdJMUdldmJzU2RXcVZYbjMzWGQ1N2JYWG1EQmhBaXRXcktCR2pScXVlYkZGRkI4ZnZ6RXNMS3lqcG1uZms1M1lid1llVVVvTkRBc0xPNW1ZbURqUnpTRUtJWVFRUXBRWVNlNXg3NWg3ZTY1Y3VRSmdkL0VvcFJRWEwxNEU0TmRmZitYSko1OWs4dVRKK1ByNllqYWJHVDkrUEdscGFYVHQydFUyL3Q1cTJMQmgvUHZmLzJiZHVuWGNkOTk5UFBmY2M3bmFONWxNVEp3NEViUFpUSThlUGFoZXZUb0F6Wm8xbzIvZnZpeGJ0b3d4WThhd2RPbFNBRTZmUG0yMzlDZGsxOGN2Q1ltSmliL2VrT0Evcm1uYUxLWFVxNXFtVFFnUEQvOHpJU0hobTN3YkVVSUlJWVFvQlNTNUx5RHJSTmViRmxqS29hakRmUDc1NXgrQUhLdkZXc1hFeEpDYW1ncEEvLzc5ZWZYVlY5RTBEVjNYYmFVMVEwSkNHREZpUks1elEwSkNlT1dWVi9qc3M4K1lObTBhUGtBVzJxRUFBQ0FBU1VSQlZENCt0R3ZYenJaZjEzVW1UWnJFZi83ekg2cFhyODdRb1VOem5EOTA2RkJiZWMyclY2OEMyU1U3YjRFYStOWUV2NGVtYVJ1VVVpOFpESVpQZFYwZkFTeTkvLzc3RCt6YXRTdXhKT01KQ3d1TDB6VHRnWks4cGhCQ0NDSCtSeWtWbTVpWStKaTc0eWhwa3R6bndXdzJjLzc4ZVFJQ0F2RDM5eWNySzR1dnYvNGFJRWNwelp1RmhJVGsybmI4K0hFc0ZrdU9iWEZ4Y1NpbENBNE9KakF3RUg5L2Z3NGZQc3ljT1hPQTdLRTBON3YvL3ZzSkNRbWhjK2ZPOU9uVHh4Ym5PKys4UTNSME5PWExsK2ZqanorMjIrc1AwSzlmUC9idTNjdVdMVnVZT0hFaWh3OGY1dVdYWDhaaXNUQng0a1IrK2VVWC9QMzkrZUNERDNLOVJxUFJ5RWNmZlVTRkNoVnM4d0ZxMUtqQmhnMGI3RjdMMlpWMFhTVXhNZkc3c0xDd3p6Uk5HNmJyK2xQQU9xQ1RydXZMdW5YckZob1ZGV1hKcncxWGtjUmVDQ0dFY0M5TjAxcTVPd1oza09RK0QyYXptUTRkT3FDVXlyV3ZlZlBtRHM5YnUzWnRybTMyNnR6djJMSEROcnpsWmw1ZVh2VG8wU1BYOXFDZ0lKWXRXMFpBUUFBQTU4K2ZaL1RvMGV6ZXZadUFnQUJtelpwbDkrSENTdE0wcGs2ZHlzaVJJNG1MaTJQSmtpV0Vob1lDMmNOOGZIMTkrZkRERDZsWHI1N2Q4Kys0NHc2SGJkOEtybHk1TWlZd01QQVJwVlFvRUFjY0JPNDdkT2pRQUxLcjY1U28vRllHRmtJSUlZVHJ1YnRZaWp0SmNwOEhmMzkvUWtORE9YZnVIQWFEQVlQQmdMKy9Qdzg5OUJBdnZ2aGlnZHFxVWFOR3JyS1c5ZXZYSnpnNG1QVDBkRXdtRTFsWldmajQrRkN2WGowR0RoeEl3NFlON2JabFRleXRMbDY4U0pVcVZmajQ0NCtwWDcrKzNYTnU1T3ZyeXllZmZNTDA2ZE9wV3JXcTdVRmx6Smd4MUs5Zm4wYU5Ham4xbWhZdFdwUm5SWjlwMDZhUmtaSGhWRnV1Y3ZEZ3djejc3NysvaDFJcUNlaXY2L3FiQm9OaEd2QnU4K2JOVjIvYnR1MUtpUVlraEJCQ0NGR0NidXRhNE9IaDRRb0szenU2ZS9kdU1qSXllUERCQjEwYVYwazdlZklrM3Q3ZVZLbFN4ZDJoRkluMUtUc2hJYUhJOTJWNGVQamJ3Q1JnSjlubE1COEVwaVVrSkVRV3RXMG5yMStrZTFNSUlZUVFoZWZLbk9KMjR6R0xXTm5UcEVtVDJ6NnhCNmhXcmRwdG45aTdtcVpwTTRDalFGT2xWT3oxemE5RlJFUTRuaXdoaEJCQ0NIR2I4K2prWHBSZThmSHhhWnFtdlFHZ2Fkb0E0UDhCNVpSU25kd2JtUkJDQ0NGRThaSGtYcFJhOGZIeGE0RGZnQ3FBZFRaemY3Y0ZKSVFRUWdoUnpDUzVGNldaTWhnTVU4QldEaXNkZUNJaUlxS21XNk1TUWdnaGhDZ21rdHlMVW0zWHJsMi9BTHVVVW5jb3BmYVNQWW04bDV2REVrSUlJWVFvRnBMY2k5Sk9BZE91ZngwQ29KUjYwbjNoQ0NHRUVFSVVIMG51aTFucjFxMFpPSENnVThjT0hEaVExcTFidXp5R2lSTW5NbWpRSUplM2U3dElTRWpZQVB5bGFkb2RnQVY0dUc3ZHVvNEw5QXNoaEJCQzNLWWt1UzltRnk1YzRPTEZpMDRkZS9IaVJTNWN1T0R5R1A3ODgwOVByN2V1SzZYZXYvNjFDU2dUR0JqWTFKMEJDU0dFRUVJVUIxbWgxb1dPSGozS0R6LzhrR3Y3cFV1WG1ETm5UcjduWDdwMENTRFhzVDE2OUNBMU5aVXVYYnJrZWY0MzMzeERuVHAxQ2hDeDV6QVlES3VVVXBPNVBqUkgxL1ZXd085dURVb0lJWVFRd3NVa3VYZWg0OGVQczJqUm9semJMMSsrYkhlN0l6Y2YrOVJUVHhFVUZFU2ZQbjBBT0hIaUJGdTJiT0hwcDUrbVVxVkt0dU1xVktoQTU4NmRTVTVPenJlbnZudjM3aHcrZkppZE8zYzZIZGZ0TEQ0KzNod2VIdjRCOERtQXBta3QzUnlTRUVJSUlZVExTWEx2UWc4Ly9IQ3VwRG9pSW9LUWtCRFdybDJiNy9uNUplWWpSNDRFWU9IQ2hXemR1cFh4NDhkVHRtelpRc1dhbFpXRnJ1dUZPdmQyNWV2cnV6Z3pNL050b0xLbWFlSHVqa2NJSVlRUXd0VWt1UzhCNmVucHhNYkdPbldjTTNidTNNbGRkOTFWNk1UZVUyM2Z2ajA5SWlMaUk2WFVOS1ZVNWViTm01ZmJ0bTNiRlhmSEpZUVFRZ2poS3BMY2w0QXpaODR3YXRRb2w3UjE5ZXBWZHUvZVRhZE9uVnpTbnFleFdDeHpyeTlzNVpXZW52NHNzTUxkTVFraGhCQkN1SW9rOXlXZ2V2WHF6SjQ5TzkvamhnNGR5b2tUSi9JOFpzdVdMWmpOWmxxMGFPR3E4RHhLVWxMU3BZaUlpUDhxcFJvQ1E1SGtYZ2doaEJDbGlDVDNKVURYZFZzbG5QeU95ODlQUC8yRW41OGZUWnRLSmNmQ1VrcHRCQm9DRDBaRVJOU0pqNDgvNU82WWhCQkNDQ0ZjUVpMN0VuRHExQ242OSs5ZjVIYVNrNVBac1dNSFNpbWFOV3VXWTUrOWlidzNzN2ZORXltbEVqVk5BOUIwWFI4RkRIRnpTRUlJSVlRUUxpSEpmUW40MTcvK3hkU3BVL005TGpJeWt0T25UenZjdjJyVktwUlNBTFlWWi8vNDR3LzI3TmxqTzZaR2pScTV6anQ1OGlSbXM1bVFrSkJjMnp5Umw1ZlhhZXVuSkpxbXZkQzRjZU8zOSt6WmM4Yk5ZUWtoaEJCQ0ZKa2s5eVhBMTllWDBOQlFwNDV6SkNVbGhRMGJOdGkrZi9ubGx3RklTMHZMa2R4Lzl0bG51YzYxbHRpOHNSeW5kWnVIT2dlZ2xMcWdhVnFRdDdmM2E4QUVOOGNraEJCQ0NGRmtrdHk3a0tOaEw4bkp5UVVhRW5QenNYWHExT0crKys3RFpESlJzMlpOamg0OVdxUTRBYWZxN3BkV21xYWR1LzVsT29CU2Ftano1czFuU0ZsTUlZUVFRdHp1SkxsM29ZRURCK2JhbHBXVlJWUlVGRmxaV2ZUbzBRTnZiKzljeCt6ZXZadGR1M1lSRWhMQ2swOCttV3QvVUZBUUZ5OWVKQ0lpZ3ZyMTY3TmloZU1DTHdWWk5Lc2d4NVltdXE2ZkI5QTByVHl3Qlhnc0xTMXRORERScllFSklZUVFRaFNSSlBjdU5HUkl6bm1aVjY5ZVpjeVlNV1JrWkRCOStuUWVmL3h4QUtaTW1VSktTZ3FmZi80NUFHYXptWEhqeGhFYkcwdEdSZ2JEaHcvSHk4c3JWL3NYTGx6Z3l5Ky9MUDRYVXNyRng4ZWJ3OFBETHdPQm1xWk5WRXI5cG1uYXFMQ3dzSG1KaVlrbjNSMmZFRUlJSVVSaEdkd2RRR20xYjk4K2V2WHF4YTVkdTVneVpZb3RzUWRJVEV4aysvYnR0dSs5dmIyWk1XTUczYnQzNTZ1dnZxSnYzNzdzMzc4L1Y1dEJRVUVsRXJ1SHVBUmdNcG4yQWFzQmY0UEJNTm05SVFraGhCQkNGSTMwM0x0WVdsb2E4K2ZQWjlXcVZiYUp0S2RQbjJicDBxVzJZMUpUVXdGeWJBTzQ0NDQ3cUZldkhzZU9IYU5Qbno2MGFkT0dBUU1HVUtkT25SSjhCWjVCMDdSTXBSUitmbjYrbVptWmJ4cU54czVLcVJkQ1EwTS9UMHBLU25KM2ZDSzNDeGN1eUFNdW9KVGllaW5YRWlVL2YvZExTVW5oamp2dUtQYnJKQ2NuNTZpdVZoU1hMbDNDejg4UFB6OC9sN1RuTG1hejJlNndXaUZ1UmRKejd5SW1rNGxWcTFieDNIUFBzV0xGQ2hvMmJNaXlaY3VJajQ5bjFxeFpPZjY3ZVBFaVFLN3RzMmJOWXYvKy9YejExVmZjZmZmZGJOcTBpZTdkdS9QNjY2L25XdUJxL3Z6NXpKOC9QMGVsSE9FOHBaUUp3R3cyKyszWnMrY3c4QWxnTUJnTXkrcldyZXU0YkpFb1Z0dTJiY3MxWVZ3cHhiaHg0K2pVcVJNblQ5b2ZOV1V5bVpnNmRTcG56aFMrb3FtdTZ6UnIxaXpYR2hLM2t0T25UOU8rZlhzV0xseFlMTzI3OCtkL08ybmF0Q25kdTNjdjBXdE9talNKRGgwNnNIdjNicGUwWjdGWUdENThPQnMyYk1qeDkyWEtsQ2wwN3R6WlpkZVpQMzgrYmR1MlpkdTJiUzVwejVGdTNib1YyOHJ0YTlhc29YMzc5c1RFeEJSTCswSzRtdlRjdTlEMzMzOVBlbm82dzRjUHAzZnYzbmg1ZWVWYVhBcitWNGJTM2o2ckw3LzhraFVyVnJCczJUS2VmLzU1RElhY3oyRUxGaXh3ZWZ3ZXhnUmdOQnA5QVRSTmUwY3A5UXpRS0RBdzhCMWdIRURUcGszdkFzdzdkKzQ4NXJaSVBZVEpaR0xTcEVrRUJBU3dkT2xTS2xTb0FJQ21hZFN2WDUrWW1CZ2lJeU5adEdoUnJ0K0hUejc1aExWcjE3SjM3MTVXcmx5WmEvK05rcE9UbVRkdkhzMmJONmREaHc2MjdVb3BUQ1pUOGJ3NEYxbStmRGtwS1NrNWV1N2o0K09kV2tmRHl0RUUrcEw2K1pjR3VxNlRsWldWWTl1MGFkTUsxRVo0ZURodDI3WjErdmlJaUFoKytPRUhwaytmem9vVks0cjhNMTYrZkRtLy8vNDdGeTVjb0dQSGpyYnR6Wm8xWS8zNjljeWFOYXZJRDVFWkdSbHMyclNKdExRMDdyNzc3aUsxbFovMDlIVFMwOU9McFcxZDF6bC8vandmZmZRUkxWcTBvRXlaTWdVNjM5VUxTSHBpSVF4Uk1KTGN1NGlQanc4elpzekExOWVYS2xXcUZMazliMjl2WG5qaEJYcjM3bzJQajArdS9kWUhnNDgvL2pqUDZqbkNJUk9BcnV1K0FQSHg4V25oNGVGOWdEK1VVbU1pSWlKK2lJK1AvOTFpc1F3RUJvZUZoYjJVbUpqNHJUc0RMdTE4Zkh3WU9YSWtFeWRPWk15WU1jeWRPOWMyc2J4djM3NXMzYnFWM2J0M3MyTEZDdnIxNjJjNzc4Y2ZmK1RycjcvRzM5K2Z5Wk1uNTV2MFJFVkZFUjBkamRGb3pKSGNGOFhUVHovdGtsNXJIeCtmSFBOeGJuVHUzRG5XclZ0SGxTcFY2TjI3dDIxN1dscWFTOWFzS0s2ZmYxeGNYSzVpQTBVeGMrWk1IbnZzTWR2MzNidDM1OUNoUXk1ckgzS3YrTjJ6WjA5YXRHakIwS0ZESFo3ejdiY0YvOTlEMjdadGVldXR0NXc2VmltRmw1Y1grL2Z2WjhTSUVaUXZYejdQNDU5Ly9ubUhDZlhSbzBlWlAzOCtCb09CdDk1Nks4ZDc5c1FUVDFDdlhqMFNFeE9KalkybFZhdFdUcitlbTMzLy9mZWtwcWJTdG0xYnFsYXRXcWcyQ3BvWU8zdjhva1dMbkZwL0JxQnIxNjU4ODgwM0hENThtTVdMRitkNUh6amk3ZTFOdFdyVkNuemV6VHg0ZlJwUkFKTGN1MUNOR2pXWU5XdFd2c2ZkT0N3blB5Kzk5RktlKzMxOGZITDFJamlxcSsvcTNvUGJYSTdrSGlBaElTRStQRHo4YmVCZHBkUzNvYUdoTFlEK1FFVk4wOVpFUkVRc3lzaklHTEZ2Mzc2cmJvbllBN1J2MzU2Tkd6Y1NGeGZIOHVYTDZkKy9Qd0FHZzRISXlFaDY5ZXJGMnJWcjZkbXpKOTdlM3V6ZnY1OHBVNlpnTkJxWk9YTW05OXh6VDU3dFoyUms4TU1QUHdEWkgrTzdTbkJ3Y0lGNzgyNlczeC90ZWZQbWtabVp5V3V2dlpaai9ITExsaTN6L0JRUTROTlBQMlhac21YNVBzd1V4OC9mMjl1YndNREFQSy9yakt0WHIyS3hXSEtOZS9iejh5dnl6OTVpc2VUNXFjM2ZmLytkNzl5bm05K0RqUnMzTW5IaVJMcDM3ODdZc1dNZG52ZlRUejhWTEZod2FvaEx1M2J0N0NiM0dSa1pqUHYvN04xM1hGUFgrd2Z3ejAzQ0VCbUNDbFZSRkJTcTFBRTRpdHBLWGJYV1ViVlZ0R290N29WYlFSUVhhc1dKQzFGUmlwYjZkVnRITFZJRUYwVmxPSEFqb29DQ2lMSWhJYm0vUDJqdWowQUlDUVN3NUhtL1huMFY3OHJKSmNCenozbk9jOXpjSUJRS01YYnNXTmpZMk1qc1p4Z0dzMmJOd3V6WnM3RnExU3EwYnQxYTdzcm5Vc09IRHk5MzM5dTNid0VBdDI3ZFVuaWNQTjI2ZGNPU0pVdnd6VGZmS0hWOFdGZ1k4dlB6bFQ3ZTJOaFk2YmJ3ZUR6TW1qVUx1M2J0UXR1MmJaVStyNlNtVFp2SzdXMC9kKzRjL3ZubkgweWZQaDNObWpXcjhEcjBkNXdvZzRKN05TczlTYmFxeDQ0Yk4wN21EM243OXUzeDNYZmZjZitlT1hPbVRDK0NLcE9nTkx3SFFBd0FBb0ZBWm1haW9hSGhocXlzcko0QUJ2QjR2REFBWEZjTHk3SVRkWFIwdnJTenN4c1RFeE56dTBaYnEwR1dMRm1Da3lkUFlzeVlNVExicmF5c3NIMzdkblRvMElFTDhDd3RMZkhsbDEvQ3lja0ozYnAxcS9EYVI0NGNRWFoyTmpwMTZvUU9IVHFvcmMzcVNKTlQ5RWY3K2ZQbitPT1BQOUMrZlhzTUhEZ1FRSEdxZ0RLcEdRRUJBUWdNRElTdHJTMldMbDFhNGZIcXZ2LzI5dllJRFEydDhIVXJNbkhpUk1UR3hwWUo3Z01EQTZ0MDNkallXSGg0ZU9ETm16Y0FnUDc5K3l0MVh1bE9sTE5uejhyMHpDWWtKQUNvT0JpcjZNRU1BQW9MQ3pGaHdnU0l4V0w0K2ZtcEZKaVc1dVhsaGNlUEg4UEd4cWJjSHVqdTNidkQyZGtaUjQ0Y3dmejU4eEVRRUFBOVBUMjV4eXJ6ZCtUZHUzZDQ5KzZkU3UxczFhb1YxMTVsREJvMENQbjUrVW9mTDZWcXNMeG8wU0tsamhzeFlrU0ZQMi9QbmozRCt2WHIwYkJoUXdnRUFtUm55MTlIa2Mvbmwzdi9DWkdIZ25zMVUrWVhkVlgwN2R0WDdrSlhVcXJrNGZuNStYRjV0UnBJQUFBU2lVUmNjbU5ZV0ZpUmc0UERDSlpsL3dUd3BaenoyakFNRStIZzRMRGMwdEp5NDdGang4UnlqaUVxa3RlcmQvWHFWYVhQZi9yMEtmYnQyeWV6cmZUUFFtNXVMaGNJeHNiR0t2eWpYdEVmZkNjbkoyemV2Rm5wOWxYVkw3LzhBcFpsNGU3dURvWmhrSlNVaE1tVEoyUElrQ0dZT25XcTNDQ2ZaVm5zM3IwYkJ3NGNRS3RXcmVEajR3TWRIZmx6eFd2aS9rdmw1K2RYcXFkZExDNytVUk1JMVBObnE2aW9DUHYyN2NPQkF3Y2drVWpRc0dGRExGMjZWT2swRkVORFF3d1pNb1Q3dDc2K3ZzeitoSVFFTUF4VDRXZUpaVm5zMkxFRG5UcDF3cGRmbHYyVkk1Rkk0T25waVNkUG5tRDY5T2xjWUMrdmVsRldWaFlPSHo2TWFkT215ZjFNK1B2NzQ4OC8vNFMrdmo2OHZiM2xwbnhLelowN0YzZnYzc1dEQnc4d2QrNWNiTnEwU1c0cWtMeS9lUktKQkdQR2pNSFRwMCt4ZS9kdXBSNjhhMHQ1SFdLdlhyMkNSQ0pCOCtiTkt6Vy9vV0hEaGdyM3YzNzlHck5telVKQlFRR1NrNU81aDNaNXJLeXNjUFRvVVpYYlFEUVhCZmNhYk9yVXFiWGRoTnFrQlpRTjdvSGkvUHNlUFhvTXlzdkxlODB3VEgwNTV3cFlsbDMvN05tenJ6dDA2RER1N3QyN1NkWGUyanF1SmthUjl1N2RpOHpNVEJnYUdwYmI4eWx0UjBVallLWHpoeVVTQ2I3OTlsc0FsVXV6VU9UMDZkT0lpb3FTU2FIWXRHa1QwdExTOFBidFc3bUJSM1oyTmxhdlhvM1EwRkJZV2xwVzJOdGJVNk40d2NIQjhQTHl3dENoUStIczdLeFVHb0tVZEFLck9zb1J4c2ZIdzlQVEU0OGVQUUpRM091N1lNR0NDdlBZU3pJMk5zYThlZk5rdHNrTDVPVjF4cFFNaUI4K2ZJamZmLzhkZ1lHQm1ERmpCbHhjWExoOUVva0VYbDVlQ0FrSndkU3BVekZwMGlRQXdELy8vSU81YytkaTJyUnBYT3JVMjdkdk1XdldMRHg3OWd6bTV1WXlEeDVBOFFqSDd0Mjd3ZVB4c0hyMWFvV3BOa0R4ZmQ2d1lRTW1UWnFFcUtnb1RKZ3dBVDQrUG1qZXZMbmlHd1BnanovK3dOT25UOUcxYTFlWndIN0tsQ2xJVFUzRm1UTm5LcnlHUE1yMHNpczZSdDVFMVBJZVFwMmNuSkNkblkxRGh3N0J3TUJBdFlaV0lERXhFVE5uenNUYnQyOHhjT0JBdVcxbVdSWUhEaHhBU2tvSzJyZHZyOWJYSjNVZkJmZEVVd2tBZ00vbnkrMTV6OG5KTWVUeitmSUNldzdETUU0Q2dlQXVUYlpWRDNWVmdCZzZkQ2lTa21TZnQrTGk0cmdxTG52MjdDbVRad3dVOXd4Mzdkb1ZnR29qWUVEeEgrTHFLQU9abEpTRXpaczNvM256NXBneFl3WWtFZ2xDUTBOeDllcFZtSmlZWU83Y3VXWE91WDc5T3RhdVhjdFYxWG41OGlYOC9mMHhlZkpraFNOMTFYbi9wZExUMDhIbjh4RVVGSVFqUjQ2Z2QrL2VHRDkrUEd4dGJTdThyclRuWGxGdmMwV0tpb3B3OE9CQitQdjdReVFTb1duVHBuQjNkMGYzN3QwcmZjM1NEQXdNeWszdENRNE9McE42MGE1ZE8remZ2eDl6NTg3RnJsMjc4T3JWS3l4YnRndzVPVGxZdFdvVndzUERNV2JNR0F3Wk1nUXZYNzVFV2xvYWxpeFpnbnIxNm5GbFcrL2Z2NDlGaXhZaExTME5FeVpNa0tsK0F3QUhEeDdFenAwN3dUQU1QRHc4MEt0WEw2WGVTOU9tVGVIdjc0L3AwNmNqTVRFUjQ4ZVB4NElGQy9EdHQ5K1d1OVpDYm00dWZIMTl1ZHo5a2xKU1V2RDY5V3VsWHJzOHBVZE1sS1ZxNFFscDVSMTFwOE5FUmtiQzNkMGRZckVZSFR0MnhOV3JWekZxMUNoODl0bG4zREVpa1FoZVhsNUlTVW1CazVNVDNOM2QxZG9HVXZmVmllQ2VKcGlRU2lpMzV4NEFCQUxCVUpabGxibU9NY013eCszdDdROFVGaGJPb2NtMkg1Kzh2RHlzV0xFQ0Vva0U0OGFOa3h2WWY2eENRME9SbDVlSGdvSUM5T3paVTZZZStlTEZpMlY2bXA4OGVRSmZYMTljdVhJRmZENGZycTZ1Y0hKeWdyZTNONDRjT1lMejU4OWowcVJKY0haMlZsdHFpNnJHakJtRFljT0c0Y1NKRXdnTURFUklTQWhDUWtMUXVYTm51TGk0S0V6ZkVJbEVBQ3JmY3g4Ykc0dTFhOWZpK2ZQbjRQUDVHRGR1SEtaTm02WndjYVd0VzdkeVFWNWNYSnhNdWN1TWpBeVpmMHZ6cTAxTVRMaXZoVUloR0liaDJuejc5bTI1ZWRXMnRyWUlDQWpBckZtemNQUG1UYng1OHdaLy9QRUh3c1BEQVFCQlFVRUlDZ3JpampjME5NU3VYYnRnWTJNRGlVU0NqUnMzSWljbkIydlhycFVwcjFsUVVJQTFhOWJnNHNXTEFJRDU4K2ZMek5sU1JwTW1UZUR2NzQrWk0yZmk2ZE9uV0xGaUJZNGVQWXBGaXhiSjdWSDI4ZkZCZW5vNkJnOGVyTlJEbTZya2paZ29RNVhnWGlnVW9xaW9DTHE2dWx6RktIVklUVTNGL1BuejBhQkJBL2o0K01EYzNCd3paODdFMUtsVHNXalJJbnozM1hkNDh1UUpWcTVjaWNlUEgyUFVxRkZZdUhCaG5TOHRTOVR2UHgzY3N5d2J4akNNVTIyM2c2Z1B5N0kzYStKMUdJWVJzQ3dMaVVSU0pHOC95N0lqVkx5a2k0Nk9qa3VuVHAyNnhzYkczbEpERXpXV2g0Y0hIajU4cVBKNThucWRXWmFGcDZjbkVoSVMwS1pORzdXV1pDeVBxbFZCRkhGMGRFUmtaQ1FhTkdnQUl5TWpYTDU4R1dscGFlamJ0eS82OWVzSHNWaU1pSWdJSEQxNkZEZHUzQURMc21qYnRpMDhQRHk0cWg2N2R1M0N4WXNYc1duVEptemR1aFduVDUvRzRzV0x1VkdLMHRSNS8rV3BWNjhleG80ZGk1RWpSK0xZc1dNSUNBakE3ZHUzY2Z2MmJYVG8wQUc3ZHUyUzIxdGExZUIrMHFSSllGa1d0cmEyOFBEd1VPb2g3K3paczhqTXpBUlFYRDZ5NUFKZjJkblpNdVV2NVUyZWRIUjBWSHBFcEZtelp0aS9mejlZbGtXalJvMHdmdng0dEduVEJxMWJ0NGFSa1JHdVhMbUN0V3ZYY29HOXRESVJqOGZEdG0zYmtKV1ZWU2Fkek4vZkh4Y3ZYZ1NmejRlN3V6dUdEUnRXWVR2a2FkaXdJWDc5OVZmczNMa1RSNDRjUVZ4Y0hJNGRPMVltdUkrS2lzTEpreWVocjY4UFYxZlhTcjFXUlQ1OCtBQS9QNzlxdWJhVTlIc3VGQXBWK25uZXRHa1RMQzB0eTkxdlptYUduVHQzd3NMQ2dwc3Y0ZXZyaTNYcjFtSE5talVJQ2dwQ1FrSUNEQXdNOE1zdnY2QmZ2MzVWZXlORVkvMm5nL3VZbUppdktqNktrTEpZbHRYNTkvK2kwdnZhdDI5dkRFQzVjZXRTZUR6ZURRY0hCMDhsZS8zSnZ5SWlJcmhoL3RldlgxY3BCL3o0OGVPUTN2OFBIejRnSmlaR3FRbUU2cUxPL1BVMmJkcGcxNjVkQUlEbzZHZ2NQWG9VSmlZbWNITnp3N3QzN3pCbXpCaWtwNmNEQUQ3NTVCTk1tVElGZ3djUEx0UFROMkRBQURnNk9tTDkrdlc0ZE9rU3BrK2ZqdVhMbDNPOXVOVjEveFhSMXRiR2p6LytpQkVqUmlBb0tBaUJnWUZvMHFSSnVXa1EwcHo3eW40UHBXM2F1SEVqek16TWxEcEhIVlYrVk5Hd1lVT2twNmZEemMwTmt5ZFA1dkwxangwN2hnMGJOc0RNekF5N2R1MUNhbW9xZnZ6eFIrelpzd2VHaG9iWXUzY3ZXclpzaVJZdFdzaWt5MHllUEJseGNYR1lNR0VDWW1KaXF2VGd1V1BIRGl4WXNBQzllL2ZHMGFOSHNYejVjcG45V1ZsWldMRmlCVmlXUlU1T2pzTEFWTkZvdTdtNXVjS2MvTXpNekdwZnhGRmEyVWNpa2FqMHM2RE1nNmVkblIzM2RXWm1KcTVldmNxbDlFblhhMkFZQmpkdTNJQklKRUtIRGgzUXJGbXpjdE9nQ0pIblB4M2NFMUpaTE1zYU1BeUQrdlhyWjViZXA2MnRiY2F5N0FhR1lTUVNpVVRDTUl5RVlSZ0p5N0tTRXR0WWhtRU1XSlkxWVJpbXdiOFBDK2tNdzl4bFdaWXE2S2lvWk1CMjRNQ0JDbzhYaVVRNGRPZ1EvUDM5SVJRSzhmMzMzM1A3U3Y2Qk5UWTJocGVYRndRQ0FWcTBhS0hlUnBlanNoV3pGQVU4K2ZuNVdMVnFGVmlXeGNxVks3bkpzY09HRFVOWVdCaEdqeDZOZ1FNSEtnd3VqSXlNOE1zdnY4REp5UW0rdnI3bzNiczN0Nis2N3I4eWRIVjE0ZUxpZ3UrLy8xNG03UWdvcnNMRHNpeXNyYTI1T3ZRMThZQ215T1BIanpGbXpCajA3OThmNjlldlY5dDFKUklKamg0OUNsOWZYK1RrNU1EWTJCaUxGaTNDMXExYkVSUVVCR3RyYTJ6ZnZoMk5HemRHVWxJU0hqOStqR1hMbG1ITm1qVUlDUWxCUmtZR0xsMjZoSlVyVjNLVFpiVzF0YkY3OTI0QVFFaElTSlVlMnFRUGpIWjJkaklCcXRUS2xTdGw4dW5sVFVwUFNrcUNXQ3d1ZDhLNk11MnI3TndRVmRKM1UxTlRBUlRYMnBmZVAwWDY5T21ERHg4K29INTloZE8wa0pXVmhYdjM3aUUyTmhhM2J0MUNYRndjSkJJSnJLeXNNR2ZPSEF3YU5BZ1BIejdFaFFzWEVCSVNnai8rK0FNQVVMOStmYlJzMlJJTEZpeFErajBRelViQlBkRklETU1ZQVlCUUtDeVRBQnNWRmZVSWdFZFZybTl2Yjcrbkt1ZVQ4a1ZHUm1MRGhnMUlURXlFdGJVMVBEdzhaQ2FqbFNhZGRPanI2NHRMbHk0cDlSb1Y5WERXOU5Mdkd6ZHVSRkpTRXB5ZG5kR2pSdzl1KzVRcFV6QnQyalNWcmpWZ3dBRDA3ZHUzMG5uM3F0NS9aVW5uRDd4OCtSTEJ3Y0VJRGc1R2ZIdzgzTjNkWVcxdGpjTENRZ0MxRTl5SGg0ZUR6K2ZqODg4L1Yvb2M2VWlCTWoydU4yL2V4T2JObS9IczJUUFkydHJDeGNVRlZsWldtRGx6Sm03ZXZJbnUzYnRqeVpJbEtDZ293S05IajFDdlhqMlltNXZqK3ZYcitQUFBQM0hxMUNuNCt2cmkyTEZqY0haMnhxSkZpekIwNkZDWjExaTZkS2xNNmxCeWNqS0dEQmtDVzF0YmhXc0ZmUDc1NXhDSlJBcm5KZ1FHQmlJOFBCekd4c2FRU0NUSXpNeVUrek15YU5BZ3ZINzl1dHlmbjQ5bC90eXJWNjhBRk04M1VFWnViaTZBc3VWUVN6dDM3aHhYUXRmR3hnYVRKazJDdGJVMVB2LzhjNjQ4Ykk4ZVBkQ2pSdzhJaFVKRVJVVWhJaUlDdDI3ZFFrcEtTcVVYMENLYWg0SjdvbkZzYlcyMUFlZ0N5SXVLaWlxVGxrTStYbTV1YnJoMDZSSjBkWFhoNnVxS3NXUEhLajNoTFQwOVhlbWV5OXBZNEMwaUlrTHU5ak5uenVETW1UTm8xNjRkNXN5Wmc3UzBORHgvL2h6UG5qMkRvNk1qckt5c1ZBcUtURXhNbEg3SUthMHE5MStSeE1SRWhJYUc0dEtsUzNqOCtERzMzY3JLaWx2TVNKcHpYMTZ0L3VvaWtVamc3ZTJOM054Yy9QWFhYMlgyZi9qd0FVZVBIc1hFaVJObHRrc240bGJVbSt2aDRZR0xGeS9Dd2NGQnBpYThkTkV1QUxoeDQ0Wk1zSzZqb3dNOVBUM282dXBpeDQ0ZDZOR2pCeFl0V29UQmd3ZkQwOU1UcTFldlJrWkdCbjcrK2VkeVgxZWF6bFc2ckd2cDkxN1JmUThMQzhPT0hUdkE0L0d3ZnYxNmVIbDVjVG5yMWFFbWN1N3YzNzhQQUhKWCtDMU5LQlJDSkJKQlcxdTd3Z2ZQNzcvL0hnMGFORUMzYnQzUXNHRkRpTVZpOU9uVEJ6azVPVEExTlVYTGxpM1JxbFVydEdyVkNwYVdsbWpmdmozWE9TRVNpZFJTQnBab0JncnVpY2JSMWRVMS9MZFhMYXUyMjBKVWMrblNKZWpyNitQMzMzK1hXUTFVR2N1WEx5K1RKMXhTeVZLWTFiMFluVHp5QW9PRWhBUXU5ZVBkdTNmbzA2Y1A4dkx5dVAzU29GNWVta05pWWlLMHRMVEszS2Vxckc1YWxmdGYydE9uVHhFYUdvcS8vLzZieXpVR2lnTjY2WVJoYVdBdmtVZ2dGQXJCNC9GcVBNQUpEdy9IbXpkdk1HclVLTGtCN3A0OWUzRHMyREYwN3R4Wlp2djc5KzhCb01JYTZjT0hEOGZJa1NQUnNXTkhtZTM3OXUxRFFVRUJOOWVBeCtPaFY2OWVzTFMweExGanh3QVU1MmpmdlhzWGpSczNCZ0I4K3VtbitPMjMzM0R1M0RtRml5SUJ4ZmNmVUx5bWczUzBCSURjbnZ2RXhFUXNXN1lNRW9rRTgrYk5RNWN1WFJTK3BqcFVkODU5VVZFUklpTWpBUUNkT25XcThQaWNuT0lDYWNyVXd0ZlcxcGI1dmhRV0ZtTEtsQ2w0OGVJRlhyeDRnYWRQbjNLdkRRQWJObXpnNWwxUVlFOVVRY0U5MFVSR0FNQXdEQVgzSHdGVmgrSnpYTEp5V0FBQUlBQkpSRUZVY25MSzFQR1dSMTlmbnlzbCtGOXkrZkpseE1iRzRwdHZ2b0dwcVNsRUloRVlob0ZBSUlDOXZUMWF0bXpKVFo2VTlpektTM053Y0hCQTA2Wk5LMHdocXFuN0w1RklFQk1UZy9Ed2NJU0ZoU0U1T1puYjE2cFZLL1RyMXcvOSt2V1RXMjFFR21UV2RLODlBQVFFQkFDUW42cDE3OTQ5bkR4NUVrT0hEb1c5dmIzTXZtZlBuZ0VBRjNpWHA3ejd6K1B4NUU0dWx0YjdCNG9maEt5c3JHVDJhMmxwS1ZVVkp6bzZHa0J4bmYzeUZCUVVBQ2l1Y0NTdkhLTzV1VG5zN096d3lTZWZZT3pZc1JXK3BqcFVkODc5dFd2WGtKV1ZCVE16TTZVcUtrbExteG9aR1NuZGxzTENRdVRtNXNMRXhBUmp4b3lSMlplZW5vNG5UNTdneVpNblhLODlJYXFpNEo1b0lpTUFZRm0yK3NhT2lkSXFXZzIycE1URVJQRDUvQXBYMXdRcXpuLzlXRDE4K0JDSER4K0dXQ3pHd29VTGNlVElFVFJ2M2x4aHpuTlZWUGY5LytlZmYzRGh3Z1ZjdTNaTkpsMmpSWXNXNk4rL1AvcjM3MThtUUMxTm11SWl6VXV1S1ZldVhNSDkrL2ZoNk9pSTFxMWJ5K3pMek15RW01c2JHalpzaVBuejU1YzU5OGFOR3dDQURoMDZLSHlOWmN1V3FkU205UFIwcGM3aDgvbFl0V3FWM0gxNWVYbTRkdTBhK0h4K3VTVlJnZi92bFM2dmdoR2Z6OGY2OWV0ci9QdFNuYVR6RDc3KyttdWw1a3Q4K1BBQkFGUmEzZmpQUC8vRW1qVnJvSyt2anhZdFduRC9XVmhZd05MU0VwMDdkMWJyd21wRTgxQndUelFPd3pDVWx2TVJVYVVYenNIQkFRMGJOcXp4Q2EwMVNacWlJZzE0eTh2N3pjbkpRV3BxYW9XQmNVV3ErLzdIeE1UZy9QbnpBSXBYUE8zWHJ4LzY5KytQVHovOVZPbHJTS3V3VkNXbFNGVkZSVVhZc21VTEFHRHExS25jZGowOVBiUnAwd2FSa1pIUTA5UERuajE3eWp4SWZ2andnY3ZQcjJoT3dwOS8vcWxTdTNKemM1VTZoOGZqbFJ2Y0h6MTZGTG01dWVqVnE1ZkNkQkpwY0s5bzNvQzZIcUpMVjBvcVQySmlZclZOdkEwTkRjV2RPM2NnRUFqZzdPeXMxRG5TOUN0RnF6K1gxcmh4WTR3WU1RS0ppWWw0K2ZJbEhqeDRJTE9meitlalJZc1dzTEt5UXBzMmJlRGk0a0lMV1JHVlVIQlBORTVSVVpIUnY3OG9xZWVlcUFXUHh3UERNR0JaRmxsWldTcjE0cFZVVkZURXBVdVVESDRMQ3d2eDVNa1RQSHo0RUhGeGNZaUxpOE9MRnkvUXAwOGZiTml3UVMzdm9ib01IandZdWJtNTZOKy9mNFc5Mk9XNWZ2MDZBSEE1K0ZXaGJMMXdnVUNBblR0M0lqbzZXbWF4SnFGUWlMeThQR2hyYTJQTGxpMHlxN0NlUG4wYVBCNFBhOWFzUVhaMk5uUjFkYkY2OVdyOC9mZmZtRHQzTG5idjNzMU5VSlZTWlg2SGc0TkRwZE5TcEo0OWV3WS9Qejh3RElPZmZ2cEo0YkhTa3BESzVKT3JLaWNuQjdxNnVselZwdURnWUFBVnAxNFpHUmxoMUtoUktyOWVSWG42NzkrL3g4YU5Hd0VVVDN4VmRpMkVOMi9lQUZBdHVKZFd4SkhLeWNuQjgrZlBFUjhmajBlUEh1SEpreWQ0L1BneEVoSVNrSnFhaWttVEppbDliVUlBQ3U2SkJwS1d3UVQxM0JNMVlSZ0dwcWFtU0UxTnhlN2R1ekYzN2x5VjAyZ3lNakxnNStmSFBSelkyTmdnT0RnWSsvZnZSMEpDQXRlenFhdXJDMXRiVy9UcTFRdTllbFZxcmJVYVpXNXVqb1VMRnlvOFJpUVNJUzh2RHdZR0JqSTlsRUtoRUNFaElmajExMThCb05JcmRtWmtaSEJmcS9KOU1UYzM1MUtRSkJJSkRoOCtERjlmWHdnRUFuaDdlNWVaUU5xd1lVTjRlbm9pTEN3TVZsWlcyTE5uRC96OS9mRy8vLzBQRVJFUkdENThPR2JPbkZtcDk2QU9pWW1KY0hWMTVkWW1LRDJKdDdTYk40c1hESytPTlNJV0xseUlXN2R1Y1JORnBRODk4bXJvbDlTZ1FRT1prUlJsS1FydVJTSVJsaXhaZ3JTME5KaVptYW4wUGJwMXEzaEJjbVhMWnNxanI2K1BEaDA2eUR6OGlzVmlQSHYyakJhdklwVkN3VDNSUk5MZ25ucnVQMkl2WHJ5QWdZRUI5UFQwb0tPancvMFJWYVZxUkdwcWFvVlZRK1JSZHRpL1pLL3JrQ0ZEc0cvZlBodzdkZ3pIang5WHFaMFNpWVNyaWdJQTQ4YU5BNC9IUTZOR2paQ2NuSXd1WGJxZ2E5ZXVzTGUzUjd0MjdiamV6b3JxOGFla3BKUjd6SUVEQnhUMk5xcmovaXNyS3lzTC9mdjNCMUNjVnkvdHZjM096dVlta0hidjNsMW00YTN5UkVWRndkallHRVpHUnREVDAwTnViaTU4Zkh3QUZPZEZWMlpVSlR3OEhMdDI3VUo4ZkR4YXRXcUZqUnMzbGhsRnVIejVNclpzMllLVWxCU1ltNXRqNjlhdE1ERXh3YUpGaTlDN2QyK3NYTGtTeDQ4ZlIwaElDR2JQbm8yaFE0ZldhT0FXRWhLQ2RldldJVE16RXc0T0RwZzNieDYzNy83OSs5RFQwNE94c1RGMGRYVWhFb2tRSGg3T2pSRDA3TmxUN2UzcDJiTW4zcjE3eHoyMDh2bDh0Ry9mSHJObXplS09TVTlQeDdadDIyVE9VM2JPZ1R5bHovWHk4b0pJSk1LaVJZc1FGUlVGYlcxdGVIdDdsNWxqY1AvK2ZhNWNaYU5HalZDL2ZuMFVGQlRnL1BuejNLUnhSWE1YQU1VL2k0U29Hd1gzUk9Nd0RHTUlBQ3pMVXMvOVIyenUzTG5jWWpJbEtWT2VUa3BMUzB1bENhTlZNWG55WkxBc2k3Tm56K0x0MjdmY2lxcktrcloxeElnUitPR0hId0FVdjlld3NMQnlBK3FLNnZHTFJLSnlqeWxaZFVVZWRkeC9aVFZzMkJCR1JrYkl6TXhFZm40K040RVdLTTVQSGpac21OSjV4K3ZXcmNPTEZ5L2s3dnZtbTI5VWF0Y2ZmL3lCMzM3N2pldEJIVHg0TUJZdlhpd1QvRVZGUldIcjFxMTQrUEFoQU1ESnlRbWVucDR5MVZNY0hCd1FGQlNFRlN0V0lEdzhIR3ZXck1HVEowK3dlUEZpbGRwVEdkSFIwVGh3NEFDM2pzSVhYM3lCOWV2WHk0eGc3TjI3bDB0OUtxMWp4NDRxalpqMDZkTUg3OTY5cS9DNHNXUEhWbGhoSnljbnA4ejhBbVhuSE1oVCt0ejU4K2RqNGNLRnVIUG5Edmg4UHRhc1dTTjNRYmJvNkdqdUFWR2VMNzc0b3NLVU0wVS9pNFNvR3dYM1JCTVpBUUNQeDZQZy9pTm1iMjhQaG1FZ0Zvc2hrVWlnbzZPRFRwMDZZYzZjT1VwZnc4VEVwTVltMy9MNWZFeWZQaDNUcDA5WDJ6VjVQSjdDZ0xZNjYvR3I0LzZyNHN5Wk04alB6NGRJSklKWUxBYkxzakF3TUlDSmlZbEsxMm5kdWpWZXZueko5UWhMVTZiNjlldW5ja29Nbjg5SGZIdzhPbmZ1akhuejVzbWRCTnlrU1JNa0p5ZkQxdFlXVTZkT2xjbWxMc25Bd0FDYk4yOUdZR0FnL3Zyckw1VlhGcTRNbG1VUkZCU0VpSWdJR0JnWVlQcjA2WEx6MWJ0MTY0YTB0RFRrNStlanFLZ0lMTXVpUVlNRzZObXpKMzcrK1dlVkZpcHpkWFZWVy90YnRteFpyWi94aElRRUpDUWtvRjY5ZXZEeThvS1RrNVBjNDJ4dGJXRmpZNE9jbkJ6azUrZERLQlNDWlZrMGF0UUlmZnYyVlNvbnZxcHpKYVErbGxWOHljZU5rcm1JeHJHM3QvY0RNQVhBbE9qbzZIM1Y5Qm9zVUR1TElSRkMvai9WU1NBUVZLblN5SXNYTDlDeVpVdUZ4MlJrWktqMEVDS1JTR3FzK2tsZVhoNk9IeitPWWNPR1ZjdkUyUCs2Mk5oWUdCZ1lWTG5xbENJUEhqeUFqbzZPV2w1RG5kZXE2NlFQUXRIUjBSb1g2MUxQUGRGRWpRR0FZWmkzdGQwUVFrajE0UEY0Y2xmOVZWVkZnVDBBbFVjWGFyS3NvWjZlSHNhUEgxOWpyL2RmVXgxcFpxVXBXaWlzTnE5RjZpNHFuRW8wRHN1eXBnQUY5NFFRUWdpcGV5aTRKeHFIWVJoVEFDZ3FLa3FyN2JZUVFnZ2hoS2dUQmZkRUU1a0JBSi9QcCtDZUVFSUlJWFVLQmZkRW96ZzVPZWtDTUFRZ2lvcUtvbW81aEJCQ0NLbFRLTGduR2lVM043Znh2MSttQVdCcnN5MkVFRUlJSWVwR3dUM1JLR0t4MlBUZkx5a2xoeEJDQ0NGMURnWDNSS05JSytVQW9FbzVoQkJDQ0tsektMZ25Hb1hINDFIUFBTR0VFRUxxTEFydWlVYWhubnRDQ0NHRTFHVVUzQk5OSTEzQWlucnVDU0dFRUZMblVIQlBOSXAwQVN1SlJFTEJQU0dFRUVMcUhBcnVpVWFScHVVd0RFTnBPWVFRUWdpcGN5aTRKNXJHREtDMEhFSUlJWVRVVFJUY0UwMWpDZ0Jpc1RpMXRodENDQ0dFRUtKdUZOd1RUY0xnMytDZXorZFR6ejBoaEJCQzZod0s3b25HY0hSME5BYWdCU0FuS2lvcXI3YmJRd2doaEJDaWJoVGNFNDBoRkFxbE5lNHBKWWNRUWdnaGRSSUY5MFJqU0NRU3MzKy9wT0NlRUVJSUlYVVNCZmRFWS9CNFBHblBQZVhiRTBJSUlhUk9vdUNlYUF5V1phbm5uaEJDQ0NGMUdnWDNSR05JRjdCaVdaYUNlMElJSVlUVVNSVGNFNDNCTUF3dFlFVUlJWVNRT28yQ2U2SkpxT2VlRUVJSUlYV2FvTFliUUVnTmt2YmMxMWh3NytmblYxTXZSUWdoaEJCQ3dUM1JLR1lBSUJhTGF5SzRMd0lnMkx0M2J3MjhGQ0dFRUVMa0tLcnRCdFFHQ3U2SkpqRUZhaWJubm1YWmJ4aUc2Vm5kcjBNSUlZUVErVmlXdlZiYmJhZ05URzAzZ0pDYTRPRGdvTVd5ckJDQU9EbzZXZ3NBVzl0dElvUVFRZ2hSTjVwUVN6U0YwYi8vL3dBSzdBa2hoQkJTUjFGd1R6UUN5N0lOL3YzeVE2MDJoQkJDQ0NHa0dsRndUelJDaWVEK2ZhMDJoQkJDQ0NHa0dsRndUelFGOWR3VFFnZ2hwTTZqNEo1b0N1cTVKNFFRUWtpZFI4RTkwUWc4SG85Njdna2hoQkJTNTFGd1R6UUY5ZHdUUWdnaHBNNmo0SjVvQk9tRVdvWmhxT2VlRUVJSUlYVVdCZmRFVXpRQUFJbEVRajMzaEJCQ0NLbXpLTGdubW9KeTdna2hoQkJTNTFGd1R6U0ZOQzJIZXU0SklZUVFVbWRSY0U4MEF1WGNFMElJSVVRVFVIQlBOQUtQeDZzUEFBekQ1TloyV3dnaGhCQkNxZ3NGOTBRanNDeXJBd0JGUlVXRnRkMFdRZ2doaEpEcVFzRTkwUlRhQU1Ebjh5bTRKNFFRUWtpZFJjRTkwUlRhQUNBU2lRcHF1eUdFRUVJSUlkV0ZnbnVpRVZpVzFRWUFMUzB0NnJrbmhCQkNTSjFGd1QzUkNBekQ2QUNBZ1lFQkJmZUVFRUlJcWJNb3VDZWFRZ0FBMmRuWjR0cHVDQ0dFRUVKSWRSSFVkZ01JcVNGaUFEQXdNT0FERUZYM2k5bloyVVV5RE5PMXVsK0hFRUlJSWZLeExCc1dFeFB6VlcyM282WlJ6ejNSRkVVQWtKMmRYU09mZVFyc0NTR0VrTnJGTUl4VGJiZWhObERQUGRFVVlnRFExZFhsMStTTFJrVkYxZVRMRVVJSUlRU0FnNE5EYlRlaDFsRFBQZEVVUlFDUW01dGJvOEU5SVlRUVFraE5vdUNlYUlvaUFLaFhyeDU5NWdraGhCQlNaMUdnUXpTRkNBRHk4dkxxMVhaRENDR0VFRUtxQ3dYM1JGTmtBZ0NQeHpPcTdZWVFRZ2doaEZRWEN1NkpwbmovNy84cHVDZUVFRUpJblVYQlBkRVVId0NBWVJnSzdna2hoQkJTWjFGd1R6UUN5N0xVYzA4SUlZU1FPbytDZTZJUkdJYjVBQUFzeXhyWGRsc0lJWVFRUXFvTEJmZEVVN3dGQUlaaHpHdTdJWVFRUWdnaDFZV0NlNklSR0laSitQZkxsclhaRG5YS3lNaW83U1o4RkZpV3JaWFhwZnV2V1FvTEMydTdDVFhxOGVQSGlJaUlRRTVPVG0wM2hkUlIrZm41NWU0cktDaW93WmJVUFJUY0UwMFJEd0FzeTdhczVYYW81UHIxNjNqNThxWE1OcFpsNGVibWhtSERoaUVsSlVYdWVVS2hFR3ZYcmtWYVdscWxYMXNpa2NEUjBSR09qbzZWdmtaMWUvUG1EYjc5OWx2czM3Ky9XcTVmbS9lL3N0NjhlUU5QVDAra3BxWlc2dnhSbzBhaGQrL2VhbTVWMWUzZnZ4OGJObXlRdTIvRmloWFlzV09IeXRmODg4OC9zV1RKRWp4OCtGRGhjVHQyN01Da1NaTlFWRlNrMUhVZlBIaUFxS2dvbGRvaS9WbVRTQ1JLbnhNZEhZMDVjK1lnTkRTMDNHTlNVMVBoNHVLQ0F3Y09xTlNld01CQXpKbzFDMy85OVpkSzV5bExVV0NuQ1hiczJJR0RCdzlXNjJzY1BIZ1Ftelp0cXRiWFVHVGt5SkhvMHFWTG1lMUNvUkJMbHk3Rm5EbHpJQmFMNVo2N2RPbFNlSGw1YWZ6bnBMSUV0ZDBBUW1wSVBBQXdETk95ZHB1aFBLRlFpQlVyVmtCZlh4OEJBUUZvMEtBQkFJQmhHTFJ0MnhhWExsMkNoNGNIL1AzOXdlUEpQcWR2MjdZTkowK2V4TDE3OXhBVUZGUm1mMG1KaVluWXMyY1BldlRvZ1VHREJuSGJXWmFGVUNpc25qZW5Kb2NPSFVKcWFpb1lodUcyUlVWRlllM2F0VXBmNCtUSmszSzMxOVQ5VjdmSXlFaWNQMzhlang4L3hzR0RCNkducDZmUytWbFpXY2pNekt5bTFsWGVoUXNYa0ppWWlDVkxscFRaZCs3Y09WaFlXR0QyN05sS1g0OWxXUnc4ZUJEeDhmRVlPM2Fzd21PMXRMVHc0TUVEK1BuNVllYk1tUXFQVFVsSndaUXBVd0FBdTNidFFzZU9IWlZxai9SblRaV1JxTC8rK2d2WHJsMUR0MjdkeWowbU5EUVVkKzdjUVpNbVRaUytya1FpUVdSa0pBQ2daOCtlU3ArbnJIdjM3bUhCZ2dXWU5tMGFoZzhmcnZici94Y0VCQVRBMU5RVVAvLzhzOXo5WXJFWTZlbnBTRTlQUjFwYUdsSlNVcENTa29MWHIxOGpPVGtaS1NrcDhQYjJWdGo1Y3Zic1dTUW1KbUxod29WbDlrMmNPQkh2MzcrWGM1YnF5dnNkV2xSVUpQZGhWU0FRNE0yYk43aHo1dzUyN05pQnVYUG55dXkvZCs4ZXdzUERVYjkrZlV5ZVBCbjE2dEhhazZxaTRKNW9oS2lvcUV3N083c01obUdhdG03ZFd1ZlpzMmNmL1JpN3RyWTI1czJiQjA5UFR5eGV2QmkrdnI3Zzgva0FnSEhqeGlFOFBCeDM3dHpCNGNPSE1YNzhlTzY4Q3hjdTRILy8reC8wOVBTd2V2WHFDZ1BMWThlT0lUZzRHQUtCUUNhNHI0cHZ2dmxHTGIzVzJ0cmFpSWlJa0xzdlBUMGRwMDZkUXVQR2pmSGpqejl5Mi9QeThwQ1ltS2lXMTY2Tyt4OFpHWWtaTTJaVXVYMVNtelp0d2xkZmZjWDllK2pRb2JoejV3N09uRG1EWmN1V1lmUG16VElQUC84Vjd1N3VNRFUxeGJ4NTh5cDlqYXRYcnlJaUlnSUxGaXpndm5kUzE2NWRRM3g4UEp5Y25OQytmWHVGMS9ucHA1OXc2dFFwWExseUJWT21USUdXbGxhNXh6WnQyaFNqUjQvR2dRTUhNSHYyYlBqNitzTFcxcmJTNzZFOElwRUl3Y0hCME5YVlZmaHorL2ZmZndNQUJnd1lvUFMxWTJOajhmNzllN1J0MnhabVptWUtqMVUyT0M4WkFFb2tFdVRtNW1MZHVuWGc4L2tZT25Rb3Q4L0J3VUhwZGdLQWhZVkZ1Y0hsZjAxOGZEdzhQVDN4OXUxYnZILy92c0pSbkxpNHVFcVByTDU4K2JMV1VndDVQQjVXcjE2TlVhTkc0ZkRodytqU3BRdDY5T2pCN2QrMmJSc0FZTTZjT1JWKy9vaDhGTndUVGZJTVFGY0RBNFAyQUc3WGRtT1U4ZTIzMytMOCtmT0lqSXpFb1VPSE1HSENCQURGdnh3OVBEd3dac3dZbkR4NUVxTkhqNGFXbGhZZVAzNk1OV3ZXUUNBUVlOT21UYkMydGxaNC9ZS0NBcHc3ZHc0QThNTVBQNml0M2MyYk42OXliMHRGQWZxZVBYdFFXRmlJMmJOblExZFhsOXYreFJkZlZKZ1M0ZVBqZzhEQXdBb2ZacXJqL210cGFjSElxT29WV1hOeWNpQVdpK1VHbWt1V0xNSGR1M2NSSGg0T2YzOS9USm8wcWNxdlY5T0NnNE5oWVdGUnFlQmVLQlJpMTY1ZCtPMjMzOEF3RExwMjdRb25KeWVaWS9iczJRTStudzlYVjFjQVFGcGFHcVpObTFidU5Rc0tDcENmbjQ5Um8wYkozYjltelJvdWlKODVjeWJTMHRKdzd0dzV6Sm8xQy92Mzc0ZVZsWlhLNzBPUjhQQndaR1ZsWWRpd1lUQTBOSlI3VEZKU0VtSmpZMkZvYUloMjdkcmh3NGNQY28rclg3Kyt6T2NvT0RnWUFQRHExYXR5Zy9mQmd3Zmo1NTkvcnRTRGRNZU9IZUh0N1kxNTgrYkJ5OHNMT2pvNk1nOGY5ZXZYeDVkZmZsbmhkZjc4ODArVlg3c3Fzck96eTN5TzVBa0lDS2p3Z1ZHZTVzMmI0L256NStEeitXalNwQWthTm13SUV4TVRoSVdGd2RqWUdETm16SUNabVJrKytlUVRmUExKSjZoZnZ6NTNyb09EZzhvUE9vbzZUd1lOR29UWHIxOHIvRjBxUGFZeXpNM05NV1BHREd6WnNnVVJFUkZjY1AvWFgzOGhOallXM2JwMTA5aFJIWFdnNEo1b2tpZ0FYUm1HNlliL1NIQVBGQWRxSjArZXhKZ3hZMlMyVzFsWllmdjI3ZWpRb1FQM2g5blMwaEpmZnZrbG5KeWNGQTdWU3gwNWNnVFoyZG5vMUtrVE9uVG9vTFkyNzkyN3Q4clhVTlNEOS96NWMvenh4eDlvMzc0OUJnNGNDS0M0TjFDWjlKZUFnQUFFQmdiQzF0WVdTNWN1cmZCNGRkOS9lM3Q3aFRuU3lwbzRjU0ppWTJQbEJ2YzZPanBZdTNZdDl6QUNGT2UvS3BNei91N2RPd0JsZTJRL2x0N1JkZXZXeWZ5NzlQZnd6cDA3V0x0MkxlTGo0OUdzV1RPc1hyMGFuVHAxa2pubTh1WExlUFRvRVVhT0hBa0xDd3NBeFNrRUZRV3FpaWFYbHA0QXVHelpNcng2OVFwMzd0ekJqUnMzMUJiY2x3Nm9UcDA2aFZPblRza2NJdzNJenB3NUE1WmxrWldWaGY3OSs1ZDd6VzNidHVHTEw3NEFVRHh4V0pwbm41T1RVKzU3bG41T2dPSkE3Y3laTTNLUEd6NTh1Tno3MnFOSEQ3aTV1V0h0MnJWWXNXSUZiRzF0MGJ4NWN3QkFvMGFONE9YbFZXNTdwV282dU9meitkem5SWjYwdERUazUrZFhPZzFQVzFzYjRlSGgwTmJXbHRudTRPQUFRMFBET2hmc2poNDlHbzBhTmNMWFgzOE5vSGdleHJadDIxQy9mbjJzV0xIaVB6bmkrTEdnNEo1b0RJWmhiZ0NZRHVCekFMdHF1VGtLeWZzbGZ2WHFWYVhQZi9yMEtmYnQyeWV6clhSd2xwdWJpOERBUUFERncvQ0tndW1LaHNxZG5KeXdlZk5tcGR0WFZiLzg4Z3RZbG9XN3V6c1loa0ZTVWhJbVQ1Nk1JVU9HWU9yVXFYTC91TElzaTkyN2QrUEFnUU5vMWFvVmZIeDhvS09qSS9mNk5YSC9wZkx6OHlzMXlpR2RpQ1lReVA4MWJtTmpnOU9uVDNQRDJna0pDU3BOMWxSSGFsTjFPSEhpaE15L3BjRjlmbjQrbGk5ZmpqLy8vQk1NdzhEWjJSbXpaczBxYzI5RkloRjhmSHhnYUdqSTlkUS9lL1lNV2xwYVpYb3AzNzE3QjJkblp6UnYzaHg3OSs0dDkxN0xvNldsQlc5dmI4VEd4cUp2Mzc2VmVhc0ttWmlZbE5uMjRjTUg3bnRjVUZDQUV5ZE9nR0VZdEdqUlF1NDFYcjkrRGFGUVdLYlhQaXNyQzNaMmR0eEU5YSsrK2dwRlJVVXEvUXdvWS9qdzRYano1ZzArL2ZSVExyRC9tT25wNlNsOHlCMDNiaHdlUEhnQU16TXpwUUx4ZCsvZWNjZEpSMEpLQi9iL05ULzk5QlAzdGZRaFZMck53TUFBN2R1M0w5UDVJNitUUmRwcEk2WHFCSFZOUjhFOTBSZ013MFQ4TzFtdDRpN3RXbFlUZ2RYZXZYdVJtWmtKUTBOREdCdkxYOXRMMmc1RnZWVUFZR3BxS3ZOdmlVU0NiNy85Rm9ENmU5ZE9uejZOcUtnb2pCMDdGalkyTmdDSzg4N1QwdEx3OXUxYnVZRjlkblkyVnE5ZWpkRFFVRmhhV3NMUHo2L2M5d3pVWEdBYkhCd01MeTh2REIwNkZNN096bWpXckpuUzUwcDc0UlhsZjVmTVY3MTE2NVpTMTVYT2wvaFkvNWlXMTY2MHREUmN1SEFCblR0M3hzS0ZDOUdtVFJ1NXh4MDZkQWl2WHIyQ201c2JqSXlNSUJLSnNIanhZaVFtSm1MMzd0M2NpSXRFSW9HN3V6c3lNakl3WThZTW1jRCs4dVhMYU5La0NUNzk5Rk9GYlczVXFGRzFCUFlBY09uU3BUTGJTdmJxbno1OUdwbVptZWpUcHcrOHZiM2xYa01hakVvL1F5ekw0dENoUXdBZ2szNGtrVWpLekZsUUYzWE9QNmtKU1VsSjJMZHZIenc4UE1vRTRrbEpTVEEwTkVTalJvMlUraDBpRm91NTQwcU9oTlFGNVJWa2FOT21EYjc1NXBzeTI2OWN1WUxjM0Z5NSs0anFLTGduR2lNcUt1cTV2YjE5R29BMmRuWjJqV05pWXQ3V2Rwc1VVZGRFc2FGRGh5SXBLVWxtVzF4Y0hGZkZaYytlUFZ5UVhKSllMRWJYcmwwQnFKNlN3YkpzdFpTQlRFcEt3dWJObTlHOGVYUE1tREVERW9rRW9hR2h1SHIxS2t4TVRNcFVYUUNLeTFtdVhidVdxNnJ6OHVWTCtQdjdZL0xreVZ3RkhIbXE4LzVMcGFlbmc4L25JeWdvQ0VlT0hFSHYzcjB4ZnZ4NHBTWmdTbnZ1VmUzcFkxbTJUZzUzR3hvYTRwZGZmaW1URHZYa3lSTWtKeWVqWjgrZWVQSGlCZmJ0MndkYlcxdU1HREVDRW9rRXYvNzZLeElURTlHeFkwZVpjMzE4ZkJBVkZZV0JBd2RpMkxCaDNQYkhqeDlqOGVMRmFONjhPWDcvL2ZkeVIzOXFVMjV1TGxmRmFmcjA2ZVVlSi8wTVNZUDcrL2Z2NCtYTGwyalJvZ1g2OU9uREhTY1NpVlN1dWxSWG5UeDVFdWZPblVPalJvMWtxak85ZWZNR1dWbFo2Tnk1TTRDS2U1b2RIQnhnYW1vcTAva3hhOWFzY25QZ0V4TVQ1WTZnVnVVaFhDUVNsVHZDSVAzOXJXZ0VRdDd2K0Y5Ly9SVUFjUGZ1WGE0U2tIU2JsTHhTdThPSEQwZHVicTVTNlZpa1loVGNFMDNDQXJnT1lCaUFJUUQ4YTdjNXRTTXZMdzhyVnF5QVJDTEJ1SEhqNUFiMkg2dlEwRkRrNWVXaG9LQUFQWHYybEVreldieDRzY3pFd2lkUG5zRFgxeGRYcmx6aEprNDZPVG5CMjlzYlI0NGN3Zm56NXpGcDBpUTRPenVybEc2aFRtUEdqTUd3WWNOdzRzUUpCQVlHSWlRa0JDRWhJZWpjdVROY1hGd1V6cHNRaVVRQVpIdnVEeDQ4aUxObno4b2NWL0lCNWNLRkN6aHg0Z1I4ZlgzLzg4UC9wUmtiRzh1OVgzRnhjZkR5OHNLVUtWTWdGb3NoRkFyeDhPRkRkT3ZXamZ2ODhIZzhMRjY4bUR2bitQSGpPSHo0TUd4c2JPRGg0U0Z6UFJzYkd6ZzdPeU1vS0FqYnRtMlRLYzBaR2hwYXBsUm4wNlpOdVh6MDlldlhWemlDb21oaXU3SVBtK2ZQbjBkR1JnWkdqeDZOVnExYWxYdWM5UDFMUHd2dDI3ZEhjSEF3MHRQVFpVYkFoRUtod2dkaFpZMGNPUkx4OGZFeTJ6N1dFYUx5VEpreUJYLy8vVGNDQXdQeDFWZGY0YlBQUGdOUS9HQUVBSFoyZHBXK3RwbVpXWmxSMHN6TVRIejQ4QUZhV2xwbzJyUnA1UnN1Qjh1eUZZNHdWSFlVOC9yMTY1VTZqNmdIQmZkRW83QXNlNXBobUdFTXcveUEvMGh3NytIaFVlRWlPL0xJQ3dSWWxvV25weWNTRWhMUXBrMmJHaGtTVitja01FZEhSMFJHUnFKQmd3WXdNakxDNWN1WGtaYVdocjU5KzZKZnYzNFFpOFdJaUlqQTBhTkhjZVBHRGJBc2k3WnQyOExEd3dOdDI3WUZVRng3L09MRmk5aTBhUk8yYnQySzA2ZFBZL0hpeGR3b1JXbnF2UC95MUt0WEQyUEhqc1hJa1NOeDdOZ3hCQVFFNFBidDI3aDkrelk2ZE9pQVhidDJ5ZTAxbFJmY3YzdjNUdUVmNHdzWExpQTJOaGFiTjIrR3U3dTdpdStvdUtjM0x5OVA1Zk9VWldCZ29QWnJTbnNYbXpWcmhsYXRXdUhCZ3djd01qS0NrWkVSTGwyNmhJeU1ESXdjT1pKTHNUbDM3aHcyYk5nQUV4TVRiTm15aGF2RXhMSXNWekZuNk5DaE9IZnVISTRkTzRiZXZYdHpDL1hvNnVyS0JHQkpTVWt5aS9TOGVmT20yb0twa3FRVGhWdTNiZzBmSHg4NE96dkxMU2tvTDdYTDBOQlE1aUc1b0tBQUxNdXFwZFo0czJiTnVOZE1TVW5oUHNQL0picTZ1dkQwOU1UVXFWT3hZc1VLL1A3Nzc5RFcxc2FOR3pjQS9QLzhwTGR2MzJMcjFxMFlPSENnMG1zRkxGKyt2TXcyRnhjWGZQandBVTJiTmxYN3BQYnFySllqTGNFS0ZDKzJ4dWZ6bFY3emdWUWRCZmRFbzJocmE1OFdpVVFGQVBwMDdkcTE0YzJiTnovS1JNZUlpQWd1ZGVMMTY5ZFYrb04vL1BoeGJtR2NEeDgrSUNZbUJ2cjYrdkQyOXE2UjNsdDE1cSszYWRNR3UzWVZ6NFdPam83RzBhTkhZV0ppQWpjM043eDc5dzVqeG94QmVubzZBT0NUVHo3QmxDbFRNSGp3NERKNStBTUdESUNqb3lQV3IxK1BTNWN1WWZyMDZWaStmRG0rKys0N0FOVjMveFhSMXRiR2p6LytpQkVqUmlBb0tBaUJnWUZvMHFSSnVla1EwaUNwNVBkdzRjS0YzSUkxOHFxVXJGbXpCcU5HamNMeDQ4ZGhiMi9QVmFsUTFvMGJOK1NtUHFtTE1yMjRTVWxKZVByMEtaNDhlWUluVDU1ZzRjS0ZZQmltM01uQ3o1OC9Cd0MwYXRVS3RyYTIyTGx6SjREaXo4Ly8vdmMvTkc3Y21Idkk5ZkR3d01XTEZ3RVVQenk1dUxpZ29LQUFCUVVGRUFxRmNyK1BhOWV1eGRHalI2R3RyWTN1M2J2TFZJMHBuVWJoNCtOVDd2dVNIbnZ6NWsyMTVMZDM2OVlORnk1Y1FHQmdJRzdldklrREJ3NlVTU0VxSGR5L2VQRUM4K2ZQbHpsRytwNVRVbEtxWEVGcDY5YXQzTmZsVmRINUwzQndjTUR3NGNOeDRzUUo3TjY5RzY2dXJyaDY5U29NRFExaGIyOFBvSGdDdTdTczQvSGp4eXVWMWhRVkZZVTdkKzZvdS9rQVZGc3NUVlVQSGp6QWl4Y3ZvSyt2ajV4Uzd6b2FBQUFnQUVsRVFWU2NITzUzaG5UTkIxV0xONVNzNWtTVVE4RTkwU2lSa1pGWjl2YjI1d0dNRUlsRTMrRWo3YjB2R2JBcHMyeThTQ1RDb1VPSDRPL3ZENkZRaU8rLy81N2JWN0pYenRqWUdGNWVYaEFJQk9WVzBGQzN5ZzY3Sy9vRGtKK2ZqMVdyVm9GbFdheGN1WktiSER0czJEQ0VoWVZoOU9qUkdEaHdvTUxKcGtaR1J2amxsMS9nNU9RRVgxOWZtVHpRNnJyL3l0RFYxWVdMaXd1Ky8vNzdNZ0hyMDZkUHdiSXNySzJ0dWNscXFqeWdHUnNiWTgyYU5aZzVjeWE4dkx6UXJsMjdqN3BLU1VGQkFZNGZQNDRIRHg0Z05UVVZBR1FXUEFLSzB5UU1EUTJSa3BLQysvZnZ3OWJXRmd6RFFDd1c0L2J0MjdoMjdScnExNjh2TThGV0xCWnprMHpkM2QyNWV1RWx5MVZtWjJjak96c2JQQjRQblRwMWdxR2hJVzdkdW9YYzNGeE1uandaK3ZyNnVIYnRHbTdkdWdVL1B6K1ZWc2RWQjNrallxVnpvQWNPSElqUTBGQmN2bndaNjlhdHc2cFZxMlQybDM1QUxDd3NMRGZnRmdxRk5SYU1sNWRmL2pGeGRYWEZsU3RYOE50dnYwRkxTd3NaR1JrWVBIZ3c5MkRXdFd0WDlPN2RHNkdob2ZEeDhhblVTTm5ldlh0aFlHQ0E3T3hzU0NRU3JGeTVFbloyZG1WK0JpcERMQlpYV3pyaWlSTW44TmxubnlFckt3czVPVG53OGZIQjdObXp1VFVmVkoxUVc3cGdBNmtZQmZkRTQ3QXNlNFJobUJFTXc4d0djQkNBOHZVQlAwS1JrWkhZc0dFREVoTVRZVzF0RFE4UER5NFBWQjdwaW9hK3ZyNXlLMjdJVTFGcVRVM1hRTis0Y1NPU2twTGc3T3dzczdMaGxDbFRGQzVFSk0rQUFRUFF0Mi9mU3YraFUvWCtLMHVhR3ZIeTVVc0VCd2NqT0RnWThmSHhjSGQzaDdXMU5Rb0xpeGRaVm5YMHBWdTNiaGcxYWhTT0hEa0NOemMzQkFRRUtQMEFvc3dDWVZWeDVjb1YrUG41SVRrNUdRQ1FtcHFLOWV2WEF5aE8yV25kdWpWYXRXcUZsaTFib21YTGxyQ3dzSUNGaFFVR0RScUUzMzc3VGFZTW54VERNSEIzZDVlNVQ0R0JnWGo2OUNtKy92cHI5T3JWaTlzK2ZQaHc2T3ZybzBXTEZtamN1REZYaDF0YTFsUTY2VS82R2Z2aWl5L3cvZmZmNCtyVnE1ZzJiWnJLRDNKVm9XeWc3ZW5waWJpNE9KdzdkdzRkTzNhVStWa3VIZHpiMk5pVStmNkdob1ppMGFKRitPNjc3K1NtalZTSGozVVJxNUwwOWZYaDV1YUdCUXNXY0IwQUpTZGVBOEQ4K2ZOeC9mcDFuRGh4QWtPSERrVzdkdTJVdnY3bHk1ZHgrL1p0VEpreUJYdjM3a1YyZGphdVg3K09zMmZQNHNPSEQzSS82Nm9vTEN3c2QvR3pxbmozN2gzT256K1B1WFBuNHVqUm93Q0s1eUg0K1BqQTFkVVYvdjcrWmRhcUFHaENyYnBSY0U4MGpwR1IwYm1zckt6WEFEcmEyOXQvRngwZC9YR3N6bE1KYm01dXVIVHBFblIxZGVIcTZvcXhZOGNxUGFTZm5wNnVkSUJRRzhQbjVlV0Nuamx6Qm1mT25FRzdkdTB3Wjg0Y3BLV2w0Zm56NTNqMjdCa2NIUjFoWldXbFVxK2ZpWW1KMGc4NXBWWGwvaXVTbUppSTBOQlFYTHAwQ1k4ZlArYTJXMWxaY1JNa3BmbktsYW5XNHVycWlvaUlDR2hyYXlNN08xdHV6ZlRhb0srdmo1U1VGTFJ1M1pwN3I1YVdsckN5c2tMRGhnM0xQVy9ldkhsd2RIVEVvMGVQdUJ4eGhtR2dyNjhQUjBkSHRHN2RtanYyOGVQSDhQUHpRK1BHamVIbTVnWUF5TXJLd3F0WHI5Q3FWU3VNSERrU1FIRlB0VmdzVmpnUHdNTENBajQrUHVqU3BVdU5CdmFBL0JFeGVUblFob2FHV0xac0dWeGRYYkZ4NDBaMDdOaVJHNkZRWnZUbnlaTW5BSUJIang2aHNMQ3dScW9EZmF5TFdKWG01T1NFdm4zN0lpUWtCQzFhdENpVFU5NmtTUk9NSGowYUFRRUI4UGIyeHNHREI1V3FWRlZRVUlDdFc3ZENYMThmbzBlUHh0NjllMkZrWklSTm16Wmh5cFFwMkw1OU8vTHo4MVh1eUpBU2k4VW9MQ3pFKy9mdjFWNHRaKy9ldldBWUJnTUhEdVNDZTZCNEpIYjM3dDNsbHFnbDZrWEJQZEU0WVdGaEJRNE9EbDRzeSs0Q3NBckFhZnhIZSs4dlhib0VmWDE5L1A3Nzd5cFhVbGkrZkxuQ25yaVNwVEJybzZLRnZJQWpJU0dCNjhsOTkrNGQrdlRwSXpQQlV4clV5NnZMbjVpWUtMZmloS0o2OXhXcHl2MHY3ZW5UcHdnTkRjWGZmLzh0VTFIRXlzcUttekFzRGV3bEVnbUVRaUY0UEY2bGdrb2RIUjNzM0xrVFptWm0xVmEvdkRMczdlMXgrZkpsbGM5akdBYU9qbzdjcUZSNTh2THlzR0RCQW9oRUloZ1lHR0QyN05sNCtmSWxzckt5QUVEbXRkKy9mdzlBL21KUkpYWHYzbDNsOXRhMEhqMTZZTUNBQWJoNDhTSUNBd081OUJ4bGd2dkl5RWdBeGNIOXlwVXJ1WisvNnJKaHd3Ym82K3VyL2RqcUloMzlTRXBLUWx4Y1hKa3l0ai8vL0ROT256Nk54NDhmNC9Ianh4V3VqUUFVejAxSVRrN0d2SG56WkhyWExTMHRzWHYzYmt5ZE9oWDc5dTJEUkNLcFZGR0V6TXhNcnUzcW5PQ2RtcHFLa3lkUFlzaVFJWEpIQldoQ2JjMmg0SjVvcElLQ2d2MDZPanFMQUh4bVoyYzNLaVltNXZmYWJwT1Vxcm1tT1RrNUdEeDRjSVhINmV2ckl6dzh2TExOcWpXWEwxOUdiR3dzdnZubUc1aWFta0lrRW9GaEdBZ0VBdGpiMjNNcEdpMWF0T0I2aGVTbENUazRPQ2hWY2FLbTdyOUVJa0ZNVEF6Q3c4TVJGaGJHcGFJQXhaTS8rL1hyaDM3OStzSFMwckxNdGFRcE9WWHBSUzN2WVVRYXJOUzIvZnYzNDlXclYxVzZSdWtjYzIxdGJXUmtaQUFvZmxBME5UV0Z0YlUxek0zTllXRmhJUk9Rdkh6NUVnQmdibTVlcFRaOExCWXVYQWh6YzNOTW5qeVoyMVpZV0FpR1ljb043cE9UazNIdjNqMFlHeHZEM053Y3djSEJhTjI2TlNaT25LajI5a2trRXR5N2Q0OWI5RXNvRk9MczJiTVlObXlZeklUNHhNUkVpRVFpdEc3ZHV0b1dDRlBXclZ1M0VCWVdobnIxNmlFL1B4K3JWNi9HYjcvOUpwUGlwNit2RHk4dkwxaFlXQ2pWQVhEbHloVWNQMzRjRmhZV2NIWjJMclBmMnRvYTI3WnR3N1JwMC9EOCtYTklKQks1Qy9jcEl1MXgvK3FycjdCcDB5YTV4MVNtV2s3anhvMWhhbXFLY2VQR3lUMys2dFdyK091dnYrVHVreFpDV0xac1dibXZSeWs3eXFQZ25taWt1TGc0b1lPRHcwcVdaUU1BN0hSd2NMZ2VGUlgxc3JiYkJWUzhHbXhKaVltSjRQUDVTZ1VndGQzRFZWa1BIejdFNGNPSElSYUxzWERoUWh3NWNnVE5temZuU2hTcVczWGYvMy8rK1FjWExsekF0V3ZYdUI0MEFHalJvZ1g2OSsrUC92Mzd5MHpzbENjL1B4OEFxbHllTUNjbkIzcDZlbHh3Y09mT0hieC8vLzZqV0xEbzZ0V3JYTzN3eWlvZDNBc0VBbXpac2dVTkdqU0FoWVdGd3ZzbnJWSlNNcVZISHBGSUJJRkFvUFRDWUdLeEdKbVptVFdlQ21Wc2JDeXpvSlZRS0lSRUlsSDRnSGo0OEdHd0xJc0JBd1pnL1BqeEdEMTZOUGJzMlFOcmEydTFWaS9KeXNxQ201c2JlRHdlVjgxbzNicDFPSHYyTEo0L2Y0NUZpeFlCS0s3bU0yN2NPTlNyVnc4SERoeW8xUWV2dkx3OHJGbXpCa0J4MEJrVUZJU29xQ2dFQkFSZzBxUkpNc2RXTktJa0ZSOGZEdzhQRC9CNFBIaDZlcFk3RDZoang0NWM1UmxWQTN2Zy94OWNWVmtSV3hrOEhnL2UzdDVvMmJLbDNQM3g4ZkVWcGxJcDJrL0J2ZklvdUNjYXk5TFM4bkI4Zkx3THd6QmZzaXg3eE1IQm9WZFVWRlRKd3NzTWloZStxbEdxVEU1MWNIQkF3NFlOYTN4Q2EwMlNwcWhJQTk3eWNqWnpjbktRbXBwYVlXQmNrZXErL3pFeE1UaC8vanlBNHQ3emZ2MzZvWC8vL2tvTjEwdEplOHVxa2xJRUZNOForT2VmZjFDdlhqM3crWHhrWjJjRHFOcENQT3BTZWxWTGRmbjg4OC9MYk12UHo4ZURCdy9RdUhGanRHalJBaXpMSWpnNEdBQzRGVWZMYytmT0hheGN1UktUSjArdXNJcEpYRndjMXF4WkEyZG5aNjdzYW0yUnByT1Y5NUNja0pDQVU2ZE9RU0FRWVBUbzBUQTFOWVdYbHhkbXo1Nk41Y3VYNC9EaHcyb0pydS9mdjQ4bFM1Ymd6WnMzWEU5MVlHQWd6cDQ5Q3pNek03aTR1SERIdG16WkV2MzY5Y09aTTJjd1k4WU1CQVFFeUgxSSt2WFhYeEVVRklTY25CeDgvZlhYV0xKa2lkcm5Dbmg3ZXlNNU9SazlldlNBazVNVFdyVnFCV2RuWi9qNys2TmZ2MzRxZFJKSTdkNjlHM2w1ZVJnN2RpdzZkZXFrOE5qUys2MnRyWlZPRGJ4Mzd4NEFWUGwzcFR5S1Z0ZWVNR0VDSmt5WUlIZWZ0RFRxZjIxUnM0OFZCZmRFWXgwN2RremNwVXVYVVdLeE9CcUFJNEJmQUN5UTd1L2N1WE12aVVReWpXWFpKVEV4TWYvTmdzeTFoTWZqZ1dFWXNDeUxyS3lzU2xkbEtDb3FRblIwTkFESUJMK0ZoWVY0OHVRSkhqNThpTGk0T01URnhlSEZpeGZvMDZjUE5tellvSmIzVUYwR0R4Nk0zTnhjOU8vZkh4MDZkS2pVTmFTclA4cGJmYlNvcUFnK1BqNWNybXgwZERSWGU3czBTMHRMUkVSRWNJR2VRQ0NBblowZGxpNWRXcWwyL1JjSWhVSThmZm9VRHg4K3hNT0hEM0gvL24wdXZXSFRwazFvMGFJRnpwdzVnL2o0ZUh6NjZhY1ZCa0RaMmRsNC9mbzFOL0cwdkdOMjdkcUZFeWRPUUNLUktOM0xYNTJrRDNMeVJpK0VRaUU4UFQwaEVvbmc3T3pNOWZBNk9qcGkzTGh4Q0F3TXhPTEZpeEVRRUFDZ2VIR3U4aVplcHFTa3lOMHVIWDJhT0hFaStIdytWcXhZZ1NGRGh1Q3Z2LzdDOXUzYlViOStmZmo0K0pTWlNMMTA2Vks4ZnYwYU4yL2V4T3paczdGLy8zNlo5L0RiYjc5aCsvYnQwTlhWaFphV0ZzNmNPUU0rbjE5bXBlR3FDQW9Ld3Rtelo5R2dRUU40ZW5vQ0tCN3hjM0Z4d1o0OWU3QjI3VnI0K2ZtcC9IMGVQbnc0M3I5L1g2bXlxci8vcm54bXFYVEJMY3FCcjdzb3VDY2E3ZGF0VzI4Y0hCeEdzaXg3bVdYWitYWjJkbXpyMXEyWEhEdDJUQ3lSU0xvQ0dNVXd6Q2g3ZS91MWhZV0Z2OFRGeGVYVWRwdi9DeGlHZ2FtcEtWSlRVN0Y3OTI3TW5UdFg1VFNhakl3TStQbjVjUThITmpZMkNBNE94djc5KzVHUWtNRFZnTmZWMVlXdHJTMTY5ZW9sVTlid1kyVnViczR0TkZVZWtVaUV2THc4R0JnWXlBeTdDNFZDaElTRWNMM2EvZnIxa3prdk5UVVZTNVlzd2IxNzkvRHBwNTl5RlRXR0RCbkNsZUlyT1lGMi92ejVtRGR2SGxpV0JjdXlIOVhrMnVxd2YvOSs3TjI3VjJiVldBc0xDd3dlUEJnZE9uU0FnNE1EYnQ2OGlVMmJOb0ZoR0xpNnVzcWNMdzNXU3VZNXYzMzdGa0R4b21rbFNSK1lQbno0Z09IRGh5TWpJd1BObWpXRHU3dTcwbWthaWxTMURyeDBjYS9TRDk0U2lRUXJWcXpBZ3djUDBLeFpNOHljT1ZObS84eVpNM0h6NWswQXhhTmxnSElUTTB0NjlPZ1JsL2R0Wm1hR1RaczJ3ZHJhR3RldVhlUFNVYlpzMlNKM2xFNGdFR0RqeG8zNCtlZWY4ZWpSSTdpNXVXSHIxcTNjOTBPNkNGbFFVQkJNVEV3d2FOQWdYTHg0VVczQmZVaElDUGQ2cTFhdFFxTkdqYmg5RXlaTXdNV0xGL0grL1h0a1pXWEJ5TWhJN2pXa240M1NLVFhkdTNkSHUzYnQxRlovWGpvM3A2VDc5Ky9qeFlzWDNEeVRxaWh2NFRoUyt5aTRKeG92S2lycW1yMjkvVXdBZXhpR1dSQWZIMi9Wb1VPSHNRekRkQ214aXArSGpvN09SSHQ3KzZYUjBkRy9vaGFxNjd4NDhRSUdCZ2JRMDlPRGpvNE9idDI2QlVDMVJaSlNVMU14Y09CQWxWOWIyVUNpNUpEcWtDRkRzRy9mUGh3N2RnekhqeDlYcVowU2lVUm1ZdWU0Y2VQQTQvSFFxRkVqSkNjbm8wdVhMdWphdFN2czdlMWwvaGhXVkk5ZjNpcWJVZ2NPSEVDREJnM0tQVmNkOTE5WldWbFo2TisvUDREaW5sVnBTa0YyZGpZWG1IYnYzbDFtNFMyZ09LQ1JCdlorZm43SXk4dkQ0c1dMY2VyVUtadzZkUXBhV2xvd01URkIvZnIxSVJBSUlCQUlvS1dseFgwTkZEOUFDSVZDYmxYV3dzSkNDSVZDQkFZR3FqMUhWNTd0MjdmajNUdjFMeHk5YXRVcTJOall3TkxTRXAwN2Q0YURnd1BzN095NDczbFJVUkVPSFRvRVB6OC9pRVFpVEo0OEdkMjZkWk81aHZUWXlNaElPRG82SWpjM0Y2R2hvUUJRWmpFdzZmYjgvSHdVRmhiaXA1OSt3dFNwVTlXV0hpSXZNRXRLU3BKNWNKRzJsV1ZaTkcvZUhFWkdSdERUMDBOQ1FnSjI3OTROUUhaT1FXRmhJVHc5UFJFU0VnSTlQVDFzM0xpeHpQeUxrdk1XcE8vRjNOeGNabVhla3VTdFJGdFFVQUFkSFIxODl0bG4yTFJwRXd3TkRYSGp4ZzBzV3JRSUVva0UzdDdlQ3RPaDlQWDFzV1hMRm93ZlB4N1hybDNEeG8wYnNXVEpFZ0QvLy9QNDVzMGI4SGc4aU1WaXRhM0VmZm55WlN4ZHVoUVNpUVR6NXMxRHo1NDlaZlpyYVdsaDgrYk4rT1NUVDdqT2pLeXNMTzVCdlY2OWVpZ29LTURCZ3djQlFPYkJBQ2grZUt4S3FsMWlZaUpNVEV5Z282T0RHemR1SURVMXRjeklqUFMxVmYwN0lCUUtaZTdqbzBlUDhQYnQyeHBaNVp5b2pvSjdRZ0JFUjBmdnRiT3plOE13VEJDQTd3UUNRVGpMc3FVVEdEOEJjTURlM240V3k3THpZbUppcnRSa0crZk9uU3UzZWtoRnVaa2xhV2xwVmJtM1JsbVRKMDhHeTdJNGUvWXMzcjU5eTVYZFU1YTByU05Hak1BUFAvd0FvUGk5aG9XRmxSdFFWOVI3S0JLSnlqMm1kRkJVbWpydXY3SWFObXdJSXlNalpHWm1JajgvbjB0aEFJb3JVZ3diTmd3dUxpNWxldjdHakJtRGlJZ0k3Tnk1RS9yNit0RFgxOGZCZ3djUkhoNk9TNWN1NGVIRGg4akl5TUQ3OSs5UlZGU2tkTTlieDQ0ZGF5U3dCNEMvLy80YlNVbEphci91cWxXcjhNVVhYOGlkQ0hyaXhBbjgrdXV2U0U1T0JwL1BoNnVycTl4RmdycDE2NGJZMkZqTW1qVkxabnU5ZXZYS3BENUpQeXV0VzdmR3lwVXIwYlp0V3pXK0cvbHpRK1RWdWI5NTh5YVhQbE1hbjgrWHFjaHkrL1p0L1AzMzM5RFIwY0htelp0aFkyTWo5end6TTdQS054ekZQek8rdnI2d3RyWkd2WHIxRUJvYWlxVkxsMElzRm1QbHlwWDQ2cXV2S3J4RzgrYk5zVzdkT3JpNnV1TG8wYU93c3JMQzk5OS9qK0hEaCtQT25Uc3lKU0pMcmhoZEZmWHExWU5ZTE1iNDhlTXhkdXhZdWNlVW5reDY3OTY5TWlOQVV2SldZNjJLeVpNbmwza3dMdGt4Yy92MmJZU0ZoVUZIUjRmN25hb3NkM2QzWExseWhadWZJeTBmMjc1OSs2bzNuS2dkQmZlRS9Dc21KdVlQT3p1N0hnekRuQVdncUt2YW5tR1ljQWNIaCtNaWtXangzYnQzRTJxaWZmYjI5bUFZQm1LeG1LdHkwYWxUSjh5Wk0wZnBhNWlZbU5UWTVGcytuNC9wMDZmTFZPaW9LaDZQcDdBNlJIVk94bExIL1ZmRm1UTm5rSitmRDVGSUJMRllESlpsWVdCZ29MREtpcG1aR1E0ZE9pVFRPOHd3REp5Y25PRGs1RlRtZUxGWURLRlFDSkZJeEkyVUNBUUM4SGc4OFBsOG1mOXFTbms5d05XcG9LQUF5Y25KYU5ldUhkemMzTXFkRkRoaHdnVGs1K2ZqMXExYnlNdkw0OUxQWEZ4Y3lxUzNUSmt5QmNiR3hoZ3hZa1NOTFhCbGJtNWVwaWUxYmR1MmFONjhPZkx6OHlFVUNsRlVWQVJ0YlczWTJOaGc0c1NKTXUrMVI0OGVXTHg0TWRxMmJhdDAwT2J2NzY5d05HTGR1blVvS0Nnb3M3MWt2bmY5K3ZXaHE2dUxCUXNXNE50dnYxWHFkWUhpT1FBelo4NUVTRWdJbCtvMGFOQWc4SGc4SEQ5K0hFS2hFTDE3OXk1M0VxZXFQdi84YzJ6ZnZsMW1WZXlLdEc3ZEdvYUdocEJJSk54OGk4YU5HMlBJa0NFWU5XcVVXdG9sWldkbmg5allXTEFzQzRGQWdIYnQybUh4NHNYY2ZtdHJhMWhZV0tCZnYzNFZWbXV5c0xDUUdiV3hzN1BEdlh2M3VOOFZCZ1lHK1BUVFQ5VTZsNEdvVCszUDZpSGtJOU9oUXdkVExTMnRBeXpMS3ZOWFJzaXk3Qlp0YmUzMWtaR1JXZEtOOXZiMkxGQTdpejhSUWxURHNpeHUzYnJGTGRwR2FsNTJkcmJDMVlBVkVZbEVOYjVDY0UwU0NvVmdHRVl0N3pFNU9SbU5HemZXaUhRYTZhaEZkSFMweHNXNnFoZElKYVNPdTN2M2JocUFtMG9lcnMwd2pKdElKTXEwdDdmMy91R0hIK3IyakVSQzZpQ0dZU2l3cjJXVkRleUI2cG4zOGpIUjF0WlcyM3RzMXF5WlJnVDJtbzZDZTBMa1lGbTJTeVZPV3hRZkh4L2w0T0JRY2NJb0lZUVFRa2cxb09DZWtMSVlBUDByY1Y0T3d6QlBXWllkck80R0VVSUlJWVFvZ3liVUVsSktseTVkek1WaXNYVGNrbVVZSnBsbDJTU0dZWkpZbG4zRnNtd1NqOGQ3SlpGSWtnUUNRVkw5K3ZWZmg0V0ZGWlc4aHIyOS9ieGFhRG9oaEJCQ05Cd0Y5NFNVd2pCTUhzdXkzY3NMM0FraGhCQkNQbFlVM0JOU3lzMmJOOThCaUtqdGRwQ2FwYTZLRkJrWkdTZ3FLb0twcWFuQzQrN2R1d2VCUUtEMit1ZnFJaGFMRlpiQXJHZy9JWVQ4WDN2M0hoVmxuZjhCL00yTW9nNkdRU2tYTVZ3bHpWalRBMnVFcEtKbWhrdXlDYm1ZbDBnUlN3RkpVRkx4UWdZaHJDaTZlVUhCVzdWaXVtaWlzclpjNG5oWk1HM1lYU3kzMEVZU3hSVGxJZ0lETTc4L09QUDhHT1lDQTRNZ3ZGL25lSXpuK2M1M3ZzRFkrVHpQOC9sK1B0UXhtSE5QUklTR210bkdxRHQ5K1BCaFRKczJEVHQyN05BN3pzL1BEMHVXTEduUm5GZXVYREc0cktxcnF5dGNYVjBOYmhGZlZWV0Y4UEJ3QkFZR3FuVUpibXJ0MnJVSUNRbEJjWEd4UWZPLzg4NDdXTGR1bmQ0eEV5Wk13THg1OHd5YVY1ZkZpeGRqNGNLRnVIYnRtbEhtNndoeXVSd3BLU2tJRFEwMXVCbGNZNWN2WDhiU3BVdUY3cm5hbEpTVVlQNzgrVWhPVG03MSs3U1g5ZXZYNDlDaFF4MjlES0pPajNmdWlZaU1LRE16RTBxbEVpKysrS0pSNWlzdUxrWkFRQUFBNExQUFBsTnIvcU9QS2doVUtwVUd2WitxQzJkZVhoNWlZbUlRRVJHaE1VWXFsU0k5UFIwREJneEEzNzU5V3p6MzFhdFhjZlhxVlR6OTlOTjZ4MVZXVnFLeXN0S2dkV3RUVkZTRTNOeGNtSnVidzg3T3JzM3pkWlNLaWdyczNic1h2LzMyR3lJakl4RVZGZFdxZWY3eGozL2c3Tm16Y0hGeDBUa21Nek1UK2ZuNXNMR3hhZTF5MjhYRml4ZHg0c1FKV0Z0YmF6MS84T0JCclIya3Rmbm9vNC8wTnNNamV0SXh1Q2NpTWhLWlRJYkN3a0tZbVprSkhUUGJ5dGJXRnJObXpVSnljaktDZ29Ld1k4Y09uUjFVamNIRXhBU1JrWkVvTEN4RWFtb3FuSnljTUczYU5PRjhYVjBkb3FPaklSS0o4UEhISDJ0MFp0VW5LeXNMQURCcDBpU2pyMXVicjc3NkNnRGc1ZVgxUk5mMnRyUzBSRlJVRk41Ly8zMWN1blFKTXBrTTl2YjJCczBobDh0eDVzd1o5TzdkRzU2ZW5qckhaV1JrQUFEZWVPT05GczA3YytaTUZCWVdHclNXNW1oN1NwV1ltQWlnb2ZOMVNrcUtjTnpkM1IxV1ZsYkl5c3BDZm41K3MzT0x4V0tzV3JYS2VJc2w2b1FZM0JNUkdVbGFXaG9BWVBMa3lVWU5KcGNzV1lJN2QrNGdMUzBOZ1lHQjJMTm5ENFlPSFdxMCtac3lNek5EZEhRMEVoTVRoUzZQS3Z2MzcwZGhZU0htejUrUE1XTU1hd2R4NXN3WmlFUWlUSnhvdkZZUVRkZW56Y0dEQjNIdzRFR0Q1dlgyOW41c1FXQkx2Z2VWMzM3N0RUTm16TkE3eHM3T0RzZVBIMWM3OXUyMzM2Szh2Qnh2dmZXV3pndXlYMy85RlZLcEZPYm01bmp4eFJmeDRNRURyZVBNek15RXZTbTllL2RHbno1OVdyeCtiZXJyNi9XbUcyVm5aK1B5NWNzQWdKMDdkNnFkR3p4NE1LeXNyTlRTaUh4OGZDQ1R5WkNibTZ0Mmg5N0h4d2NsSlNWdFdpdlJrNERCUFJGMVdhV2xwZkQzOTIveCtPTGk0bVlESjVVOWUvYkEwdEpTK0xxdXJrNElxUFRkR1cydGlJZ0lGQlVWSVQ4L0grZlBuemQ2Y08vcDZZbGJ0MjVwSE0vSnlkRTZQams1V1NNdlc5KytnTysrK3c0eW1ReHVibTU0NXBsbjJyYllSblRkd2I1ejV3NGVQWG9FUzB2TFZuVS9OZVlhVzZKSGp4NFlPSEJnbStlUnlXUnFYemY5dmFhbXBpSTFOVlZ0ak9yM2R2ejRjU2lWU3BTWGwrUDExM1czK3RpeVpRdkdqUnNIQURodzRFQ2IxaXVWU3JGNjlXcmN2bjBiQURUZXQ3S3lFckd4c2JDMXRjV1JJMGZRcTFjdjFOYld3dGZYRnc4ZlB0UklmMU1vRkNndUxvYTF0YlZHNmsxVlZWV2JPdUVTUFNrWTNCTlJseVdYeXpXQ0hXT05sOHZsYWw5bloyZmozcjE3c0xTMGhKT1RrODVndWJHeXNqSzlkMjBiQjhzOWUvWkViR3dzcEZJcFhudnR0UmF0c1RVTVRmY0FHdTc0MXRmWDZ4MXo5T2hSQU1EMDZkT1JrcEtDMk5oWXZlTmxNbG1MZmpaLy8vdmZOYzZWbEpUQXg4Y0hmZnIwd2VlZmZ3NHJLNnZtdm9VT1oyMXRyZlY3TVpTdW4xbmpDMUdWQnc4ZUNCdXVxNnVyY2ZUb1VaaVltT0M1NTU3VE9zZXRXN2RRVzF2YjVvcFNRTVBGOE83ZHU1R2NuQXlGUW9Gbm5ua0dxMWF0Z3J1N3U5cTQyTmhZbEpTVVlOT21UZWpWcXhjQVlOZXVYWkRKWklpTGk5TUkxaTlldklpYW1ocU5wMHBLcFJMMzc5OXYxZWViNkVuRDRKNkl1aXdySzZ0bXE4eVVsSlRBMjlzYmp4NDlBZ0NNSERrU2UvZnVoWW1KaVVIdnBicURLWkZJWUdKaUFqczdPNzJwT1RLWkRDS1JDSU1HRFdyeGV6ejc3TFB0R3RnRDJvUGw1alIzSVhQejVrMmhRc3Y0OGVPUmtaR2hOY2dxTGk1R2ZYMjlXb1VmS3lzcjlPN2QyNkQxYk5xMENWVlZWUWdORFgwaUF2dkg0WnR2dnRFNDF2ajNkdXpZTVpTVmxXSHk1TWs2TDd6bXpwMkxLMWV1dERtNEx5d3N4TnExYS9Iamp6OEs2d2dORGRWSUZ6cDgrREJPbmp3SlcxdGJQSGp3QU1lT0hjT2pSNDl3OE9CQldGdGJvN3k4SE1lT0hjUHp6ejhQUjBkSDFOVFVZTXVXTGVqUm93ZG16NTZONHVKaVNDUVNtSnViSXpNekU3VzF0VG8zNUJKMUpRenVpYWhiaTQrUEYrcTFTeVFTRkJRVTRPdXZ2NGFYbDFlTDV6aDM3aHdLQ2dyVWpqWE5EVzdLMmRrWlR6MzFsRkh1MW5aMmlZbUpRbGxOVTFOVGVIaDR3TVBEUTIxTWVYazVwazZkaWpGanhpQTNOeGNEQnc3RS9mdjM0ZXZyYTFCWnpETm56aUFqSXdNaWtRZ0ZCUVZhcS8zb1ltRmhnZERRMEJhUE41WUZDeGFnWDc5K1Jwbkx6OCt2MldwRVRUMTgrQkJKU1VrUWlVVDQ0SU1QZEk1VFBaMXBiWEJmVjFlSHZYdjNJaWtwQ1hLNUhMYTJ0bGk1Y2lYR2poMnJkYnkxdFRVR0RoeUltemR2WXNPR0RXcm5idCsrTFJ6ejgvT0RqWTBOVnF4WWdaOSsrZ2tSRVJFWU9uUW9vcUtpTlA1OUdYTy9CMUZueGVDZWlMcXQzTnhjL1BPZi84U0hIMzZJelpzM28zLy8vbmpwcFpld2JkczJUSnc0c2NXVllGU1ZQSXd0TXpNVDRlSGhhc2RzYlcyRjNQNVBQLzBVRnk5ZTFEdkgyMisvcmZQYzQ3aXdrTWxrT0hYcVZMUGpUcDA2aGRyYVdreWVQQm01dWJubzBhTUhYbjc1Wlp3K2ZickZ3ZjJOR3plRWdFK2hVQ0E5UGQyZ3RkclkyRHpXNFA3bXpac0lDZ29TdmxhbExobkRILy80UjYycE9OcWNQSGtTcGFXbG1EVnJGbjczdTkvcEhLZDZvdEthemVKU3FSUlJVVkc0ZHUwYXhHSXg1czZkaS9mZmYxL3ZVNW54NDhmRDJka1o0OGVQaDUrZkg0S0NnckI5KzNZa0pTVUpUK1NjbloxUlVsS0N0OTkrR3dxRkFuLzV5MStFMUo2UkkwZml1KysrUTAxTkRmcjI3UXNQRHc5TW56N2Q0TFVUUFdrWTNCTlJ0MVJSVVlHb3FDalkyZG5oejMvK016WnYzZ3dBK09DREQzRG16Qm5FeDhkai9mcjF6YzZUbHBhRy8vNzN2N0MzdHpjb3Y3OGxldmZ1RFZ0YlcrSHJwcm50dDIvZmJ2WTlqYjBtUTIzY3VCRUtoUUlpa1VoblF5MmxVb21VbEJTWW1wcGl5cFFwaUk2T0J0QndsM1hkdW5YSXo4OXZ0cjUvUlVVRndzTENVRlZWQlVELzVsNXR0T1dxMTlmWEMvTzFCMFAzaEJnNmQwdk5uRGtUOXZiMmNIQndRRUpDQW54OWZiV21NNm1ldnJUbXpyMi92eitVU2lVY0hSMnhldlZxREI4K3ZFV3ZNek16YTNhTWxaVVYxcXhaZzFHalJpRWpJd09mZi80NXZMeThNSDM2ZEVSR1JzTGUzaDZIRHg4MmVNMUVUeW9HOTBUVUxhMWZ2eDQzYjk1RWZIeThXckJpWldXRk9YUG1JQ2twQ2FOSGo4YWYvdlFublhOVVZGUWdJU0VCQUJBYUdvcmc0R0Nqcm5IczJMRnFKUTJiQnFDcTk5WkdOVFl2TDA5SU8zcmNUcDA2aGR6Y1hMejY2cXNvS2lyU0djaG1aRXk4dFMwQUFBNWxTVVJCVkdUZ3hvMGI4UER3VUh0YU1uSGlSRVJGUmVIQWdRUFl0R21UenZlcHFhbEJTRWlJMGV1dG56OS9IaUVoSVVhZHM3RkxseTRaZEJIaTdPeU12bjM3NHR0dnZ6WDZXbHhjWEhEcTFDa2NPSEFBZVhsNVNFNU9GamF3cXJRbHVGYzFVNHVMaTJ2VlBvZ2JOMjRnT3p0YitBeGxaMmVyblhkM2Q0ZFNxVVJTVWhMS3k4dGJYUFdLcUN0aWNFOUUzYzRYWDN5QjdPeHNlSGw1WWNLRUNScm4vZjM5a1pXVmhZMGJOMkxZc0dFNnU4MUtwVktVbHBiQzNkMGRibTV1V3Nmb0N6SXFLaXEwbnUvSVBIeERhcTQzSnpVMUZSS0pCQjk5OUJHV0xGbWlkVXhkWFIyMmI5OE9vR0hEWm1ObVptYVlPblVxMHRMUzhNTVBQMkRFaUJFYXI2K3BxY0h5NWNzaGxVb3hac3dZM0xoeDQ0bXVaWDd1M0RsWVdWbGh5SkFoUnUyaXF1MXpkdWZPSGJXdnAwMmJoc3pNVEdSbFpTRTZPaHFSa1pGcTV4dnZtM2pjTWpNemhVM1pBTFNtVCtYbDVlSE9uVHNZTUdBQXRtelpJaHd2TFMwVm5nWUJ3SkFoUStEcjY5dStDeWJxUUF6dWlhaGJPWGZ1SEJJU0VqQm8wQ0FzWDc1YzZ4aFRVMU5FUlVWaDNyeDVDQXNMUTFKU0VteHNiRFRHalIwN0ZnNE9EbGk5ZXJYTzk5T1hkcUZRS0RvOGJhWXBZNWJDOVBMeWdwZVhsOWFmbmNyZi92WTN5R1F5VEpnd1FXdXF4cXhaczNEaXhBbkV4TVJnNzk2OWFnRnZSVVVGUWtKQ0lKVks0ZWpvaVBqNGVNeWFOUXVBY1M1U3hvMGJaM0I2VDFzb0ZBb3NXN1lNOWZYMXlNbkpnVVFpTWRyY0xmMmNyVjI3RmdVRkJVaExTOE9vVWFQVUxnbzZNcmgvNTUxM0VCQVFnS1NrSkJ3OGVGQzRjOSs0ZEticW92ak9uVHRxK3hjcUtpclV2bloxZFdWd1QxMGFnM3NpNmpieTgvT3hZc1VLaU1WaVJFZEg2KzJzT1d6WU1BUUdCbUx6NXMwSUNBakFybDI3MVBMZmdZWlc5b21KaWMxV091blhyNS9hWFVkZEprMmFoTEt5c3BaOU0wYm03T3lNZS9mdTRhOS8vYXZHdWN6TVRQVHAwd2V1cnE1YVg3dHUzVHJjdTNkUDQvaTBhZFAwM24yV3lXVFlzV01IeEdLeHpwU200Y09IdzkzZEhkbloyZGkvZnovZWUrODk0Vng2ZWpxa1VpbEdqeDZOaElRRXRXRFkyOXRiNS90cVk4ek5ySzExL2ZwMTFOWFZ3ZHJhMnFpQlBhQjlENEsyRXFibTV1YUlpSWhBY0hBdzR1TGlNR3JVS0tGaG1xcUxiRWNFOTZhbXBuanFxYWVFOTI1YTMvN1dyVnZJek15RXZiMjlVSzhmYVBoYzI5dmJkNHVxVkVRcURPNkpxRnNvTEN4RVNFZ0lhbXBxRUJNVG96UFZwckU1YytiZzU1OS94b2tUSjdCdzRVSWtKaVpxZEJFMVZnbkRqaVNYeXpWU01GVEt5OHZ4eVNlZm9LNnVEdnYyN2NPUUlVTTB4b1NHaG1yTjY5Y1gyRmRYVjJQbHlwV29xYW1Cdjc4L0JnOGVySE5zY0hBd3pwMDdoKzNidDJQWXNHRkNDcFNQancvdTM3K1BlZlBtYVZSZFdiVnFsYzc1dE9rTXdmMzMzMzhQQUhqaGhSZDBqcW1zckd6MnFjU1pNMmZhMUdIWHpjME5iN3p4QnRMVDAzSGd3QUhoczlHUndYMXo5dTNiQjRWQ2daa3paeHJjbzRLb3F6RmVRaDhSVVNkMTVjb1ZMRnEwQ09YbDVRZ0tDaktvRWRTYU5Xdmc1dWFHMjdkdnc4L1BEN201dWUyNDBvNFJFQkNBK2ZQbm82S2lBZ0F3Yjk0OFlTK0N1Yms1SWlNalVWVlZoYkN3TUtIWmwwcHBhU25telp1SDVjdVhOOXVsVmtXaFVHRHQyclc0ZXZVcVJvd1lBWDkvZjczajdlM3RzWERoUWlnVUNxeFlzVUw0SFppWW1DQWdJTURnSmxlZGxlcnBqcjdnWFNRU3dkN2VYdThmWTJ5Z0Rnc0xnNysvUDlhc1dTTWNxNm1wZ1ltSnlXTU43bFVWbHZidDJ3ZG5aMmNrSlNVQmFQZ1pOZjQ1elp3NUU3Tm56emFvUHdWUlY4VTc5MFRVcGVYbDVTRTBOQlJWVlZYdzlmWEZ1KysrYTlEcnhXSXhObTdjaU1EQVFFaWxVZ1FHQm1MKy9QbFl0R2lSVVRjOHRsWjlmVDNLeXNwYVhOTzhLWmxNaG4vLys5OFlQSGl3a09wUVdWbUp5c3BLWWN5NGNlUGc0K09Ecjc3NkNuRnhjVmk3ZHExd3pzTENBa09IRGtWMmRqYWlvNlBWZ2tGdEZBb0ZObXpZZ0l5TUREejk5Tk9JalkzRnpwMDdrWldWcFRhdXVMaFlMZC83eUpFaitQNzc3M0hod2dVRUJ3ZGo1Y3FWZWlzWkdYTmo4T05RVkZRazlDelFsNW9sa1VnZVM0cUpoWVdGV2tPcjJ0cGFLQlFLalFvNjdVMzFPWnc4ZVRMR2pSdUh6TXhNNU9Ua0NHVnFWWCtucEtRQWdGRFN0ckdtRzJvQklEdzh2TU9xU0JHMU53YjNSTlJsblQ5L0hzdVdMWU5jTHNmczJiT3hiTmt5QkFRRTZOd2tLWlBKdEFhRmx5NWR3bzRkT3hBUkVZR01qQXpzM2JzWGYvakRIekJtekpqMi9oYjBLaWdvd0lZTkcrRHI2NnMzME5YbjVNbVRBQnJ5ci9VSkRnN0d2LzcxTHp6MzNIUENzZmZlZXc5VHAwN0Z4eDkvakRsejV1RFlzV01ZUEhpd1J0V2J4ZzRkT29TdnYvNGFFb2tFMjdadGc2MnRMZTdldmF1eDRiTnBEWGlSU0lUWTJGZ3NYcndZQlFVRmVqZnBBazllenYzdTNidlY3bEs3dUxqQXljbXBROWZVbUtyZS8rTitTcUs2MEhuNTVaZng1cHR2b3Fpb0NEazVPWGp6elRjQi9IOXdyKy8zMTNSRExkRHdaRUlWM08vZnZ4OWZmdmtsS2lzck1YWHFWSVNIaHovMml4Z2lZMkp3VDBSZDF1OS8vM3NNSHo0Y1RrNU9XTHAwS1lDR2V0NERCZ3pRR0h2NjlHbVltWmxoL1BqeFd1Y3lOVFZGVEV3TUVoSVM4TkpMTDNWb1lGOVJVWUhQUHZzTVI0OGVoVUtoYUhXT2NXMXRMVkpUVXlFV2k1c043aVVTQ1ZKU1VvU2dwN3E2R3YvNXozOWdabVlHWDE5ZnhNWEZZZTdjdWRpNmRTdWVmLzU1dlBMS0sxcm44ZmIyUms1T0RvS0Nnb1I5RDVHUmtXbzUvN28yUVVva0V1emN1Uk01T1Rsd2NYSFJ1OTRuS2VjK056ZFg2T0liR1JtSm1KZ1lMRjI2RkJzMmJGQ3JCdE9SVkNsYitqYWh0NFNobjlXZmYvNFpBRFEyc3plbDY0Szl1UTIxWDN6eEJiWnUzWXJldlh1alo4K2VPSDc4T01SaXNkNEtXRVNkSFlON0l1cXl6TTNOc1h2M2JyVWM0UVVMRm1nZGUvcjBhVHo3N0xQNDVKTlBkTTRuRW9udzRZY2ZHcndPWGZYc3RZM1RSWFhuOU1HREI1Z3hZd1pLUzBzeGNPQkFyRnk1VW1jVm0rYWNQbjBhcGFXbG1ESmxDdnIzN3k4Y1Y2VWJWVmRYcTkycGJYdzM4NGNmZmhBNmpnS0FnNE1EUWtORDhlbW5uMkxyMXExd2NYSFJHc2oxNnRVTE8zZnViTlY2Z1lZN3g2Ky8vbnFyWDYrTmFxTm9SMnpFL1BYWFh4RVJFUUdsVW9rcFU2YkEwOU1URmhZV0NBc0xRMmhvS0Z4ZFhURmp4b3cycHhtMTlmWFhybDBEQUxVbVl5MVZXbG9xL0xlaGQvNmxVaWtBL1p1TTJ5STlQUjBBOE9XWFg4TFMwaEtlbnA1SVQwOW5jRTlQTkFiM1JOU2xkWWJLSHNhb1o2L2FiUG5vMFNQVTFOVGczWGZmeGFKRmk5cVVQcUFLYkdiUG5xMTJ2SC8vL3JoKy9Ub09IVHFFMmJObmEzUWtMU3NyRXpZMmpoMDdWamp1NCtPRHlzcEt2UFhXVzUyMllvbGNMc2U5ZS9mUXQyOWZTQ1FTMU5YVkNmbmF4aTQvMlp6cjE2OGpLQ2dJcGFXbHNMUzBSSGg0T0lDR2FqVjc5dXhCWkdRa0xseTRnQXNYTGdpdnFhcXFncGVYRjhSaXNWck9lSDE5UGVycjZ5R1h5MUZiVzR1NWMrZXE3Uy9SMXI5QVczK0MzTnhjS0pWS0RCbzBDUDM2OVlORUlzSDE2OWVGUm1NT0RnNTZ2NmRMbHk3QndzSkNlTzNEaHcrRlRzcm01dVlHWFJ3b0ZBcDg4ODAzY0hCdzBMcW54QmdYWmFyUDl1M2J0eUVTaVZCZlg5OHAvcDlCMUJZTTdvbUkycGt4NnR3WEZSVUJhQWl1MXE5ZnI3VmJxNkcyYnQySzNOeGNqQnc1VXUyNHQ3YzM4dkx5c0czYk5temJ0azNuNjkzYzNEQnExQ2kxWTM1K2ZtMWVWM3VTeStYdzlQU0VVcW5VT0tlcnkzQjdrY2xrS0NrcGdhbXBLZUxqNDJGaFlTR2NjM1IweEtGRGgzRDI3RmxrWldYaHh4OS94TjI3ZDFGZFhZMlNraExJNVhLOWN6ZE5XOUtXbHFLdHpuMWVYaDcyN2R1bmRVNnhXTnhzODZmbzZHajg4c3N2V3M5NWVIam9mVzFUSjA2Y1FFbEppZHJGNTZKRmkvRHc0VVBzMkxFRC8vdmYvd0FBMXRiV0JzM2IySXdaTTVDZm40L0ZpeGNMeDN4OGZGbzlIMUZud09DZWlLZ2RpVVNpRmxmbEVJdkZPaXZ3QkFRRXdNTENBdDdlM2hwMzBsdXJaOCtlZVBYVlZ6V092L2JhYTlpK2ZUdXlzN05SV1ZtcEVRaWJtcHJDMGRFUjA2ZFBiL0Y3OWVqUm8xTlVGNUpJSkJnOWVqVHUzcjBMa1VnRWtVZ0VpVVNDVjE1NXBkbVNuTWJtN3U2TzRPQmd2UERDQ3hvWFdFRERaMmY4K1BFNjk0RW9GQXJoRDlCd0Ixc2tFZ2wvTjhmT3prN2pMdldJRVNNd2FOQWdQSHIwQ0xXMXRhaXJxNE9wcVNtR0R4K09CUXNXQ0dsWXVqZzRPT0RHalJ0cWF4b3dZQUNtVEptQ0pVdVdOTHVteG14c2JEQnExQ2kxemRGaXNSaVhMbDNDVHovOUpIeCtwMDJiWnRDOGpYbDZla0lrRXVISWtTT29yYTNGcEVtVE92MEZLbEZ6T3VkelU2SW5uSk9Ua3hMUXZjbUxPcDlmZnZrRlBYdjIxR2hTWllqYTJscVltSmdZTGZnbXcrWG41Nk82dXJyWkRiZlV2aFFLQmVycTZqcjhvcTYrdnI3RkZ6dlV0YWoybVZ5K2ZMbmJ4YnE4YzA5RUJPanRrTnBTek5YdGVFM1RoS2hqaUVTaVR2SHZnYlhzcVR2aXBTd1JFUkVSVVJmQjRKNklpSWlJcUl0Z2NFOUVSRVJFMUVVd3VDY2lJaUlpNmlJWTNCTVJFUkVSZFJFTTdvbUlpSWlJdWdnRzkwUkVSRVJFWFFTRGV5SWlJaUtpTG9KTnJJamEwYTVkdXpwNkNVUkVSTlNOZEx1V3ZFU1BnNU9Ua3h5OGVDWWlJdXBJZFpjdlgrN1owWXQ0M0JoOEVMVURwVkxwWVdKaThtcEhyNE9JaUtpN1VpcVZaenQ2RF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UzZFQvQVgxbEJHcWptaFdMQUFBQUFFbEZUa1N1UW1DQyIsCiAgICJUeXBlIiA6ICJmbG93IiwKICAgIlZlcnNpb24iIDogIjExIgp9Cg=="/>
    </extobj>
    <extobj name="ECB019B1-382A-4266-B25C-5B523AA43C14-5">
      <extobjdata type="ECB019B1-382A-4266-B25C-5B523AA43C14" data="ewogICAiRmlsZUlkIiA6ICI4OTYzODYzNDUyMiIsCiAgICJHcm91cElkIiA6ICI2MzkzMjQwNzQiLAogICAiSW1hZ2UiIDogImlWQk9SdzBLR2dvQUFBQU5TVWhFVWdBQUF2Y0FBQUhjQ0FZQUFBQlMvSVhUQUFBQUNYQklXWE1BQUFzVEFBQUxFd0VBbXB3WUFBQWdBRWxFUVZSNG5PemRkMXhUMS9zSDhFL0NsS1hnUUVWRVJXc2RsQXAxVmFzNHE0aDdXd2Z1T21yZG9yaFJCQXRXQkVXcklJSWlLaXE0S3dvNGtLb01GMXJFeFZKUlpNOUFrdDhmL0hLL2hPd1FRT3Z6ZnIzNnF0eDdjM09TM01Cenozbk9jd0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Q0NDR0VFRUlJSVlRUVFnZ2hoQkJDQ0NHRUVFSUlJWVFRUWdnaGhCQkNDQ0dFRUVJSUlZUVFRZ2doaEJCU1RheTZiZ0FoLzBWZHVuUzV5Mkt4dXRWMU93Z2hoSkN2RlovUGo0eVBqKzlYMSsyb2JleTZiZ0FoLzBVVTJCTkNDQ0YxaThWaTJkUjFHK3FDZWwwM2dKRC9zdGpZMkxwdUFpR0VFUExWc2JhMnJ1c20xQm5xdVNlRUVFSUlJZVEvZ29KN1FnZ2hoQkJDL2lNb3VDZUVFRUlJSWVRL2dvSjdRZ2doaEJCQy9pTW91Q2VFRUVJSUllUS9nb0o3UWdnaGhCQkMvaU1vdUNlRUVFSUlJZVEvZ29KN1FnZ2hoQkJDL2lNb3VDZUVFRUlJSWVRL2dvSjdRcjVRV1ZsWmRkMkV6eGFQeDZ2ckpwQXZCSi9QcjVQbmZmSGlCUklURTcvcWEvWDkrL2QxOXY3WEJoNlBoN2R2MzlaMU15UXFLeXY3cXErLy96SUs3Z241akVWRlJTRWxKVVZvRzUvUGg0T0RBMGFQSGkzeER3ZUh3OEgyN2R2eDRjTUhwWitieCtPaFo4K2U2Tm16cDlMbnFDb21KZ2EvL3ZvclFrTkRWWGJPcWo1OStvU0JBd2RpeTVZdFgzVGdVSjMzLzhtVEp5Z3BLYW1CVnNuUDJ0b2ExdGJXNEhLNWRkb09hZDYvZjQ5aHc0YmgwS0ZEdGY3Y00yYk13SlFwVTFCUVVGRHJ6eTBQSnljbkxGNjhXSzVqOSsvZmorblRweXNVS0dabFpXSDA2TkZ3Y0hCUXFGMTkrL2JGOXUzYkplNS8vLzQ5Tm03Y2lJeU1ESVhPS3pCeDRrVDA3OTlmcm1QSGpCa0RhMnRyaWZ2Mzc5K1BNV1BHNE1TSkUwcTFwYWFkUG4wYVAvLzhNMEpDUW1yMGVZS0RnMlYreHhJVEUrSHM3SXc3ZCs3VWFGdStGdXAxM1FCQ2lIZ2NEZ2ViTm0yQ25wNGUvUHo4MEtCQkF3QUFpOFZDaHc0ZEVCWVdCa2RIUi9qNCtJRE5GcjVQMzcxN044NmNPWVBIang4ak1EQlFaSDlseWNuSjJMOS9QM3IxNmdVN096dG1PNS9QQjRmRFVlbHJDZ3NMdy8zNzkvSEREeitvOUx5VlhiOStIYm01dVNndExRV0x4VkxxSEpjdlg4YkJnd2RWMHA0elo4NUkzYS9xOXo4eE1SSHo1ODlIOCtiTnNXUEhEclJ0MjFic2NlWGw1U2dxS2tKQlFRRUtDd3RSV0ZpSTNOeGM1T2JtSWk4dkQ5bloyY2pNekVSbVppYjA5UFRnNnVxcWNGcytkd0VCQWNqSXlCQzZUbUpqWTZVR2oxWEorbndscWU2TlozQndNSGJzMktIMDQxZXNXSUVwVTZaSTNCOGZINC9rNUdTNXpwV2RuWTJFaEFTY08zY09vMGFOa3VzeEowNmNBSWZEa2Z0NGdZS0NBaFFYRjB2Y2YvZnVYVnk4ZUJHSmlZazRmUGd3ZEhSMEZEcC9YbDRlY25OekZYcU1PQkVSRWZEMTlZVzJ0amE2ZCs5ZTdmUFZoRE5uemlBckswdmtkOFNTSlV1UWxwYW0wSGtFOHZMeTRPWGxoVEZqeHVEYmI3OEZBQVFHQmlJNU9SbHo1c3dCVVBHM2JlWEtsZWpmdnoveitkKzlleGVuVDUvR045OThVOTJYUlVEQlBTR2ZMVTFOVFN4YnRnd2JOMjdFNnRXcjRlM3REVFUxTlFEQXRHblRjT1BHRFR4OCtCQkhqeDdGOU9uVG1jZGR1blFKSjA2Y2dJNk9Eclp1M1NvMXNBZUFVNmRPNGVyVnExQlhWeGNLTGxXdHZMd2NZV0ZoWUxQWk5mbzhWNjVjQVFDcGdZc3NlWGw1Y2djMjFhWHE5NzlGaXhibzNiczNybDI3aG1uVHBzSFIwUkYyZG5ZSUN3dURpNHNMU2t0TFVWcGFxbEF2cTVxYUdrcExTNkdscFZYdDlzbGo2TkNoMVJwMUV0RFUxRVIwZExUWWZabVptVGg3OWl3YU4yNk1YMzc1aGRsZVZGUlVLNSs5SUxoWDlnWlV3TjNkSGExYXRaTDcrUFQwZEN4WnNxUmF6MW5WckZtekVCb2Fpck5uejhvVnJPZms1Q0F3TUJBQVJFWUh6TTNOY2ZMa1NhWGJNbkxrU0R4OCtCQ2hvYUZZdjM0OTNOM2RxLzBlS3lvbUpnYnIxcTBEbjgvSHBrMmJGUHA4YWt0TVRBeGV2bnlKdm4zN29uUG56a0w3MHRMU2xQNE9sSmFXSWlJaUFqZHUzRUJBUUFDYU5Ha2l0Si9INDJIRGhnMklpb3BDcDA2ZG1PMEpDUWtBZ0I0OWVpajF2RVFZQmZlRWZNYUdEUnVHaXhjdjR1N2R1d2dJQ0lDOXZUMEFnTTFtdzlIUkVWT21UTUdaTTJjd2VmSmthR2hvSURFeEVVNU9UbEJYVjRlYm01dk1YcENTa2hKY3VIQUJBREIrL0hpVnRGbmFNTFhBc0dIREZEN3YyTEZqc1c3ZE91Ym5NV1BHaUQwdUpTVUZMQllMR3pkdWxPdTg0bnBlSjA2Y2lJa1RKeXJjeHNyNjkrOHZzd2V3SnQ1L1hWMWR1THE2SWpBd0VILysrU2MyYmRxRWxKUVU5T3JWQ3h3T0J6bzZPakF5TW9LMnRqWjBkSFJRcjE0OVBIandBQndPQjFPblRvVyt2ajcwOWZWUnYzNTlHQmdZd01qSUNJYUdodERVMUZSSisrUmhhbXFLZXZYcVZlc2Nzb0tUL2Z2M283UzBGTC85OWh1MHRiV1o3VC85OUJOaVkyT2xQdGJEd3dQKy92N1Z1aGtUM0Z3SmJ0aVZwYUdob2RCbm82R2hvZlJ6K2ZuNXdkUFRVK0wrSjArZVNQeitWMzVQZlh4OFVGUlVoTVdMRjBOZlh4OEE4TTgvL3lBaUlnSk5telpWdW4wQ2E5YXN3YU5IajNEanhnMzQrUGd3UGNhcXdPUHhwSGFZM0wxN0Z5dFhybVJHM1J3Y0hHU21Idm41K2NIQ3drSmxiWlRIMGFOSHdXYXptWnVyd3NKQzVPWGxvVm16WnN3eHNyNEhZOGFNRWZtZU5XN2NHTTdPemxpNGNDRmNYVjNoN3U0dXRIL1hybDI0ZHUwYVJvd1lnZm56NXdPb2VFOWpZbUxRcmwwN3RHalJRaFV2NzZ0SHdUMGhuN2sxYTliZ3pKa3pJajNSNXVibTJMTm5ENzc3N2p2bUQzYWJObTNRcDA4ZjJOall5RFVVSEJRVWhQejhmSHovL2ZmNDdydnZWTkplTXpNenNkdmZ2WHNIRG9jREV4TVRxS3NyL3F1blljT0dRai9MQ3Q1cXErZTlPbXJpL1JlWU1tVUsyclp0aTgyYk42TlhyMTZ3dExURXJWdTN4QjRyNkNsZnRteVpTdHVnckwvKytxdmE1NUIyay9ucTFTdWNPM2NPRmhZV3NMVzFCU0E3YUJQdzgvT0R2NzgvT25YcUpIU3pxU2pCWEFSNW5sTWFWZmJDUjBWRk1jR1lZRDVQNVp2b0pVdVdZTUtFQ2VEeGVBZ09Eb2E1dWJuWTk1blA1K1BVcVZPd3RMUkUrL2J0aGZhOWVQRUNKMDZjZ0sydExXYk9uQW1nWWhSbDM3NTlNREl5d29ZTkc2cjlPclMwdExCOSszYW1Nd1FBSmt5WWdQTHljcG1QL2ZUcEV3RFJ6b016Wjg3QTA5TVQwZEhSVEdCYzFhVkxsN0IxNjFad3VWelkyZGxKSGVuS3lzcENSRVFFV0N3VzlQVDA1SHhscXZIaXhRdmN2bjBiSTBlT1JKczJiUUFBeDQ4Zmg0K1BEN3k5dmF0OS9xNWR1MkxIamgxaS93YU5IejhlNnVycVF0ZHRYRndjY25KeTBMQmhRemc3TzRzOTUvZmZmODk4VjRsc0ZOd1Q4aGtTMXlzdEtUQVRKeWtwU1NSbnZHb1BkV0ZoSWZ6OS9RRUFEeDQ4a0JvTXllcU50N0d4WVlJQ2NUM2hiOSsreFpneFkyQm1ab2JnNEdDUlA0ekZ4Y1hnOC9rSzU4YzJhOWFNNmZsV2xKMmRIZDY5ZTZmVVkxV2hwdDcveXJwMTY0Wno1ODRwZFRNbGpUeWpNNVhiSUl1c0hrSlZjM0Z4QVovUHg5cTFhOEZpc1pDV2xvYTVjK2N5dlluaUFqYytuNDk5Ky9iQjE5Y1hyVnUzaG9lSGg5SnBTandlajBuTHFXN1AvWjkvL29uV3JWdkxmWHg2ZWpvV0xWb2tkbDlCUVlISVRYSGxuN3QxNndZYkd4dWtwNmZqd29VTHlNM054Yng1ODJCb2FDajBHTUVFemZ6OGZLeGN1Wko1alZ3dUYxdTNia1g5K3ZXeFlzVUtBQlh2NitiTm01R2Zudzh2THk4MGJ0eVlPWSt6c3pOT256NHQwczdMbHkvajh1WEx6TTlWUi9VQW9IMzc5Z2dKQ1lHeHNURUE0UFhyMXdxbG9vbnJITWpKeVVGaVlpS0NnNE14WWNJRVpqdUh3OEd1WGJ0dzZ0UXA2T3ZydzlYVkZWMjZkSkU0b3ZMOCtYUG05YytmUDEraHowOFZ2TDI5b2EydGpRVUxGZ0NvK0YxMDdOZ3hOR3ZXck5vakNILysrU2Z6NzhlUEh3T29tSk5SZForSGh3YzZkZXFFd1lNSDQrclZxd0NBbHk5ZjR1WExsMkxQeStWeUtiaFhBQVgzaEh5R2FxUFgrYSsvL2tKdWJpNE1EQXhFL2poWGJZZWszbmlCcW5tVlZlM2J0dzlsWldXWU5XdVcyTUJwMkxCaHlNM05yZlVncnk3VjFQdC84dVJKOU9uVGgwbHZVSFZnTDhCbXMyRnFhaXB4dnp4dFQwMU5GUnR3OFhnOEpuV3JjaENuQ2lFaElZaU5qY1hVcVZPWlhtVTNOemQ4K1BBQkh6OStGSHQ5NXVmblkrdldyUWdQRDBlYk5tMXc0TUFCaVorWnBIUXhTZVJOL3hvelpneW1UcDBxc2wyVm95MC8vL3d6ZnY3NVorYjVrcE9UeFg0blRVeE1zSGp4WXJpNXVXSGJ0bTFDTjViWjJkbllzMmNQdExTMDRPTGlJblR6RWhBUXdPUldEeGd3UU9TOEN4Y3VaUDVkK1hubnpadkgvUHV2di81QzI3WnRtWW8yMGtaNUJJRTlBTnkvZjEveUM2OUVNSW9sN25YUG5Uc1hGeTVjd01HREI0VlNzckt5c25EOStuVjA2dFFKTzNic1FMMTY5VEI5K25SMDdOZ1JEZzRPVEpCZlhsNk9vMGVQNHNDQkErQndPSmd6Wnc3bXpwMHJWN3RVNWQ2OWU0aU1qTVRDaFF2UnFGRWpBQldmUzE1ZUhyWnMyVkx0bTgyalI0L0t2Yy9Pemc0OWV2VEF4WXNYMGFsVEo2YXpRMkRldkhtSWpZM0ZsU3RYaEc3NmlHd1UzQlB5bVRJek0xTzZFa2RsSTBlT0ZLbDhrSkNRd0ZUUjJiOS92OGpRT1ZEUlV5TG9kYTFPTzU0K2ZZb3JWNjdBMU5TVWVsNytYMDI5LzVHUmtYQjFkY1dlUFh1d1lNRUNUSjQ4bVFsV3BRV2RrbElSS2pNd01JQ2ZueC96czc2K3Z0UjJDWHIzVDUwNkpURmdrRFF2Z2MvbnEyUkNiVlZwYVdsd2QzZUhxYWtwRmk1Y0NCNlBoL0R3Y055NmRRdEdSa1pZdW5TcHlHT2lvcUt3ZmZ0MnBxcE9Ta29LZkh4OE1IZnVYS2FDVldXSzNwZ3JVcEdtTWpNek13d2RPaFFMRml4UUtFODlNek1UbnA2ZTFlNHRuamh4SXM2ZE80ZDY5ZXFodkx5Y3VZbDBjM05EYm00dU5tM2FCSE56YzZISGpCMDdGdm41K2ZEejg0T3RyUzJzcmEwUkhoNk9xS2dvSmgwbklpSUN0Mi9mRm5xY0lEY2JxQWptMjdWcngyeFROSVdMeitjclBjRzJhZE9tc0xPelEwaElDQUlDQW9TMisvcjZvbG16WmxCWFYwZHBhU2tzTEN4dzVzd1pKQ1ltd3QzZEhVK2VQSUczdHpmZXZIa0RmWDE5Yk51MlRld05UazBxTGk3R3RtM2J3R2F6VVZKU2dnTUhEcUM4dkJ4QlFVSG8yclVyK3ZUcFUrM25xSHhUbEpPVGc0VUxGeUl4TVJGQXhZMTZvMGFOaEc2Z0R4MDZoSktTRXJHVndUSXpNOEZtczBWU01vbHNGTndUOHBVcEtpckNwazJid09QeE1HM2FOTEdCcGFxVWw1ZGo2OWF0NFBQNVdMNThlYlh6aS84TGF2TDk3OU9uRCtiUG40K0RCdzlpMTY1ZGlJaUl3TmF0VzlHOGVYTzVna2hweDlTdlgxOWw3YXdyNGVIaEtDb3FRa2xKQ1hyMzdpMDBhckI2OVdvWUdCZ3dQejkvL2h6ZTN0NjRlZk1tMU5UVXNHVEpFdGpZMkdEbnpwMElDZ3JDeFlzWE1XZk9IRXlhTkVsb2RFU2UwYWZFeEVSbURvMGl2WktUSjAvRzgrZlBoYllwTzdKUjlYR1JrWkhNNUZaeGdvS0NSRG9KMnJScGd3WU5HbUQzN3QwQUtvTEhLMWV1d01EQUFNK2ZQNGVibXh0ejdNeVpNOUd3WVVPTUhUc1dmbjUrc0xTMHhLaFJvNUNhbW9xb3FDaW15czdidDI5RmdudDVIVDU4R09mUG54ZmFWdmtHOU5LbFN6aDkralM4dmIyVm5pQStmZnAwWkdWbFljQ0FBZmo3NzcrWjdaVkhzYlMwdE9EbzZBaFRVMU40ZUhoZytQRGg0UEY0WUxGWXNMT3p3KysvL3c0akl5T2xucjg2MU5YVmtaMmREUjZQQjE5ZlgyaHFhakx6RU1TTkFDbVNmbGVWb0NyVHg0OGZvYSt2ai96OGZNeWNPUk90V3JXQ3M3TXo2dGV2ajR5TURCdzVjZ1FBUk5aczRmRjRlUGZ1SFpvMWEwWi9ONVJBd1QwaG56bEhSMGM4ZS9aTTRjZUo2MVhsOC9uWXVIRWpYcjkralhidDJna05nOWVFdzRjUEl5a3BDWDM3OWxWSnIxQlY3OTY5cTlZZklHbnM3ZTJSbDVlbjlPUHo4L05GdHRYMCs4OW1zekZ2M2p4WVcxdkR3Y0VCOGZIeFdMOStQWHg5ZmFVR25kSlNFZXFhb21rdTB2VHMyUk4zNzk1Rmd3WU5VTDkrZlVSRVJPRERodzhZT0hBZ0JnMGFCQzZYaStqb2FKdzhlUkozN3R3Qm44OUhodzRkNE9qb2lBNGRPZ0FBOXU3ZGl5dFhyc0ROelExLy92a25Ra0pDc0hyMWFybm1GZ2k4ZnYyYStYZGNYQnlUQ2lPTHU3dTd5dGVlRU5EVjFaVzYvK3JWcTNqNDhLRmM1OHJMeThQeDQ4ZUZ0bzBlUGJyR2UyQS9mZm9rOVFiMTBxVkxlUERnQWR6ZDNiRjI3VnFsbnNQTXpFd29kMXhjRzZLam8zSDE2bFhjdlhzWFFFVzUweUZEaG1EV3JGa3dOemRIUmtZRzNyNTlpK2JObXdzOWxzdmxvcWlvU0tsMnlVTmZYeDllWGw3UTA5T0RzYkV4WHI5K2paa3paMkxzMkxGaU94bGtsVFc5ZHUyYTJFWFk3dDY5QzBkSFIzQTRISGg2ZW1MTGxpM0l6OCtIalkwTmdvS0M4TXN2djJEWHJsMElDZ3BDVVZFUkRBd01rSmVYaDR5TURDYVZLajA5SFJ3TzU3TXNJL29sb09DZWtNOVFkSFEwTTNUODd0MjdhdVhnQndjSE01UDNjbkp5RUI4ZkR6MDlQZXpjdWJOR3l4dkd4OGN6azNwWHJWcFZJOCtocHFhbWRPbTB0TFEwcWF1bnBxU2txR1F4bThwcTYvMjN0cmJHc1dQSHNHblRKcXhaczZaR25xTzJxSEwrU2J0MjdiQjM3MTRBRlVIMXlaTW5ZV1JrQkFjSEIzejY5QWxUcGt4QlptWW1nSXBVaTNuejVtSDQ4T0VpUFlkRGhneEJ6NTQ5c1dQSERvU0ZoV0hCZ2dYWXNHR0QzQXN5UFhueWhQbjNuVHQzNUE3dUt3ZURXVmxaMWJyNUZKUTVsYVc0dUJpM2J0M0NqaDA3aEhMWUJlTGo0NUdibTRzK2Zmb28xTU9hbEpTRXlNaElaZ1h1eU1oSUFOWDd2RmV1WEltVksxY0NFRittMGNuSkNSTW5Ua1J3Y0RDc3JLemtmdC9sY2ZEZ1FWeStmRm5vT1UxTlRXRm5aNGVSSTBjS2pjN01uajBiNzk2OUU3bVp2blBuanRqVU1GV0pqWTJGcGFVbGdJcFIxVzNidHFGUm8wYjQ3YmZmeEI0dnEzSlJmSHk4VUhCZldsb0tiMjl2SER0MkRJMGFOY0xldlh1RmJocFdyVnFGTm0zYXdNWEZCYk5temNMaXhZdlJybDA3Mk5yYXdzUERBNDhlUGNLZ1FZTUFWS1J6QW1BV3dpS0tvZUNla005UTVhRFAxOWRYNXZGbFpXVUlDQWlBajQ4UE9Cd094bzBieCt5clhOZmEwTkFRMjdadGc3cTZPbHEyYktuYVJsZVNtWm1KTld2V01NR3pvSGF5ckY1MlNmc0RBZ0xRc1dOSGtlMU5talJSZWo2QXZOVnlsTzNORnBkUFhsdnZQMUR4M3FpaXJGMWRVL2I5bDNhdEZSY1hZOHVXTFV5bEZzSGsyTkdqUnlNeU1oS1RKMCtHcmEydDFKcnc5ZXZYaDR1TEMyeHNiT0R0N2MxTThKVEh6WnMzd1dLeDBMSmxTMXkvZmgxcjFxeFJ1RkxVL3YzN3hWYVNrWmU0Q2pNQ2VYbDVLQ2twQVZBeDhiVzB0QlQ3OXUwVENlNzVmRDdjM056dzc3Ly80c0NCQXdxdFBCMGNISXpnNEdEbVowSDFtSnBrYUdnSUp5Y25MRnEwQ051MmJVUEhqaDJsVGdxWGhzL25vNnlzalBsWlgxOGZLU2twYU4rK1BYcjE2b1VCQXdaODFvSHBnUU1IOE9MRkM3aTV1YW1zRk9mOSsvY1JFQkNBcmwyN3d0blpXZXpONDlpeFk5R2tTUk1jUFhvVVk4YU13ZkRodzVsVXM1aVlHQ2E0ajQrUEJ3Q1Zsd2orV2xCd1Q4Z1g3dTdkdTNCMWRVVnljaksrK2VZYk9EbzZpcXc0V0ZuUG5qMEJWSlJEQ3dzTGsrczVaS1ZHVkE2d1MwcEtzSExsU21hU1ptV1NLcWNJcXFaSTJsOWJLNk9xVWtoSWlOaEtNRFg5L2hQWi92ampENlNscFdIU3BFbm8xYXNYczMzZXZIbjQ5ZGRmRlRyWGtDRkRNSERnUUxtckV0Mi9meC9wNmVuNDdydnZNR1RJRU96Y3VSUG56cDNEcEVtVEZIcGVBVWszUDliVzFoZzZkQ2kyYmRzbWRwODRNVEV4T0g3OE9LS2lvcGpBVlZ0YkcwT0hEaFZhM0VnZ0xDd00vLzc3TC9yMTY2ZFFZQThBeTVjdng0Z1JJL0RYWDM4aE1EQ1E2Ym4zOGZFUm1xd0tWQVNpbFNVbEpZbHNrMWYzN3QweGNlSkVCQVVGd2NIQkFYNStma290N0xWNzkyNmhQUEhSbzBkajhPREIxY3FsbDJjQk5WV0lpb3FDbjU4Zit2WHJoMzc5K3Fuc3ZMMTc5NGEzdHplNmR1MEtGb3VGSjArZVlOV3FWWmc5ZTdaUWg5TlBQLzJFbjM3NkNVQkZSNWFGaFFWMGRIUVFFUkdCTld2V2dNMW1JeW9xQ3VycTZ1alNwWXZLMnZjMW9lQ2VrQytZZzRNRHdzTENvSzJ0alNWTGxtRHExS2x5bHpMTHpNeVVld2hjM3VPNFhDNVdyMTZOeDQ4Znc4VEVCS1dscFV5YUF5QTVDQlgwY3YrWGd0VEtrelBGcVluM3Y3THk4bktjT0hFQzQ4ZVBaMGFDeEtVcVZDYlA2cUlDdWJtNWNzMTNVQ1FYWFpXaW82UEZiZzhORFVWb2FDZzZkdXlJMzMvL0hSOCtmTUNyVjYvdzRzVUw5T3paVStMQ1RKSVlHUm5KZlpNR1ZGUUhBU3FxV1BYdjN4OWVYbDQ0ZE9nUWhnOGZMalB2WFJ4cGJhMWFEMTZXNk9ob1JFWkd3c2pJQ01YRnhTZ3VMa1pZV0JqVTFOU2tYanNSRVJFeTM3T3ExNUNXbGhiMDlmV1phMU13bVZkY3FsclZpamd2WHJ6QWl4Y3Y1SDVkVlMxWnNnVFIwZEhRMU5SRWZuNit3Z0g1a1NOSFJNbzYvdmpqandxM28vSjd0bnYzYmliZ3JVbVBIajJDZzRNRGVEd2VXclJvZ1QvKytBTnYzNzdGMjdkdllXcHFLalFKV2xGcGFXbUlpb3BDVkZRVWdJcFVxdzhmUHVEeDQ4ZElUVTBWT1Y0d2lWZGRYUjA5ZS9iRTlldlhjZmZ1WGVqbzZPRHQyN2ZvMGFPSFV0OEpRc0U5SVYrMHNMQXc2T25wNGZqeDR5S1RzMlRac0dHRDFKekt5cVVZNWUxTkV2VDZHUmtaWWUvZXZmajk5OStGZ250VisvRGhnOUlUTG11aTFLSWlhdUw5cit6eDQ4Zll0V3NYVHB3NGdkRFFVS0h5ZjdMcTVndThmZnRXS1BXZ3NwcXNjNjhLNG9MRTE2OWZZOGVPSFFBcUpqNE9HREJBYUFLaklOZ1MxK2JrNUdSb2FHaUlmTThrMWJzWDUvTGx5NGlKaVVIanhvMWhhMnNMVFUxTmpCczNEdjcrL3RpMWE1ZFNxN05XclE0ak1IejRjTmpZMkloTmR4aytmTGpZeDNUcjFnM3QyN2RIdjM3OU1ISGlSQ1FuSnpPZEJjT0hEeGNhalFzUEQwZEdSZ1lHRFJyRTFFc1h1SDM3TmxKVFV6Rmt5QkNGM2g5SktsLy8wa1lrNUtXbHBRVXZMeThZR3hzclhOZGRzRkt0b0hxVUlQVnU2TkNoY3A4ak1qSVN4Y1hGUW8rUnRWYUlxcng0OFlLNTVnTUNBcUNtcG9hbVRadWlSWXNXektpaWdLTEZDakl5TXNUV3VaZTAwR0RsQ2owalJvekE5ZXZYNGUvdno1U1lWZVE5SmNJb3VDZmtNNlBvTDlTQ2dnS0pmNndyMDlQVHc0MGJONVJ0bGx4R2p4Nk5zTEF3Yk42OFdlbGNWa1Z3dWR4YVdmQ3JPb0tDZ2hBWEY0ZUpFeWZXV0dVZmNRU1ZPc3pOelVYcWVzczdRaUtwdDdaRGh3N1ExOWVYbXRNdlQ1MzdCUXNXaUswcXBFb1JFUkY0OE9BQmhnNGRpaVpObXFDc3JBd3NGZ3ZxNnVxd3NySkNxMWF0MEtwVks3UnMyUkx0MnJVRElQNzlzYmEyUnZQbXpaVWVYVXBQVDhmT25Uc0JWQVExZ3B1UG1UTm40c0tGQ3dnSkNjRjMzMzJIa1NOSEtuVGVxb0YxWmRyYTJsTDNWOVc5ZTNlSisyYk9uTW44T3lZbWhxbU52bVBIRHFIckt5OHZEK2ZPbllPWm1SbWNuSnhFSnRrS2J1WjI3TmpCM0dnQjRuL3ZqUnMzVHFrZWNYbEk2Z3dSbElZVUp6ZzRHQzR1THREVzFzYWVQWHV3Y2VOR0pyZ1gzR3h3dVZ6czJiTUhwcWFtUXFrb2xkbloyVEUxNTJ0YnIxNjlzSHIxYXBpYW1xSmx5NVpvM3J5NXhJblFpbGJMc2JhMlJteHNMUEx5OGpCNjlHZzBhdFFJZ1lHQlF0Ly81T1JrVEpnd2dabllLL0RqanovQzFOUVU5KzdkQTV2TmhwR1JFUVlQSGx5TlYvcDFvK0Nla00rTXZMMnFBSmllTlhrcXhxaHEwcFEwdXJxNjhQUHpVM3FSR0VVMWE5Wk1ZcStRTFBKT3FLMnUxTlJVWEw5K0hhMWJ0NjdWNFA3V3JWc0FnTDU5KzZyODNOSldvVlJFYlV6NGZmYnNHWTRlUFFvdWw0dVZLMWNpS0NnSXBxYW0wTmJXcnZIbkZzakt5c0tpUll1UWw1ZUgvdjM3QzFWcE1UQXdnSU9EQTFhdlhvM3QyN2REUzBzTFE0WU1rZnZjVlh0Yks3dHk1UXF1WExsU3JiWlhsWjJkamZYcjE0UFA1MlBhdEdraTMvVmR1M2Foc0xBUXExZXZGaHMwQ25xTng0MGJoODZkT3lNc0xBeFJVVkhZdkhremdJb1JnWnMzYndJQXZ2bm1HM3p6elRkaTIxRlVWSVFEQnc3QTF0Wlc2YlVpQ2dvS29LT2p3N1R6NGNPSHlNN09GanU1T1Q4L0h4NGVIbUN4V0hCMWRaVTRyeWszTnhmWHIxL0grL2Z2bWRmNU9URTJOcFo3VldSRnErVUk3TjY5R3prNU9WaXhZb1ZRWUY5ZVhvN05temVEeStWaTBhSkZRbzhSbFBIZHNHRURlRHdlN08zdGE3U2EyMzhkQmZlRWZHWVU2Um0wdHJaR3c0WU5QNnRjOWRvSzdMOFVnbHpUMnF6WC9PSERCL3o3Nzc5Z3M5azFFdHgvU1Y2K2ZBa0F6R3FwZ3Q3NXFnb0tDcENSa1NHeXFtcDFwYVNrWU9uU3BVaE5UVVdiTm0yd1pjc1drV01HREJnQWUzdDcrUG41WWNPR0RYajc5aTNzN2UybGxwWmtzOWxnczlrSURRMFZ1MTlhV3M3SWtTT1ZYaGlvdkx3Y2d3Y1BSbWhvS0pZc1dRSkxTMHVNSFRzV2d3WU53ckZqeDNEKy9IblkyTmhnMkxCaFloOHZDQVp0Ykd6UXMyZFB2SG56QmxGUlVjem9ZMnBxS2hQY1M2T21wb1p6NTg0aE16TVQyN2R2VitxMU9EZzQ0SjkvL2tHOWV2V2dwcWJHakNLSm04U3ByNitQTld2V29LU2tSR2dTZGxWR1JrYnc4dkxDckZtejRPTGlBbDFkM2M4NnZTUXZMdzhKQ1FsNDlPZ1JYcjE2QlZkWDEycWRqOC9ubzFHalJ0RFIwY0dtVFpzUUhoNk82ZE9ubzFPblR0aTBhUk1lUFhxRXFWT25pdlRjQXhValFnS1YxNElnaXFQZ25oQkN4QkJVMENncUtsSzRUS0VBajhkajZqVkxDaXByd3ZYcjF3RlVsSkZUUmM1emJXT3oyV0N4V09Eeitjakx5NU01T1ZtUzh2Snl4TVhGQVJDdWwxMWFXb3JuejUvajJiTm5TRWhJUUVKQ0F0NjhlWU1CQXdaVU83aXA3TWFORzlpOGVUUHk4dkpnWm1ZR2IyOXZpZGZTNHNXTGtaK2ZqOU9uVDJQdjNyMklqbzdHNnRXclJhNmJ2THc4WkdWbFlkS2tTWmcwYVpMVVJhMTRQSjdZL2FkT25RSUF2SG56Qm9CaU41Nk5HemZHOHVYTHNXREJBcHc3ZHc3SGp4L0h4bzBiNGVMaWdxS2lJcGlhbXNMSnlVbmlUYjZncm4xMVYyalYwdExDaUJFamNQejRjU3hldkppcDVsTmVYZzRQRHc4bW5Td3VMZzVXVmxaaXo5R21UUnRFUjBjem93bUM2aXlTU29UYTJkbkoxYlpXclZyQjNkMGRDeFlzZ0plWEYyeHNiRkN2WGoxRlgyS05pSXVMdzdObnovRDA2Vk04ZmZxVStUd0FpSzJJcENnV2k0V0ZDeGRpOHVUSjhQWDFSWEJ3TUNJaUl0QzRjV044L1BnUk5qWTJXTEpraWNqakRoOCtqTkRRVU9iN2NmYnNXVFJ2M2h5elpzMnFkcHUrUmhUY0UwSnF4ZnIxNnlYdUt5NHVsbm1NcWFrcDVzK2ZyL0oyU1h1K3pNeE1IRGx5QlBQbnp4ZmNwK2tBQUNBQVNVUkJWRmU0cDdPc3JBeSt2cjdJenM2R2dZRUIyclJwVTBNdEZYWDE2bFVBRmIyalh5SVdpNFVtVFpvZ0l5TUQrL2J0dzlLbFN4Vk9vOG5LeXNLQkF3ZVltNFAyN2R2ajZ0V3JPSFRvRUY2L2ZzM2tmbXRyYTZOVHAwN28yN2V2eWtZNVBuMzZCSGQzZC96OTk5OEFLbTZ5M04zZHBRYTBMQllMNjlhdFE2TkdqWER3NEVIRXhjVmh5cFFwR0R4NE1DWk5tZ1FMQ3dzQS81dlFLWStiTjIvSzFRdXV6SVR0ZXZYcVlkQ2dRY2pOellXdnJ5OFRJS2VscGNIQndRRlRwMDRWV3lrcEtTa0piRFpicnZSREhvK0h2THc4NU9ibUlpY25Cems1T1FDQXhNUkVPRGs1SVRFeEVWd3VGMEZCUVZpMmJCa3lNakt3WnMwYVBINzhHTjkrK3kyS2k0dng2NisvWXNTSUVSZzVjaVE2ZHV3b2xDYXlmUGx5TEZ1MkRIdytIM3crWCtISnRkSjA2ZElGN3U3dTZOQ2hnMGhnTHkydnY2YnQycldMV2ZIYzBOQVFOalkyc0xDd2dLV2xKYk1Lc3lvWUdob3ljMHY4L1B6dzhlTkhBQlVUZXMrZVBRczdPenZtTzMzNDhHRjRlWG1CeldiRHhjVUZwYVdsV0wxNk5mYnUzWXZDd2tJc1dyUkk2WkdtcnhVRjk0UjhJZDY4ZVFOOWZYM282T2hBUzBzTDkrL2ZCd0NGYWpSblpHVEExdFpXNGVlV04xZGNXcEFnVDBrK2FjZDA3dHhaSkxoLzkrNWRqZVd4anhzM0R2SHg4VGgwNkJDQ2dvS1lVbjN5NFBQNXlNcktZbnBOSjB5WUFEYWJYU3Z2ZjBwS0NoNDllZ1JBY25CZm03bi95aG94WWdRT0hqeUlVNmRPSVRnNFdLSHJuTWZqQ1FWUTA2Wk5BNXZOUnFOR2paQ2VubzZ1WGJ1aVc3ZHVzTEt5UXNlT0haa2E5YklxTDcxOSsxYmlNYjYrdm1DeFdQRDE5Y1dwVTZkUVdsb0tGb3VGOGVQSEMwMmdsV1hldkhubzBxVUx0bS9manRUVVZDWnYzdGJXRms1T1RyQzN0NGU5dmIzTTh5aFRWVVlRb0plVWxPRGp4NDhpYmVieGVFaE1URVJjWEJ4dTNyeUp1TGc0OEhnOE5HclVDQXNXTElDNXVUbjgvUHh3NDhZTlJFVkY0WnR2dnNIMDZkTXhlUEJnSm5DK2Rlc1dXcmR1elFSMkppWW1RdGRqYVdrcDJHdzJ6cHc1QTJkbloyWjE3Y3BldlhxRnRMUTB0R3paRW8wYk44YjU4K2V4YU5FaUJBWUdNb0g5Z1FNSFVGUlVoTldyVitQczJiTTRlL1lzTkRRMFlHUmtCRjFkWGFpcnEwTmRYUjBhR2hyTXZ3R0F3K0dBdytHZ3BLUUVIQTRIcGFXbDRIQTQ4UGYzaDRtSmlkenZKVkF4ZVRVckt3c2ZQMzZFZ1lFQk5EUTBjTy9lUFdSbVpqTFZkbXFidmIwOTh2UHowYVZMRjZFUm16ZHYzbURLbENrQXdOVHZsK2Y3VVBrNFFYcG9ibTR1cmx5NWd1UEhqeU0xTlJXR2hvWll2SGd4bmp4NWd2UG56MlBIamgyNGYvOCtuSnljNE9ycWlwQ1FFS2lwcVdIYnRtMU15cE9EZ3dOMjdOZ0JQejgvUEgzNkZCczJiRkM0SXR6WGpJSjdRcjRRZ3J6ZHFyNy8vbnU1ejZHaG9hSFFoRjFWcW9uRldlU2RUQ3hPV2xvYXM0S3VPRU9HREVGSlNRbU9IVHVHbEpRVXNSUEhwRkZYVjBmcjFxMHhjdVJJL1BMTEx3QnE1LzBYNUdDYm01dExyRmlraWxLWU5XM3UzTG5nOC9rNGYvNDhQbjc4S0RYOVJCekJlejEyN0ZpTUh6OGVRTVYzSlRJeVV1S05ncXpLUzJWbFpSS1A0WEs1VUZOVFEzaDRPRXBMUzJGcWFvcDE2OVlwVmVlL2E5ZXVPSG55SkU2ZVBJbGp4NDVCWDE4ZnExYXRVdmltVEpFNjk2ZFBuOGJyMTYreGN1VktabHVuVHAwQVZDeDZ0SGZ2WHJ4Ky9Wcm9jK2pZc1NQR2poMkxvVU9ITWd2TnVidTc0K1hMbHpoOCtERCsvdnR2ckYrL0hvR0JnUWdJQ01DTkd6ZVFucDZPMmJObk0rY1lNMllNWHI5K0RVOVBUM0M1WEp3OWV4YXRXcldDcnE0dStIdytORFUxWVdabWhyWnQyNkp0MjdabzNibzFXcmR1alJZdFdvRE5aaU13TUJEdTd1NElEdy9IbENsVEVCMGREUzh2TCtqcDZVRlBUdytIRHgvR2pSczNFQllXaG1mUG5pRXJLd3ZaMmRrb0x5K1h1d3lycGFXbHdvRzlRSGg0dUZCVklBRnBFNkZyMHNDQkE4VnVMeTB0RmJtMkZWMkg0OTY5ZXpoOCtERGk0dUpRWGw2T2V2WHF3ZDdlSGpObXpJQ0JnUUZHalJxRm1UTm40cSsvL3NLSUVTTmdiMitQeE1SRTZPam9ZUHYyN2VqVHB3OXp6bkhqeHFGZXZYcHdjbkxDdlh2M3NIUG5UdXpldlZ2SlYvMzFvZUNla0MrRWxaVVZXQ3dXdUZ3dWVEd2V0TFMwOFAzMzMrUDMzMytYK3h4R1JrYWYxZVRiNm1yU3BJblNyMGVlYWptalJvMlNXUTVPRWJYeC9vOGZQeDVsWldWU1UwQ3FXd3F6TnFpcHFXSEJnZ1ZZc0dDQnlzNHBtSVFxaVNwdVFOM2MzSEQvL24xTW5EaFJxWlZQQlRRMU5URjE2bFJNbWpRSlJVVkZNREF3d09uVHA2dmRQa2xNVEV6QTVYTFJwazBiOEhnOE5HM2FGRXVYTGdWUWtXS1NrWkdCZXZYcW9WdTNidWpldlR2Njl1MHJNZUExTnpmSHRtM2JNR2ZPSFB6MTExOW8zTGd4Z0lxS00xcGFXaUxsUHBPVGt4RVZGUVUybTQxV3JWckIwZEVSclZxMXdxbFRwMkJtWmlZMVhhWjM3OTd3OVBSRVptWW1qSTJORVJBUUlMU2lOWXZGZ28yTmpkaFJMQzZYQ3c2SGc3S3lNbWFrUjExZEhXdzJHMnBxYWtML0thdFRwMDdNZThybjg2R3JxNHZ2dnZ1dVZsTU01ZEcrZmZ0cVgvK3ZYcjFDVEV3TU9uYnNDRnRiVzlqWjJZa3NRbVZpWW9JdFc3YWdyS3dNRFJvMFFPdldyZUhpNG9LMmJkdUtuRy9Zc0dFd016UEQ5dTNiNGVEZ1VLMjJmVzJvckFVaE5jREt5b29QMUV4djlaY2tQVDBkWldWbE5WSXBKalUxRmVycTZrcFBBbnYzN2gzS3k4dHJwUjcvNStMZmYvOUZTVW1KM0tNOWloNWZtZURhRjl5VWtpOWJkU1kyOC9sODVocElTVWxCeTVZdHhSNERLRmR0S3ljbmgxbjRxRFlKQW5aVjV1cC82WEp6YytWT09Tb3NMSVNhbXByTStUU1ZyeDlGQ0VhNjR1TGl2cnBmUUYvZEN5WkVEaXdySzZzekxCYnJFNS9QVDJPeFdHazhIaStkeldhbmNUaWN0TWVQSCtjQUVFMEVyWVNDZTBJSUlhVHVmTTNCUGFYbEVDS0tENkFKbjg4ZkJmeXYxNERQNTBORFF3TldWbFpGQU5MNWZQNWJGb3VWQlNEMy8vLy9nYy9uWHlzdkx4ZE5qQ2VFRUVJSXFRVVUzQk1pM2owQWt0WTkxd0hRanNWaU1RV29LMWQwVUZkWGYxT2pMU09FRUVJSWtZQUtoeElpQm92RnVxL2tReDBOREF4VVZ5eVlFRUlJSVVRQjFITlBpQmdzRnV1UnVQcktFdkFCK0xGWUxNZlkyTmgzQUNTdWlFZ0lJWVFRVXBPbzU1NlFLcXlzckhydytYejVpa01EdHdGMGpZdUxteVVJN0lseUZMaVpJbCtZbWlxbkdSSVNndURnNEJvNWQyV3FhRDlkMzVLVmxaVWhJeU9qenA2L3JzcTlFbEpUS0xnbnBCSXJLNnRmQUVUeStmd1dBSXFrSEpyTVlyRW14TVhGOVltTGkvdGlTK0pNbmp3WksxYXNxTEh6TDE2OEdFNU9UaktQTzNUb0VFYVBIbzNzN0d5VlBYZHhjVEUrZmZvazEzOVpXVmtTenpObXpCaUZGZzlTOVBpNlBxK3FjTGxjL1A3Nzd3Z05EUlZhSE1qSnlRbGp4b3pCdzRjUDVUN1hpaFVyNUtwdjcrYm1KbmFCSUdXb3N2MVY3ZDI3RjZOSGowWnhjYkhDajUweFl3YldybDJyOUhNWEZSVmg1TWlSbURkdkhnRGc0OGVQV0xKa0NaNCtmYXIwT1ZVcExTME50cmEyK1AzMzMrVmVWRW9aTmZINXhzWEY0ZmZmZjBkNGVMakVZekl5TWpCcjFpejQrdm9xZlA3NzkrOWoyclJwMWFxNk5uTGtTQ3hhdEVqcHg1TXZFNlhsRUZLQlpXVmx0UTNBT2dCZ3NWaitQQjd2TFl2RnFycHlSaUVBWnkwdHJUK2pvNk1WLzB2OW1YbisvRGxLUzB1Wm42T2lvbkR2M2oyRnoyTmtaSVFaTTJhSWJJK09qcFpyTmRTeXNqS2twcVppMTY1ZGN0ME1TQXR5emN6TWNPYk1HUnc3ZGd6ZTN0NHl6d1VBZW5wNnVISGpobHpIcWdLUHgwTk9UZzZ5c3JLUWtaR0JkKy9lSVRVMUZabVptZGkrZlh1MXppMXJ5WGhsdFc3ZEd1N3U3aEwzQndRRTRQYnQyOGpLeXNMdzRjT1o3VDE3OWtSSVNBZzhQVDF4Nk5BaHVaNHJKaVpHNFJXQnEwdVY3YStxZnYzNlNFMU54WWtUSjJCdmI2L1FZNTg4ZVlMOC9IeWxuaGVvV0pTcDhtck0vLzc3TCtMajR6Rmp4Z3hNbmp3Wml4Y3ZocWFtSm5OOFRWMC83ZHUzRjNzajFxSkZDelJyMWd3SkNRa0lEUTNGNk5HanhUNWVWcnNtVHB5SWlSTW5TdHhmRTUvdjMzLy9qZHUzYjZONzkrNFNqd2tQRDhmRGh3K1ZXby9qOXUzYmVQcjBLUm8wYUlEMTY5ZkxQSDdkdW5YUTBkRVIycGFXbGlhMkRyK3FQdWVOR3pjcXRRNEdxVmtVM0JNQ3dNckthaVgrUDdEbjgva2I0dUxpdG5mcDBtVjRsY1A4K0h5K1kzeDgvTnZhYjJIdGlJdUx3OUdqUnhWK25KbVptZGpnWGw0elo4N0V1WFBuOFBqeFl4UVVGRUJQVDAvbVkvVDE5VEY0OEdDaGJaVlg4T3pldlR1MHRMVEE0L0d3Wjg4ZU5HalFRR3hndFdmUEh0U3JWdzlBUmEvbXdZTUhoZllMZXZXZG5aM2xlaTJTampjeE1VSERoZzN4eHg5L29MQ3dVR0theHVMRmk1VmVtQXVvdVJTRHlxdCtWcFdTa29JREJ3NkF6V1pqL2ZyMVFxdkFEaGd3QU8zYnQwZDhmRHdpSXlQRnJoUmFrK1JaQUVlVjdROElDQkRaVmxoWUNBQUlEQXlVdU9EUnRHblRaTHdTNVdocWFvTE5aak85MVQvOTlCT0Nnb0t3YnQwNkhEdDJEQjgrZklDTGl3dHpmRTFkUC9yNitoTDN6WjQ5Rzh1WEwwZEVSSVRFNEY1V3UzSnljaVR1cTRucnM2eXNERmV2WG9XMnRqYnM3T3drSG5mOStuVUF3SkFoUStRNmIyWFIwZEV3TWpLQ3ViazVMbCtXblNtNmN1VktrZUJlRWxWOXprVkYwZ2E0U1YyaDRKNTg5YXlzclBvRGNBRUFQcDgvSXo0KzNoOEEyR3oyZlQ2ZkR6NmZId1ZnYVh4OGZFeGR0ck0yblQ1OVd1NVZaUlZORlpIVVkxUmNYQXd0TFMxTW56NWQ3UDR6Wjg0SS9XeGtaSVIxNjlZSmJhc2MzRnRZV01EQ3dnSlpXVm5ZczJjUG1qZHZMaEpBOFhnODdONjltMWtpUFM4dlQrZ2NrczR0ajZySGQrN2NHYXRYcjRhaG9TRmF0MjZOQmcwYTROYXRXNmhmdno1bXpacUZSbzBhb1hIanhuS3Y3aWlKUEVQNHIxNjl3dmp4NDlHalJ3L3MzYnUzV3M5WFVsSUNCd2NIY0RnY1RKMDZGZTNidHhmYXoyS3hzSGp4WXZ6MjIyL1lzbVVMMnJadGl4WXRXbFRyT2VXVmxaV0ZoUXNYWXRteVpSSjdWMVhkL3QyN2QwdmM5K25USjRuN3AwMmJoakZqeGlBNU9WbmxpOTlwYTJ1anJLeU0rZG5FeEFTSERoMkNsNWNYeG8wYkozU3N0T2NXdEM4Nk9scW90eDhBQmcwYUJCMGRIWVNHaGtwdGk1dWJtOGcyUHA4UGJXMXRHQnNiaSt6LzhjY2Y4ZU9QRlZXSkJhTnlsUzFjdUJCMzc5NlYyQ0ZRVTlmbmpSczNrSmVYaDlHalIwdGN1VGN0TFEwUEhqeUFnWUVCT25ic0tQRUdSRmRYRnhvYUdrTGIwdFBUOGZMbFMyYVVRZkM1N05xMUM4ZU9IY1B4NDhmeHpUZmZ5R3luSk1wZVkzZnUzTUc2ZGV1UW41K1BuajE3d3RMU1V1azJrSnBEd1QzNXFuWHQydFdVeStVR29XTCtpWnNnc0FlQTJOallkMVpXVnNQajQrTXZRc2FLdEYrS2hJUUViTml3UVdqYjI3ZHZtWUM3WDc5KzFUci84K2ZQNGVBZ25NbFUrZnhuenB5UjJtTlVuZlFEU1I0OGVBQUFNRGMzRjlrblNQMFE5Q3FhbTV1TC9ORlROT0NTZFh4SVNBanpiMnRyYXpSbzBBQlRwMDZWNjl5cUlzaTM3dEtsUzdYUHRXM2JOaVFtSnFKOSsvWVNjM3QvL1BGSFRKbzBDVUZCUVZpK2ZEbjgvUHprN21GVUZvZkR3WW9WSzVDVWxJU2RPM2ZpeElrVFVGY1gvWk5YRSswZk8zYXN5STFuWUdBZ0RBd01SSHA1bloyZEZiNXhCQlJMcXlncEtVRkpTWW5ZeDl5NmRRc0FZR3RyaXpsejVzaDFQa21qRDdKR1NBRGcrUEhqRXZkVkRkeUJpdSttSUxpdktqazVHZmZ1M1lPbXBpYUdEaDBxOWhoVmY3NTJkblo0OSs1L3RSUE9uajJMczJmUENoMGorTzZIaG9hQ3orY2pMeTlQWkpTeHN0MjdkK09ubjM0UzJpYm9xYS82Ty9uWnMyZlEwZEZCMjdadHhaN0wydHBhN0UyUUtodzllaFFlSGg3ZzhYaVlNR0VDVnExYUpUUUtRajRmRk55VHJ4cVh5ejBJb0RHQTJ5d1dhMTNWL1hGeGNSZHF2MVUxcDZTa1JDUzRMaXNyVTlrUWJXbHBxVnpuYjlhc0dTNWNxSGhyT1J3T05EUTBKQVlHVmYrWUtpb3dNQkFBMEx0M2I1RjlUNTQ4QVFBMGFkSkU2ZlBYQkdtakllTDJLZG9MOSt6Wk13RFZEKzU5Zkh4dytmSmw2T25wWWVmT25TSzl1WlV0WGJvVWp4NDl3dE9uVDdGMDZWSzR1YmxKN1BHc0xpNlhDd2NIQnp4NjlBakd4c2J3OHZJU0c5alhSUHZuelp1SGpoMDdpbXgzZDNlSG1abVpTSEQvMDA4L29XSERoZ3EvUm1XK3M5SWU4K25USjVtUEx5OHZCNHZGRWh2Y2w1ZVhpMzJQcXhKY3E5ZXVYVVBUcGszUnVYTm5rV05Pbno0TlBwK1BFU05HU1AxTVRwMDZ4UnhuWkdRa3NyOG1yMDl4ejVlVGs4T2tQNVdVbE9EMDZkTmdzVmhvMmJLbDJITzhlL2VPK2YxWGxTQzQ3OW16SjdPdHZMd2NDUWtKK09HSEgybzFxT1p3T05pK2ZUc3VYTGdBTnB1Tk5XdldZTUtFQ2JYMi9FUnhGTnlUcjlZUFAveGd3K1B4ZmdhUXplVnlKejE4K0xCTTVvTytjTmJXMWtLQllOVmVIazlQVHdBVlBZL0tzTEN3a0hwK2NZNGNPWUlMRnk1ZzZkS2wxUjQ1cU1yUHp3L3g4ZkV3TVRGQnYzNzk0T25waVlTRUJOU3ZYeDljTGhkMzc5NEZBUFR0MjFmbXVmNzg4MCs1bmxOVkZYOTBkWFdGM28rSWlBZ1VGaFlLQlllQ2JlTDgrdXV2K1BEaGc5aDlIejkrQkFCczNicFZZaStzZ0tUUHp0L2ZIL3YyN1FPYnpjYldyVnRscGpKb2FHakExZFVWYytiTVFXeHNMT3p0N2VIaDRRRlRVMU9wajFNVWo4ZkRoZzBiY09QR0RUUnUzQmplM3Q1aTV6RFVWUHU3ZCsrTzJiTm5pejFIY25LeTJKc3p3UTJvb2lyZkpFdnk4ZU5IREJreUJOYlcxdmpycjcva09xOWc5RWtTU1RlZmVYbDVjdDE4dm5qeEFtdlhya1dUSmsxdy9QaHhvU0E2TnpjWEhoNGVLQzR1UnJ0MjdTU21mUlFWRmVIOCtmUFEwTkFRTzVlbXBxL1BzTEF3a1cyVk95SkNRa0tRbTV1TEFRTUdZT2ZPbldMUE1XM2FORHg5K2xRa3VJK05qY1diTjI4QVFPaUc1TW1USnlndExjV0hEeDlFQ2crc1diTkc2czJMc2pJek03Rml4UW84ZWZJRWVucDZjSFYxUlk4ZVBWVCtQRVMxS0xnblh5c1dqOGR6QmdBK24rLzY4T0hEOUxwdTBPZGt4SWdSWW51dE9Cd08yR3kyVUErZG9oTndkKy9lRFcxdGJlYm5xMWV2SWkwdFRXSXYyYVpObTFCU1VpS3lQU3NyUytJazEvTHljdXpmdngrSER4OEdtODNHeG8wYm9hYW1Ca05EUTl5Ly83L0ZodzBNRERCbnpoelkydHJLYkxjeUU0MnJXclpzbVVqUVZEbHRDZmhmTU4yb1VTTnMyYktGMmY3NDhXTVVGaGFLM1NaT1dscWF6QkdQdExRMGhWOERBQncrZkJoZVhsNWdzVmh3ZEhTVTYrWUlBSm8zYnc0Zkh4OHNXTEFBeWNuSm1ENTlPbGFzV0lGaHc0YkpsZEloQzRmRHdkcTFheEVaR1FrVEV4TjRlM3ZEeE1Ta1Z0dHZhbW9xdG5UbGpoMDdZR1JraFBuejU0dnNhOXEwcVlLdlZINkM5QkpKMTRrMFZTdGRwYVNrZ01WaWlRMTRrNU9UbWJ4NWdiZHYzd3JsK2d1MGJkc1dNMmZPaEkrUEQxeGRYWVVxUkIwOGVCQ0ZoWVdZUEhteTFIenVrSkFRRkJRVVlOeTRjU0kzYjNWOWZSWVdGc0xIeHdkc05sdHFTVmRCQmFPcXdmMnhZOGZFSG4vbnpoMEFRRkpTRXBLU2tvVDJyVml4UXVYQmZVSkNBbGFzV0lHUEh6L0N4TVFFSGg0ZWFOMjZ0VXFmZzlRTUN1N0pWOG5LeXNvT1FFOEFIN2hjcmxkZHQrZHpNMlBHRExFVGFzWDF4UGZwMDBjb1dKZWxjbTVwWW1JaVhyMTZoZGF0VzB2c0RlemF0YXZZN2ZuNStSSnpsWk9Ta3VEdjd3OTFkWFZzM3J3WlAvendBd0JnNnRTcCtPV1hYMUJXVmdZZWo2ZFF1eFhOdVJjblBUMjlSdE9peEZGMjRweTRkS2lTa2hJNE9Ubmh5cFVyQUlEbHk1ZGoxS2hSQ3AyM1diTm04UEh4d2FKRmk1Q1VsSVJObXpiaDVNbVRXTFZxRlN3c0xJU09sWFJOakJvMVNtVHVTRjVlSGxhdVhJblkyRmkwYTljT25wNmVhTnk0Y2EyM3YySERoaUtUVklHSzRGNWZYMS9zdnBxa282TUROcHN0TnJqMzl2YUd0clkyeG80ZEsvYm11dkwzbk0vbm8xdTNibWpXckpuSWFBNkh3MEhQbmozUnJWczNvUkV1YWQrRk9YUG00T3JWcTRpT2pzYjc5Ky9SdEdsVHZIanhBaWRQbmtUcjFxM3gyMisvU1h4TlhDNFh4NDRkZzdhMk51Yk9uY3RzciszclU1S0xGeThpS3lzTGt5ZFBsaG9NQzFKNEtnZmx5Y25KdUhuenB0ampJeUlpMExKbFM2RWMvOW16WitQcDA2ZE14UzlWbWpObkRqZ2NEcnAwNlFKM2QvZHFUL1ludFllQ2UvSzFXdm4vLzNkNTlPaVI0bDFhaEZHZGhaWE9uVHNIQUZMclUwc2lMdDFIMEpZT0hUcGd4WW9WdUhuekpsTUdUNW9HRFJvbzFRWkZuVHg1a3ZsM1NFZ0luSnljYW16eVcwM3c4ZkhCbFN0WG9LYW1oclZyMTBvc1d5aEx3NFlOY2VUSUVYaDVlU0VvS0FnSkNRazRkZXFVU1BBa2FZMkVSbzBhQ2YzODVzMGJMRnUyRENrcEtmanBwNS9nN093c2RrSmtiYlZmMG5kQ1hGck85ZXZYMGFCQkE2WGE4ZUhEQjRrVGF3ME1ET0RuNXdjV2k0VUdEUnFJcEl0OSt2UUpSNDRjQVp2Tmx1dDl5TS9QQjQvSEV4dmc1ZVhsQVlETTRDODJOaFlSRVJITXp5WW1KdWpTcFFzektuYi8vbjF3dVZ3WUd4c3pLWUpBUlluSHlzTER3L0grL1h0WVdWa0o1YjdYOXZVcHlZUUpFMkJtWm9hMmJkdkN3OE1Ea3laTkVoclJFQ2d2THdjZzNITy9iOTgrOFBsOHRHL2ZIb21KaWN6MnBLUWt2SHIxQ2pObnpoUTZSM0p5TWt4TlRWVXk4bFdWWUtUVzI5dGI3THdBOHZtaTRKNThkYXl0clZ2eStmdytBTEsxdExUMjEzVjdQZ2M1T1RtSWlJaGcvdGdjT0hCQVlsMXFTZWt3L2ZyMUU1cjhKY0RqOFJBZUhvNXo1ODRoSlNWRmFKK2daemdnSUVCcUZRMmdZaVhKVHAwNnlmVjZnSW9iaHAwN2QrS2ZmLzZSZWF5Wm1abk00RjdWT2ZlQzNzVXZ5ZHk1YzVHUWtBQjdlM3ZFeDhkWGF5RWNUMDlQckZpeEF2Mzc5OGZKa3lkRmV1SUJ5Zm4rVmMyWU1RTUZCUVdZTm0wYWxpeFpJbkd5WVcyMVg1RzBuT3BVRGVKeXVSSjd4aXNIazQwYk4wWmlZaUpLU2txWTBhb1RKMDZnckt3TVk4ZU9sZXZtUXZEZEZSZWtDdEs3WktVWEpTWW15dnllQThBLy8vd2o5TDJ0R3R6LytPT1A2TkdqQi83NTV4K3NYYnNXenM3T1VGTlRxL1hyVTVydTNidmowcVZMOFBmM3g3MTc5K0RyNnl1eVZrVFY0RDRoSVFIWHJsMUQ5KzdkMGFKRkM2SGdYakJLV2JrcVVFWkdCckt6czJ0ODVXb0s3TDg4Rk55VHJ3NlB4NXZNWXJIQVlySE8vQmRXbVZYV2l4Y3ZBRlQ4WVI0MGFCQjRQQjdHang4UG9DSVBYaEpKNlRETm16ZG5nbnMrbjg5VW9rbE5UY1dxVmF1Z3BxYkc1SmhXbFo0dWU4cUR1THg3ZWNqcUdaZjNENk1xY3U0Rk1qSXltSFFaUHA4UGIyOXYyTnJheXJXYWIxM1MxTlRFdm4zN0FGUlVPNmxPT3BFZ0FPL1NwVXUxcS9hd1dDeTR1N3ZMWElDb3R0cGYwMms1Z2p6MjFxMWJJemc0V0dSL2p4NDloRkxPVEV4TWtKaVlpSXlNREppWm1hR2twQVRCd2NGUVYxZVh1SzVFVlk4ZVBRSlFjZk5hVkZRa2RGUHkrUEZqcGozU1RKa3lCVk9tVEpIcithVFIxZFhGbmoxN3NIVHBVbHk3ZGcwdFdyVEFiNy85VnF2WHA3Z2JoNm9UMkcxdGJSRWVIbzZJaUFnNE96c0x6WmNCL2hmY0M5Snl3c1BEQVFEejU4L0h4WXNYbWVOeWMzTng0Y0lGV0ZwYXd0RFFFRHdlRDJ3MkcvSHg4UUFnZDYzNU4yL2VLRndzZ2NmanlmMDdVdFhyTXhEbFVYQlB2am9zRnV1WC8vLy9pYnB1UzIxNzhPQUJUcDA2aFh2MzdqRXJxWEs1WEhUbzBBRkRoZ3hCYW1vcUFPRFNwVXRpZStoa1ZiOTU5dXdaZ29PRGNmdjJiV1JtWmdLbytDTnBZMk9EVWFOR29WZXZYc3l4MDZkUHg3Tm56M0Q2OUdtUlVuSGUzdDQ0ZE9nUWR1ellJYlUrZEcxbzI3WXRkSFIwUklKN1NmWHNWNjllamJkdnBTOWlIQndjek9UYlptVmx3ZC9mSHhjdlhzU1JJMGVVS290WUY5YXRXeWRVeXowOVBSMGpSb3hBcDA2ZDRPL3ZML0Z4UFhyMFFGbFptVUx6SFdRNWR1eVkySW16MHRSVSs4VUYyd0w1K2ZsaTk5ZXZYeCtEQmcyU3UrMGNEZ2VBK0Y1L0hvOG4wajdCL0prM2I5N0F6TXdNQnc4ZVJHNXVMc2FOR3lmM2dtS0NldmdQSGp5QXZiMDkzTnpjbU8vdDdkdTNBVlNNUmcwYU5LaFd5alNxcWFuQnhjVUY0OGVQeDVFalIyQm5aeWQwYzFIVDE2ZThOdzRiTjI1RVFrSUNFNXhYdmltb0d0ejM3ZHNYYjk2OGdhV2xwVkJ3Nyt2cmkrTGlZa3laTWdYTGxpMkRycTR1bkoyZEVSMGREUUN3c3JLU3F5MGFHaG9LZFNBSVh1UG4zdWxBUkZGd1Q3NHFWbFpXSFFCWUFQaW9wNmNYSWV2NC81cC8vLzBYVjY1Y0Fadk5ocVdsSlI0K2ZBZ3pNek1tY0hWMGRBUWdmYWw0YWU3ZnY0K1FrQkN3V0N6bS9LYW1wdmpqanorRWpydHo1dzRTRWhJd2FOQWdzVFdncjErL0RqVTF0YytpNUpxa01uYktIbDljWEl5elo4K2lZOGVPZVByMEtSbzJiSWhmZnZrRnpzN09XTHAwS1E0ZE9nU2dJaWU2Y3JrN1FSMXljZHVrcWVraGV3SEJ6WnkwTlFNRWdTY0FrUlNGNmxBMHNCZEhWZTNmc1dPSHhNZG5aV1dKM1c5dWJxNVFjSitibXd0QWZJNTdjWEhGWUtSZzFXVUF6S3FzTDErK1JJc1dMWEQwNkZIbzZ1b0tUVWFWSmkwdERURXhNVEF6TThPNGNlT3dhOWN1ekpneEF5NHVMbWpSb2dWaVkyTlJyMTQ5M0x4NUV5NHVMaUlMZUZWMTZOQWh1YTdkaGcwYlNsMVlTMWRYRjdObno0YXpzek5DUWtLd2JOa3lpY2VxK3ZvVTEwc3RiaEs2Z1lFQjFxOWZqeVZMbHVDUFAvNkFwYVVsczZDZTRDWk5FTnhiV0ZoZ3hZb1ZRby9QeU1oQVVGQVEycmR2ano1OSt1REdqUnU0ZE9rU2Z2bmxGeFFXRnFKWnMyYjQ5dHR2cGJaVndNVEVSS0g1UGRiVzFtQ3oyVi9NbkNEeVB4VGNrNjlObi8vLy85bkl5TWp5T20xSkhiQzB0TVNHRFJ2UXAwOGZHQmtaaVFSKzJkblowTmJXVmpvUHVIUG56bGk2ZENrR0R4NE1ZMk5qaVlHbHQ3YzNBSWhNRGdPQXFLZ292SDc5R3YzNzk1ZTZpSXlrbXVGVjVlVGt5SnhRVzVtazhwcFZDVVkrNUQzKysrKy9oNjJ0TFFJREE1R2RuWTNGaXhjeks4V09IVHNXZCs3Y3dZMGJONWhjNDRLQ0FxSFZiQVhFYlpORzJWNjN0TFEwaVdsVTRnaEs4MGw3dnRMU1V1YmZxdXk1VndWVnRWOVNhb0lxVnc0VkJLcFZKeFlELzF0MXVYSndMK2paall1THcrM2J0MUZlWG81bHk1YUpmYnc0Qnc4ZUJJL0h3OFNKRXpGeDRrUVlHQmhneTVZdGVQejRNUzVmdmd3K240K2xTNWNLamNSSlczWDUwcVZMY3ZWOG01bVp5VncxVjVBS0tGaVlUWks2dkQ1NzllcUZJVU9HNE1xVksvRDM5MmZTYzZvRzl5d1dDODJiTnhkNnJMR3hNYk4yZ3FhbUpweWNuTkMyYlZ0NGVucUN6K2NyUFdtWS9MZFJjRSsrTm9LOGtGdDEyb282MHFGREIzVG8wRUhpL3ZmdjN6UHBPSXBVL09qZHV6YzhQRHhnWldVbGM0ZzRQajRlVDU4K0JZdkZncisvUDJiUG5vMDJiZG9BcVBoajUrN3VEZ0JTZ3dPZ1luU2hhc3FPdUxrQXVibTVjaS9lSStrY3FqaWV5K1dpZS9mdThQZjNSK1BHaldGcmF5dlVDKy9vNklqaHc0Y3pOYm1yQm9MaTBvQmtMVFlFeUQ4cHRTcEZWd2FPaTRzREFMR3Jzd29JNWszVXExZXYxbGJZakl5TXhQdjM3OUd2WHoreHFXWUNxbXovaVJNbmtKT1RJN1J0NnRTcFlMUFpJamVheWxScUVzeFJFWmRTSStqVnJ6ejZabVJraEU2ZE9qRnBISmFXbG5Ldk1IcjM3bDFjdkhnUkppWW1URXFKblowZGpJMk53V0t4c0gvL2ZoZ2JHMlA0OE9FWU5Xb1VVbE5UcHhsOGtBQUFJQUJKUkVGVTRlSGhnWGJ0MnNrOHQ3UWNiWGxIblBUMDlBRDg3NlpHa3JxK1BsZXVYSWtXTFZvSWpaYVVscGFDeFdMSnJFL3Y1dVltZE16MDZkTng0Y0lGdkhuenB0WkxxNUl2QXdYMzVHdnpJd0R3ZUx5N2RkMlF6dzJIdzBGYVdwcFFYcnlCZ1FGR2pCZ2g4VEdTZXBlbDZkS2xDL3o5L1hIZ3dBRmN1WElGZi8vOU53WVBIb3o1OCtmRDM5OGZ5Y25KR0Rod29OUkpZcjE3OTBiVHBrMUZxcExvNit2RDBOQ1ErYmxuejU0d05qYVdXdWxpOGVMRlFrR2Z0SUFqTnpjWG16WnRRbHhjSEZnc0Znb0tDbUJxYW9wKy9mcmh0OTkra3hrUXJGcTFDZ1VGQmN6a3Y4cU1qSXlZQ2FHN2QrK1dhL1RFMGRFUlJVVkZNbytyYVVWRlJiaDkremJVMU5UUXJWczNpY2NKQXJEcVZJaTVmLzgrZEhSMDVLNmNGQmNYaDJQSGppRTNOMWZzQWxLQTZ0dC80c1FKdVhPeTVhblVWSldnaW9xNENhd1pHUmtBSUZJQlo5aXdZVWhJU0lDZW5oNjJiZHNtZEsxdTNib1ZKaVltbURWcmxsQkp4ZlQwZENaVno5SFJVYWhxaXJtNU9hWk5td1krbjQvbHk1Y3phU3d1TGk2WU1tV0tRcU5sMWZIcTFTc0FFRm5Ub0xMYXZENGxNVFEwRkZyUWlzUGhnTWZqeVpXZVZ2VjN4ZVhMbC9IcTFTc01HREJBSlNscDVMK0hnbnZ5MWVqZXZidHhXVm1aT1ovUHozcnc0TUdMdW03UDUrYjU4K2ZnY3JuNDVwdHZtRzJHaG9aUzgxaFRVMU1WRHU0Qm9GT25UdGl6Wnc4ZVAzNE1UMDlQL1AzMzN3Z0xDd09QeDRPeHNiSE1uRjBQRHcvczM3OGZseTVkd3M4Ly93dzFOVFVBRmRVcEtxZnllSGw1Z2NQaDROeTVjeGcwYUpEUVFpK1BIajJDcDZjbkhCd2NtQnhZYVdKaVlyQng0MFp3dVZ3Y1BIZ1FhOWV1UlVGQkFRNGNPSUNGQ3hjaU5qWVdtelp0a25vdUhvK0g5dTNieXl6UlYzbWhMMmxxSzU5ZWxwTW5UNkt3c0JCOSsvYVZPbDlEWE1xSVBFcExTM0g1OG1VRUJRVWhLU2tKYTlldWxUdTRGMVF3cWJxS2FXVTExWDVaMVVPcWZuNEdCZ1p5TFJRa3FGelR1WE5ubEpXVk1VRTNqOGZEaFFzWEFGUk1CQmZJeWNuQnFWT25BRlRjRUZSTi9ZaUppVUZFUkFSbXo1NHR0TjNEd3dQWjJkbVlPWE1tdW5mdnptelB6YzNGNHNXTDhmNzlld3dmUGh3REJ3NWs5aGtaR2NIVjFSWDYrdm9pSlN4VjRmTGx5OGpPem9haG9TR0tpNHVaeWJIaXl2QUsxUFQxcVF6QlRibWk2VDg1T1RuWXZYczMxTlhWc1dqUklwSDkxdGJXTmJyaU1ma3lVSEJQdmhvY0RxZjcvNWZBdkF1QVg5ZnQrZHpjdlZzeG1QSGRkOS9WMm5OYVdGakF6YzBOaXhZdFl2TFBzN096RVJnWUNIdDdlNG1yTHFha3BNREh4d2VtcHFaTTNlYzdkKzdndDk5K2c1MmRuVkRKdVd2WHJtSExsaTFJVGs0V1d2VXlKU1VGY1hGeFdMZHVIUUlDQWlRT2pYLzY5QWwvL3ZrbkxsKytqQTRkT21EbnpwMUN3Wkd4c1RFT0h6NE1Cd2NIVEo0OEdhTkhqOGFzV2JQRXBvQk1uVG9WQmdZR3RaYVNVaHRldkhpQkF3Y09nTVZpWWNhTUdWS1BGZlFxeTVxd0xhZ2tsSnljak5PblQrUDgrZlBNUWtrZE9uUVFTZm5nOC9rU0YvRVIxR2NYdCtKeVRiVmZXWDUrZmpLUHljbkp3ZVBIajlHeVpVczBhZElFcTFhdHd2Mzc5MkZnWUlDaW9pSmtaMmREVDArUHVVRXNLQ2pBd29VTDhmcjFhK2pwNmVIeDQ4ZjQ1NTkvbU1ucTVlWGxlUC8rdmRpYnBjMmJONk45Ky9hWU5XdVcwUFpYcjE3aDNidDNzTFMwRkZ2VFg5N1NqTXBJU2tyQ2tTTkhoTFpaV0ZoZzVNaVJZby8vbkQ3Znl2THo4d0ZBb1pWbCtYdytuSnljOE9uVEoweWZQbDNzL0FGRlVoREpmeGNGOStTcndXYXoyL0g1ZkFDSXErdTJmSTZ1WGJzR1RVM05XdXNOTGlnb1FIQndNSTRlUFlyczdHeDgrKzIzR0RwMEtQejgvSERvMENHRWhvWml5Wklsc0xXMUZYbXNqNDhQZUR3ZVpzeVl3UVIxUFhyMFFNdVdMWEhwMGlWTW56NmQ2VUVmTW1RSURoMDZoR1BIam1IRWlCSE1IMFE3T3p0RVJFUWdNaklTZS9mdUZSbWgrUFRwRS96OS9YSDY5R2tVRnhkajBxUkpXTHAwcWRnRlhRd01ET0RsNVFWZlgxOGNQSGdRWjgrZVJmLysvV0ZuWjRjZVBYcEFYYjNpVjIxMTY3a3JROW1GZktyVzdCWW5PVGtaUzVZc0FZZkR3Ymh4NDJRR2RmZnUzUU1Bc1JXU0twOVQwS3NwYUx1R2hnYUdEUnVHaVJNbkNnV2htcHFhS0M0dXh0T25UOFVHcDgrZVBVTlNVaExZYkxaUVQzWk50cittWGJwMENUd2VqMG5oNnRTcEV5SWpJNUdmbnc4Mm00MTI3ZHBoMWFwVk1ESXl3c2VQSDdGOCtYSWtKaVppd29RSkdEaHdJT2JObXdkbloyY0VCUVZCUjBjSHFhbXA0SEs1WWtlY2RIUjBSSHJ6Z1lycjJNL1BEMFpHUmxMVFNnUTNhWkpzMnJSSnNSY1BZT0RBZ2VEeitTZ29LSUNXbGhZc0xDelFyMTgvc1Rmbk5mbjVWdmYzcENDZFNGclJnS284UFQwUkdSbUp0bTNiQ3FYNFNDS1lFSy9NNnJXQ3liNDFzZkl0cVhrVTNKT3ZCby9ITS8vL1gxUXY2N290ZGFXMHRCU2xwYVhRMDlOakpwaHBhV2toUGo0ZXo1OC94NEFCQTRTR2llV3RTQ05RWEZ5TTh2Snk2T3JxTWozeGxjOVhVbEtDZS9mdTRlKy8vMFprWkNSS1NrcWdxNnVMaFFzWFlzYU1HVkJYVjhlb1VhT3diOTgrbkRwMUNoczJiRUJvYUNqV3JWdkhCT1ZKU1VtNGRPa1NXclJvQVRzN08rYmNiRFliYytmT3hZWU5HM0R3NEVHNHVMZ3cyK2ZNbVlNTkd6WmczNzU5Y0hWMVpSNnpidDA2eE1URUlEQXdFSU1IRDBhSERoMXc3OTQ5bkQ5L0h1SGg0ZUJ3T0dqVnFoWFdybDJMSDM3NFFlcHJGenhQLy83OTRlYm1ockN3TUlTRmhVRkhSd2MvL1BBRGhnMGJKcFMrVUZ1cXM1Q1BOTmV1WFlPenN6TnljM05oYlcwdGRIUDA1TWtUNk9qb3dORFFFTnJhMmlncks4T05HemVZeWIyOWUvZVdlRjVCUFhXZ0lqMWkvUGp4bUR4NXN0aktMcDA3ZDBaVVZCUm16NTZOWnMyYUNRVWk1ZVhsZVBmdUhYZzhIbnIxNmlXU1IxMVQ3YTlNMFFBd01URVJlbnA2cUYrL1ByUzB0SmhnVTNCenlPRndtTEsxZ3A1cWUvdi9ZKy9PNDZLcS9zZVB2KzR3TENLSzR0SW5GZEcwVEUxbHljclVza1V6bDhyMTY1NXBXV3E1Wkc2UldwcVdacXU1NXBhYVdwaExaUm1VNHEvOEdDcUxtcDgrcHFhNDR5NHF5d3h6eis4UG5QbUl6TUFBQTZQTSsvbDQ5QkR1Y3U1N21FdTg3NWx6M3FjL3p6Ly9QR2F6R1M4dkw5c1F0ZDI3ZHpONjlHak9uei9QVTA4OXhlalJvekVZRER6enpETjg5OTEzdlBycXEwUkdSdHJxcWVjMTBkUWVlNzNHSjArZXBFS0ZDdmo1K1hIZ3dBRk9uVHFWNTJSUjZ4Q2lnbWpRb0lGVHNSYjMrMnZ2OWR1ck1CVVhGNGRTaXVEZ1lBSURBL0gzOStmdzRjTzJ4YmJzUFhUYXMyalJJcjc4OGt2S2x5L1BqQmt6N1A1Y3IxeTVRbnA2T3VYS2xjUGIyOXYyYVd4K1EzOVNVbExRZFozeTVjdmo2K3VMeFdLeHJTUmNFa09VaE90SmNpODhocVpwZFFBTUJzTmhkOGZpTHYvODgwK3VLalJoWVdHMmhPSG0xUXZMbHkrZlo4L3Z6YXZWN3Rtemh5RkRodVE0eHRwYjl2bm5uL1BWVjEvWmVvU3FWS2xDdjM3OTZOR2pSNDV4eGdFQkFZd1pNNGFPSFR2eTl0dHZzMnZYTG5yMzdzM1BQLzlNMmJKbG1UbHpKcnF1TTJUSUVGc2lZL1hVVTA4eGUvWnNmdjMxVjQ0ZE8wWndjTEJ0KytlZmYwNWNYQndYTGx3Z0tDZ0l5SzZqUFhUb1VLWlBuODc2OWVzSkRnNW04dVRKcEtTa1VMNThlVjUrK1dWNjkrNWRvT1hYNzdyckx1Yk1tY091WGJ0WXVuUXBmL3p4Qjl1M2IrZVZWMTV4dWcxWEt1eXFrWTZxNVNRa0pMQjQ4V0piNVpXV0xWdnkzbnZ2NVVnZ0ZpeFl3TFp0Mit5MjI2UkprenhydXZmcTFZdXRXN2RTclZvMVJvNGNtV3RpNkkzR2poM0xwRW1UMkx0M3IyMzR6WTM4L2YxNTZLR0hjZ3dkS2U3NGJ6Um8wS0E4OTk4OGhHTEdqQmtrSlNYbE9zNWFUZXFiYjc0aEpTV0ZWcTFhNVJobWRIUEZGYlBaektSSmt6aC8vanhkdTNabDdOaXh0cUZna1pHUm5EOS9ubTNidHRrcTVoZ01CaDUrK0dHblhsTmUrdlhyeDhXTEYzTnN5NnQ2bGl1cTVkeXNwTjVmZTFXbzdQM083Tml4dytGd0t5OHZMM3IwNkpIdnRiNzY2aXZtekptRGo0OFBNMmZPZEZqT016azUyZTdRb3h2blVkbXpkdTFhMi9vYU4zdmtrVWZzYmhlM05rbnVoU2VwQTZDVStzZmRnYmhMU0VnSTllclZJeXNyQzZQUlNPUEdqWG4xMVZjNWVmSWtHUmtaT1NiTkJRWUdVck5telJ6ajFHOTI0c1FKZnZubEYxczV1cENRRUdyVnFvV3U2NVF0VzViUTBGRGJ4OGNQUFBBQWE5YXNvWFhyMWp6eHhCTzBhTkVpVjNKK28vcjE2L1BWVjE4eGI5NDhMbDY4U05teVpjbk16T1RlZSsvRmFEVGFYYm5XeTh1TE45NTRBMjl2N3h4bEFyMjh2UGp3d3crcFdiTm1ycDZvcmwyN2N1ZWRkOXJHS0UrWk1vWEV4RVI2OWVwVnBLb1o5OTkvUC9mZmZ6OG5UcHpnK1BIanRvV0VTa3FaTW1VS05KN1htZk9WVXF4Y3VaTHQyN2RUcmx3NUJnOGViTGZTeTRNUFBzaVpNMmRzbitRb3BhaFFvUUl0V3JUZ2hSZGV5UE45TnhnTWZQNzU1MDVWRWFsZXZickRwTVNla29nZnN1dlBwNmVuTzZ6T1kvWHp6ei9udUUvcjE2L1AwYU5IYmRmMDh2S2lZY09HdGw3bnRtM2I4dlhYWHpOOCtQQTgyL1gyOW1iV3JGbjgvdnZ2OU96Wk04YytvOUhJUng5OXhKSWxTL2orKysvSnpNeGswS0JCT1NaaEdvM0dRczBMZWVpaGg5aTNiNSt0OTdwV3JWcTVGbVZ5dG4wZkg1OThTMFRlcktUZVgwZHExS2lSSytiNjllc1RIQnhNZW5vNkpwT0pyS3dzZkh4OHFGZXZIZ01IRG5ScVluamJ0bTFaczJZTmI3NzVacDRQUGZYcjE2ZEJnd2FrcDZkanNWanc5dmFtZHUzYStYWXMxSzVkbThEQVFDd1dpMjBvVmNXS0ZXblpzcVhkU2J2aTFpZURxWVJIYU5XcWxURTFOVFVEME92VXFWTW1LaXJLK2RWNUNpRThQRnhCNFh0TjNjRmlzUlQ2ajVvemxGSllMQmJiRUlPQzBIWDlscHVFdW0zYk5xNWV2Y3BUVHoxVjZEYlMwdEl3R0F4T1ZjeTRkT2tTRm91RlNwVXFGZnA2cnBDV2xzYWFOV3ZvMUtsVGlVdzhkTFhiUGY1cjE2NTU1RkNKbEpRVXZMMjliWis2T1hLN3Y3OVdseTlmNXRxMWE3YkoremRXUlJMT3NUNElKU1FrZUZ5dTYzRXZXSGlteG8wYlZ6VWFqU21hcGgyT2o0Ky9xN2l2ZHpzbTkwSUlJVVJwNGNuSi9hM1ZGU1pFTWZIMjlnNENVRXFkZDNjc1FnZ2hoQkRGUlpKNzRSRXNGb3MxdWIrWTM3RkNDQ0dFRUxjclNlNkZSekFZREpVQU5FMjc1TzVZaEJCQ0NDR0tpeVQzd2lOb21tYWRoU1U5OTBJSUlZUW90U1M1RjU2aUFvQ21hWkxjQ3lHRUVLTFVrdVJlZUFTbGxMVm9kcHBiQXhGQ0NDR0VLRWFTM0F0UFlRUlFTaFZyZlhzaGhCQkNDSGVTNUY1NENtOEFwVlNXdXdNUlFnZ2hoQ2d1QlY4cVVvamJrS1pwUnFVVUJvT2hSSHZ1ODFvcVhBZ2hoQkRDMWFUblhuaUtFdTI1VjByRmxzUjFoQkJDQ0dHZnAvNHRscDU3NFJHVVVsN1gveTJSbnZ2RXhNVEhTdUk2UWdnaGhCQTNrcDU3NFJFMFRiTUFHQXdHdWVlRkVFSUlVV3BKb2lNOGhSbEFLZVhqN2tDRUVFSUlJWXFMSlBmQ1U1aXYveXZKdlJCQ0NDRktMVW51aGFlUW5uc2hoQkJDbEhxUzNBdFBJVDMzUWdnaGhDajFKTGtYbnNJRW9HbWFyN3NERVVJSUlZUW9McExjQzQrZzYvcTE2MS82dXpVUUlZUVFRb2hpSk1tOThCU1hyLzlid2ExUkNDR0VFRUlVSTBudWhVZnc4dkt5SnZlQmJnMUVDQ0dFRUtJWVNYSXZQSVgwM0FzaGhCQ2kxSlBrWG5nSzZia1hRZ2doUktrbnliM3dDSnFtU2MrOUVFSUlJVW85U2U2RlJ6QWFqZEp6TDRRUVFvaFNUM04zQUVLVUVDMDhQRHdUOE5ZMHpTYytQdDZjN3hsQ0NDR0VFTGNaNmJrWG5rSWg0KzZGRUVJSVVjcEpjaTg4eVdVQXBaU011eGRDQ0NGRXFTVEp2ZkFrMG5NdmhCQkNpRkpOa252aFNhVG5YZ2doaEJDbG1pVDN3cE5JT1V3aGhCQkNsR3FTM0F1UG9XbmErZXYvVm5KM0xFSUlJWVFReGNIbzdnQ0VLQ202cnAvUk5BMmdTbkZmS3l3c0xFN1R0QWVLK3pwQ0NDR0VzRThwRlp1WW1QaVl1K01vYWRKekx6eUdwbWxuQVpSU1ZVdmdXcExZQ3lHRUVHNmthVm9yZDhmZ0R0SnpMenpKR1FDRHdWRHNQZmRXOGZIeEpYVXBJWVFRUWx3WEVSSGg3aERjUm5ydWhjY295WjU3SVlRUVFnaDNrT1JlZUF5THhYTG0rcGNsMW5NdmhCQkNDRkdTSkxrWEhrUFROR3R5THozM1FnZ2hoQ2lWSkxrWEhzTmtNcDI3L21WbDVONFhRZ2doUkNra0NZN3dHUHYyN1RNQmx3QmpzMmJOWkNFcklZUVFRcFE2a3R3TGoySWRtbU0ybTJYY3ZSQkNDQ0ZLSFVudWhVZlJkZjNzOVg5bDNMMFFRZ2doU2gxSjdvVkh1V0ZTcmZUY0N5R0VFS0xVa2VSZWVKb3pJTFh1aFJCQ0NGRTZTWEl2UElwMUlTdUR3U0RKdlJCQ0NDRktIVW51aGFleHJsSXJ3M0tFRUVJSVVlcEljaTg4aW5WQ0xUTG1YZ2doaEJDbGtDVDN3dE5JY2krRUVFS0lVa3VTZStGcEpMa1hRZ2doUktrbHliM3dOSkxjQ3lHRUVLTFVrdVJlZUpRclY2NmN2LzVsWlVCelp5eENDQ0dFRUs0bXliM3dLQWNQSHN3RVVnRmpvMGFOS3JnN0hpR0VFRUlJVjVMa1huZ2lhNjE3R1pvamhCQkNpRkpGa252aGljNENlSHQ3UzNJdmhCQkNpRkpGa252aGlXUWhLeUdFRUVLVVNwTGNDMDhreWIwUVFnZ2hTaVZKN29YSDBUUk55bUVLSVlRUW9sU1M1RjU0SWtudWhSQkNDRkVxU1hJdlBJNnU2NWV1ZnhubzFrQ0VFRUlJSVZ4TWtudmhjUXdHUXlxQXBtbmwzQjJMS0Q0WExseHdkd2h1WlRLWjNCM0NiVUVwNVpicmV2cjlXVkowWGMvM21QVDA5QktJUklpU0k4bTk4RGhLcVN2WC81WGsvamEzYmRzMmpoNDltbU9iVW9weDQ4YlJxVk1uVHA0OGFmYzhrOG5FMUtsVE9YUG1US0d2cmVzNnpabzFvMW16Wm9WdTQyYTdkdTNpbFZkZVljT0dEVVZxWjlPbVRUejk5Tk1rSmlhNktMS0NpNGlJSUNJaUFvdkY0cllZOG5QNjlHbmF0Mi9Qd29VTGk2VjlkOTZmdHp0WDNEK25UcDNpMFVjZlpkaXdZWGFUZkYzWG1UVnJGczg4ODR6RDk4SVphOWFzeWZjZTJyOS9QOU9tVGVQZi8vNTNvYThqaExNa3VSY2VSOWYxMU90ZlNuSi9Hek9aVEV5YU5JbGh3NFp4NmRJbDIzWk4wNmhmdno1WHIxNGxNakxTN2gvMVR6NzVoTFZyMXpyOG8zK2o1T1JreG84Znp3OC8vSkJqdTFJS2s4bmswaDd5bUpnWWR1N2N5ZG16Wi9NL09BK0JnWUZjdW5TSmFkT20zZExKdGJzdFg3NmNsSlFVTkUyemJZdVBqNmR6NTg1Ty8rZElTZDJmd3JIWTJGalMwdEpRU21FdzVFNTNEQVlESjA2YzRNS0ZDNHdhTllyTXpNeDgyMHhOVFdYYXRHbjg5Ny8vdFcxYnVYSWxjK2ZPdFgxdk1wa1lObXdZNjlldnQyMkxpNHZqMjIrL0xkSkRoQkRPTXJvN0FDRkttdEZvVEwzK0I3Tzh1Mk1SaGVmajQ4UElrU09aT0hFaVk4YU1ZZTdjdVhoNWVRSFF0MjlmdG03ZHl1N2R1MW14WWdYOSt2V3puZmZqanoveTlkZGY0Ky92eitUSmsrMyswYjlSVkZRVTBkSFJHSTFHT25Ub1VHeXZKeXNyaTVpWUdBd0dRNUd2MDZ4Wk15SWlJb2lQanljcUtvb2VQWHJZOWcwYU5JajQrUGdDdFRkbnpod2VmUERCSXNWVUVFOC8vYlJMZXExOWZIell2bjI3M1gzbnpwMWozYnAxVktsU2hkNjllOXUycDZXbGtaeWM3SkpyRjhmOUdSY1h4NUFoUTRvY245WE1tVE41N0xISGJOOTM3OTZkUTRjT3VheDlvTUQzbTZ0czJiSUZnS2VlZXNyaE1STW5UbVQvL3YzOC9mZmZUSnMyalhmZWVTZlBOak16TTlteVpRdGJ0MjVsK2ZMbFZLMWFOY2QrWGRlWk1HRUMyN1p0bzJIRGhyYnQrL2J0QStDaGh4NHE3TXNSd21tUzNBdVBZN0ZZcmx6dnFaT2UrOXRjKy9idDJiaHhJM0Z4Y1N4ZnZweisvZnNEMlQxeWtaR1I5T3JWaTdWcjE5S3paMCs4dmIzWnYzOC9VNlpNd1dnME1uUG1UTzY1NTU0ODI4L0l5TEQxMkhmcjFzMGxNVWRFUk9SN1RQdjI3UXZjYnBjdVhYanp6VGR0MzcvNDRvdFVyRmlSc0xDd0hNZjk2MS8vSWlRa3hQYjkwYU5IVVVybDJHWjE1c3daMHRQVDhmWDFMWEE4UlJFY0hFeVpNbVdLMUVaK0NmcThlZlBJek16a3RkZGV3OC9QejdhOVpjdVcrU2FqbjM3NktjdVdMY3YzSWF3NDdrOXZiMjhDQTR0ZUMrRHExYXRZTEJhOHZiMXpiUGZ6OHl2eXo5NWlzYmg5emtkS1NncUppWW40K2ZubGVIaTVtYisvUHhNbVRPQ05OOTZnYWRPbStiWmJwVW9WcGsyYnhwQWhRNWcrZlRvZmZ2aGhqdjBmZmZRUnYvenlDODg4OHd3dnYvd3lrSjN3NzlxMWk3dnZ2cHNhTldvVTdZVUo0UVJKN29YSHljcktTdlgyOXBZeDk2WEUyTEZqV2J0MkxiMTY5Y3F4dlU2ZE9uejIyV2MwYnR6WWxzRGNkZGRkUFBMSUk3UnExY3FwbnVqVnExZHo1Y29WUWtORGFkeTRzVXZpdFpkRVEvYjRZSlBKUlBYcTFURWFDLzYvNWtxVktoRVpHY2xmZi8yVlkvdjQ4ZU50WDY5ZHU1YkpreWZuMk4rMGFWTU1CZ05yMTY3TjFlYlFvVVA1NDQ4LzhQSHhLWEE4UmJGZ3dZSWl0NUhYUTlRLy8vekRkOTk5UjZOR2pXalhyaDJRbllEbDl5a093TktsUzFtMmJCa05HemJNOFREbGlLdnZ6L0R3Y0RadjNwenZkZk16Y09CQWtwS1NjaVgzeTVZdEsxSzdTVWxKUkVaR2N2cjBhUURhdEdsVHBQWUthOTI2ZGVpNlR1dldyZEYxUGM4aFZKRDlVTE40OFdJV0wxNXNkLytOdng5Tm16Ymx2ZmZlcy9zZWRldldEYVBSeUxCaHcyemJFaElTdUhUcEVwVXFWV0xhdEdsMjJ3OE5EYlhkaTBJVWxTVDN3dU5VcWxUcFNtcHFxbFRMdVkzWiswUDkyMisvT1gzK2dRTUgrT0tMTDNKc3V6bTV2WGJ0bWkzUlNVcEt5ak5aeks4M3ZsV3JWclllUG50SjlNbVRKK25jdVRNaElTR3NXYk1tVjVLWm5wNk9VZ3AvZi84OHJ6Tmd3SUFDRFNreG1Vem91azY1Y3ZaL0ZjeG1NMEN1NU42WlR4K3NIbmpnZ1h5UEtlbGhHKysvL3o1S0tjYVBINCttYVJ3L2ZweVhYbnJKMXR0cUw4bFhTakZuemh3V0wxNU03ZHExK2ZUVFR4MStvbEVTOTZkVmVucDZvWHJhclhNeEN2TWdhVTlXVmhaZmZQRUZpeGN2UnRkMUtsV3F4SnR2dmttclZxMXlIVnZjOTQrdTYzejMzWGRBOW50aHNWaGNNdFFLNE9PUFA3Wjl2WGZ2WGdBdVhyeVlhOStubjM1S3c0WU5hZE9tRGRIUjBRQWNPblRJNFpBbmk4VWl5YjF3R1VudWhjZUpqWTNOQ2c4UFR3ZksxSzFiMS9mZ3dZUDV6NklTdHhSWC9hSE95NElGQzdoOCtUTGx5NWVuWXNXS2VjYmhxRGZlNnVaeHVUZWJNMmNPWnJPWkFRTUcyRTBzMjdkdnorWExsL05OZ3UzMU9yNy8vdnRFUlVYWlRiSlNVN1BubHBjdmIzLzZpWFZvaGIyZWU0UEJRSEJ3c01OWW5QblpIRHQyekdFVkUrdlFwSjkrK3NuaCtZV3hmdjE2NHVQajZkT25EL1hxMVFPeXg1MmZPWE9HczJmUDJ2MzVYN2x5aGNtVEo3TjU4MmJ1dXVzdTVzK2Y3L0NlZ0pLNVB3R2lvNk41OTkxM2VmYlpaK25Sb3dmVnExZDMrdHlzckN5QVhEMzNoWEhvMENFbVRweG9tMlRhb1VNSFJvMGE1ZkMrZ3VLOWY2S2pvMGxKU1FHd2ZlTG1xZ2ZJRlN0V09MMnZRNGNPUFBUUVEyemN1SkdHRFJ2bStsVEVPdjlsMDZaTlZLa2lheW9LMTVIa1huZ2twVlNxcG1sbEFnTUR5d0dTM04rR1FrSkNIUFptRnNTenp6N0w4ZVBIYzJ6YnQyOGZLMWV1eEdBd01HL2VQRnNTZUNPTHhXTHJWU3hLSFAvNXozL1l0R2tUd2NIQkx1KzUyN3QzTDk5Kyt5MUJRVUc4OWRaYnVmWmJleHdkSmFyVzVONWVEM1c1Y3VYeWZOM1czdG1vcUNqYlJOS2JQZjc0NDF5K2ZEblhkcVZVc1pTQlBINzhPQjkrK0NIQndjRU1HVElFWGRmWnZIa3p2LzMyRzBGQlFZd1lNU0xYT2R1MmJXUHExS20ycWpwSGp4NWwwYUpGdlBUU1MxU29VTUhodFlyei9yUTZkKzRjWGw1ZXJGeTVrdFdyVi9QNDQ0L1RyMSsvSEJNNUhiSDIzQmRseUZWV1ZoWkxsaXhoMGFKRm1NMW1xbFdyeHZqeDQzbjQ0WWZ6UGJlNDdoOWQxeDJXcFZSS3NXZlBIa0pDUXZKODd3QisrT0VIREFZRExWcTB5UEdRY3VORHdxVkxseGd5WkFqNzkrOEhzaDlFSzFldW5PTUJjZUhDaFdSa1pOaWRnM0R1M0RrTUJnT1ZLbFhLTXhZaENrcEtZUXFQcEduYUZRQ3oyU3hEYzBRT2FXbHBUSm8wQ1YzWDZkMjd0OTNFM2xXeXNyS1lQSGt5U2lsZWYvMTFwOFo4Tzh2Nk9nQW1UNTVNeFlvVjJibHpKMWV2WHJVZFl5M0w5NjkvL2N0dUczbjEzTitPTm0vZVRGcGFHaWRPbktCRml4WTBiZHFVc1dQSEFqQm16SmdjU2R6ZmYvL055SkVqR1Rac0dPZk9uV1BZc0dGOCsrMjMzSC8vL2F4ZXZacm5ubnVPRlN0VzJIckEzYUZYcjE3OCtPT1BqQnc1a29vVksvTExMNy9RcjE4L1huNzVaZUxpNHZJODF6cmtxckE5OTBsSlNmVHMyWk41OCthaDZ6cDkrL1lsS2lyS3FjUytPRVZIUjNQNDhHRzcrK2JObThlQUFRUFl1SEZqdnUwc1diS0VDUk1tc0duVEpydjdUNXc0d2NDQkF6bCsvTGh0V05zTEw3ekFhNis5Wm52Z1NFbEo0Y3N2dndUSVZRSlQxM1ZPblRyRm5YZmU2ZExmZXlGQWV1NkY1MG9GTUJxTmt0emY1dXhOSW5XR3ZWNURwUlFUSjA3azhPSEQzSDMzM1M0dE9XalBraVZMT0hEZ0FJOCsraWlQUFBLSVM5dWVPblVxeWNuSkRCNDhtR2JObW5Ia3lCR0dEeC9PblhmZVNWUlVGQWFEZ1dQSGpnRTRITTZSVjg5OVNjbHZJbVJCTkd2V2pMaTRPQ3BVcUVCZ1lDQmJ0bXpoekprelBQbmtrN1J1M1JxTHhjTDI3ZHY1NXB0ditQZS8vNDFTaXZyMTZ4TVpHVW45K3ZVQm1EMTdOcHMyYldMbXpKbDgvUEhIckYrL25qRmp4amdjRys3Sys5T2VNbVhLMEtkUEg3cDM3MDVVVkJSTGx5NWwxNjVkN05xMWk4YU5Hek43OW15N2N6V0ttdHkvK09LTEtLVm8yTEFoa1pHUnhmb1E3S3lNakF4bXpab0ZaTThsdVBuQjY5RkhIMlhod29YODlOTlBPY3FmM2l3bEpZVWpSNDVnTUJoNDRva25jdTJQaTRzak1qSVNrOG5FckZtemVPZWRkN2h5NVFxdFdyVmk5ZXJWOU83ZG00OCsrb2pWcTFlVGxwWkcrZkxsU1UxTkpTVWxoVHZ1dUFQSWZqZ3dtVXpVcWxYTGRUOEFJYTY3clpQN3NMQ3dPRTNUOHA5dEkyNGJTcW5ZeE1SRXgzWExYT2NLZ01GZ3lKWGNOMnpZMENjZ0lNQXZQVDNkVXJac1dUMDFOZFZTcFVvVlBUWTIxZ0s0WjYxNmtjUDI3ZHR0Q3crZE9uV3FTR09jMTZ4WmcxTFpiK3VsUzVkSVRFd2tJQ0NBR1RObUZHdVBkV0ppb20zUzVPalJvMTNhOW9JRkMydzlqczgvL3p6cDZlbU1IVHVXek14TUJnOGViT3NwL1B2dnZ3RzQrKzY3N2JaeksvVGN1M0w4K3QxMzM4M3MyYk9CN0FvbTMzenpEVUZCUVl3Yk40N3o1OC9UcTFjdnpwMDdCMlIvbWpGbzBDQTZkdXlZcTJlMWJkdTJOR3ZXalBmZWU0K1ltQmdHRHg3TWhBa1RlTzY1NTREaXV6L3o0dVBqUSsvZXZlblNwUXNyVjY1azJiSmwzSG5ublE0bllWc1QzOEsrdDlhWVB2amdBMXZDNm00TEZ5N2s5T25UTkcvZW5PUEhqK2Y2dVRkbzBJQ2FOV3Z5MTE5L2NlellNWWRqL3Exckl6UnAwaVRIa0puTXpFem16cDNMVjE5OVJlWEtsWms5ZTNhT2g1clJvMGR6MTExMzhmNzc3ek5nd0FCZWZmVlY3cjc3YnRxMWE4ZW5uMzdLbmoxN2FOMjZOWkE5SEEvZzNudnZkZW5QUUFpNHpaTjdTZXhMSDAzVFdwWEVkWlJTSmszVFVFcmwrc3ZtNStkM245bHNqamNhaldSbVp1THI2MHRxYWlyaDRlSFdReXczdEtOcDJYL0ZyVXRjbmdOS1pqYWRCN3N4SVhGVXV1NUdack9aNWN1WHMyalJJa3dtRTEyN2RyWHR1N0huc21MRmlyejc3cnNZalVacTFxeExWM3hEQUFBZ0FFbEVRVlRwMnFCdmNPN2NPY2FPSFdzYjkzem5uWGNDK1ZjUmNiUi8rZkxsTkdqUUFJQ3Z2LzZhK2ZQbjIvYjE2ZE9IcWxXcmN2RGdRZnIwNmNPVFR6NXAyM2ZreUJIQThhVEZ6TXhNREFhRHl5cXFGRVpoSjBMbTliTk1UMC9ublhmZVFTbkYyMisvYlp0ejBLbFRKMkpqWStuWnN5ZnQyclhMczFjN01EQ1E5OTkvbjFhdFdqRjM3bHdlZi94eDI3N2l1aitkNGVmbng0QUJBK2phdFd1dXlhWUhEaHhBS2NVOTk5eHpTenk0dVpKU2l2WHIxMk0wR25uOTlkZDUvZlhYN1I3MzVKTlBzbmp4WXFLam94azRjS0RkWTZ6Si9ZMi9Ld0E3ZCs1aytmTGxORzNhbEduVHBoRVVGSlRyM0M1ZHVsQzFhbFZXckZoQjU4NmQ2ZGl4byswaGV0ZXVYYmJrUGpFeEVjQmxKWGFGdU5GdG5keGJ1V3YxTytGYUJTbVBWbFNhcGxrQWRGM1BOVk1yUGo0K01TSWk0cmhTeXRGcUk3WnpibHkyL3ZyM3NUNCtQaTluWm1hZWQyVzhvdkRpNHVLWVBuMDZ5Y25KM0hQUFBVUkdSbkxmZmZjNVBMNVpzMllBekowN2w1aVlHS2V1a2QvUWtSdUhXR1JrWlBER0cyOXcvbnp1VzhSUmttMnRDdUpvdjNYWXpOeTVjMW00Y0NHMWF0VWlMUzJOTTJmT2NPVElFUTRlUEVpbFNwVVlQSGh3cm5iaGZ3OFhOOHZJeUhEcmtKemk4c0VISDNEOCtIRjY5T2hCOCtiTmJkc0hEUnJFSzYrOFVxQzIyclp0eTVOUFBsbm9CNkNDM3AvT3NzNGZPSHIwS05IUjBVUkhSM1BvMENIR2p4L1BQZmZjUTJabWRoMkIwcExjYTVwRzI3WnRLVmV1WEo1RFhhekpmVXhNak4zazNtS3g4TWNmZjZCcFdxNGhPUzFhdEdEdTNMazBiZG9VVGRQNDg4OC9HVDE2TkFNSERzenhRTmF5WlV0YXRtd0paUDk4R3pWcWhMKy9QMXUyYkdIczJMRVlEQWEyYmR1RzBXak10Y2ljRUs1UUtwSjdJUXJCQW1Dd1A1TkpLYVcrQllZWHBFR2wxQnNKQ1FrZkFlcUdYbjdoUnVQR2pTTW1KZ1kvUHorR0RSdEduejU5SEZiZXVObTVjK2VjSGs3aDdIRVdpNFV4WThhd2QrOWVxbGV2VG1abXBtMFlDRGdlWjIydENwTFhPR3hkMTRtS2l1S09PKzVnOXV6WnR2a0NTNVlzNGEyMzNpSTVPWm4rL2ZzemRlcFU2dFNwdytIRGgwbE5UYVZ5NWNwMnErWG91bzdKWkhKWVZlVHk1Y3RPUFpBN1U2ZThPRmg3WDIrMlljTUdObXpZUUlNR0RSZytmRGhuenB6aG4zLys0ZURCZ3pScjFvdzZkZW9VcUtNaEtDakk2WWZBbXhYbC9zeExjbkl5bXpkdkppWW14bGJKQmJJWHpxcGR1emJ3dnpIMzducDRLNDc3cDIvZnZuWjcwMjlVcjE0OXFsV3J4b0VEQit3T3pVbEtTdUxxMWFzMGFkSWtWM25LNDhlUHMyM2JOclp0MndaQWJHd3NaODZjWWUvZXZiWUg1UnVOSERrU3lCNy8zNnhaTTM3OTlWZmk0dUx3OS9mbjVNbVRQUFRRUTVRdFc5YnAxeWVFc3lTNUZ4NUowN1FzcFpUZG5uc0FnOEd3WHRkMXA1SjdwZFFPVGRONkp5WW1IblJ0bEtLb1ltSmlDQWdJWU5XcVZWU3JWcTFBNTA2WU1JRUpFeVk0M0g5aktVeG5QejFjdFdvVjI3WnRJeWdvaU5telp6TjgrUEFjeVgxUkdBd0d1blhyUnNlT0hYTlV2Mm5Rb0FFclY2N2tndzgrWVAzNjlZd2ZQNTdWcTFmYlZqa05EUTIxMjE1R1JnYmdPUGtyempybHJtQ3ZSL3J3NGNPODk5NTdBSncvZjU0bm5uaUN0TFEwMjM1cnNta3Y1dVRrWkx5OXZYUGRSM25WdTg5UFVlN1BteDA0Y0lETm16Zno2NisvNWxnb3FVNmRPcllKdzliRTN2cmdaakFZWEZMbnZqQ0s0LzV4ZHV6L0k0ODhZdnNkZVA3NTUzUHNzeTQyWmgwK2M2T1VsQlM3ZGU1LytPRUh1OWV4SnZjQXp6enpETC8rK2l2TGxpMnpQVEEvL2ZUVFRzVXJSRUZKY3U5aUZ5NWN5TGZuUUxpZlVzb0NvR21hM2VRK0lDRGc5OHVYTDEvVE5DMnZiaFZkS1RYVllEQk1pWStQTnhkTG9DS1hnZzdmdW5yMUtoMDdkc3ozdUlDQUFMWnUzVnJZc0p6U3FWTW5ZbUppZVB2dHQvTk1iQXJyNW1FM1ZuNStma3lZTUlGbXpaclpFanpyQ3A3MkZyZUMveVgzZm41K3VmYlZyMStmY3VYS01YZnVYSWV4T0ZPbmZQRGd3Vnk1Y3NWaEc2NndaY3NXa3BLU2VQcnBwNmxhdFNwbXN4bE4wekFhallTSGgxT3JWaTFxMWFwRnpabzFiUk9MN1gxQ0VoRVJRYlZxMWZLdFlsTlM5NmV1NnlRbUpySjE2MVppWTJNNWNlS0ViVi90MnJWcDNibzFyVnUzNXE2NzdzclZsblZJanJ0NjdkMTkvK1NWM01mR3hxSnBXbzQ1RkRmR0ZCOGZUMnBxS3AwNmRhSnk1Y3FzWExreVIzekp5Y2wwNzk2ZEprMmE1RGozNFljZkpqZzRtQjA3ZG1Bd0dBZ0tDcUpObXpZRmpsMElaMGh5WHdqYnRtMGpPRGc0eDRRNzYxTG0yN2R2ZDlnTFl6S1orT0NERDNqcHBaZnlYYkhTRVYzWGJXTkVIWDNzTEp4aUFWQksyUzB3bkpxYU9pQ2Z4RDVaMDdRK0NRa0p2eGRMZE1LaC9GYUR2VkZ5Y2pKZVhsN1VxT0ZvK3NUL0JBUUVGQ1VzcDVRdFc1YWxTNWZtbXF0UlVxd1RCTC83N2p0YmZlNUhIMzNVN3JIWHJsMEQ3Q2YzZWEzU1dSQjVKWGV1OHRkZmY3Rml4UW9zRmd0dnZQRUdxMWV2SmpnNDJPN3Jjb1hpdmovLytPTVBmdnp4UjM3Ly9mY2NDempWckZtVE5tM2EwS1pORytyVXFaTm5XK25wNlVCMkdVMTNjUGY5RXg0ZWpyKy9QL3YyN2VQY3VYTlVybHdaZ0lNSEQzTHMyREVhTjI2YzU2Y0FuM3p5Q1pjdVhXTFVxRkU1RXZ1c3JDemVmdnR0TEJZTFE0Y096WEdPd1dCZzBLQkJUSmd3QVYzWDZkKy9mNm1aN3lCdVBaTGNGNURKWkdMU3BFa0VCQVN3ZE9sUzI4ZHJtcVpSdjM1OVltSmlpSXlNWk5HaVJibktwMzN5eVNlc1hidVd2WHYzMmxhL2RDUTVPWmw1OCtiUnZIbHpPblRvWU51dWxMSzcwcDBvTUNPQXBtbTVhc3lGaFlVTkJPYm5PdU02cGRSS2c4RXdKRDQrUHZmU21xTFlGV1RWejRpSUNDcFZxdVNTbFVKZHhWMkp2ZFdsUzVmNDdMUFBBT2phdGF2RFVvbld4YTRjN2I5ZFdJZW9XQk5lUjJVL3IxNjlTa3BLU3I2SmNYNksrLzVNVEV5MExjSlVyVm8xV3JkdVRaczJiUXBVVXZIVXFWTkEwWVlVM2M2OHZiMTU0SUVIK1AzMzMvbnp6ejl0bjE1dDJiSUZ5RjBsNTBaS0tTcFhyb3kvdnorVEprMWk4K2JOdGxXQkowMmF4SjQ5ZStqVHAwK3VubnZJcnBaajVXaWhMU0ZjUVpMN0F2THg4V0hreUpGTW5EaVJNV1BHTUhmdVhOdVRlOSsrZmRtNmRTdTdkKzlteFlvVjlPdlh6M2JlanovK3lOZGZmNDIvdnorVEowL09kMFc2cUtnb29xT2pNUnFOT1pMN29uajY2YWRkc3FTN2o0OVBhZmpVd0FkQUtaVis0OGJRME5DSE5VMnpKdmF2QXgvZHNQc0tNRGd4TWZHcmtnbFJDTmZTZFowMzMzeVRpeGN2RWhRVVJQLysvUjBlZS96NGNRQ0hFMnFMazhGZzRIcXBXbEpUVTNPc0hGc1FXVmxaSkNRa0FEbnJpV2RtWnZMMzMzL3oxMTkvc1cvZlB2YnQyOGVSSTBkNDRva25tRDU5dWt0ZVEzSHAyTEVqMTY1ZG8wMmJOb1V1bzJpZEVHb2RvbFVVN241WUxheFJvMFl4ZWZMa0hCTmFmLzc1WnpSTnl6TzUxelNOSVVPRzBMTm5UeFl2WHN5YU5XdllzbVVMVmFwVTRlelpzN1JxMVlwaHc0YmxPbS9Ka2lWczJMREI5ckM4YnQwNnFsV3J4b0FCQTF6LzRvVEhrK1MrRU5xM2I4L0dqUnVKaTR0aitmTGx0aitRQm9PQnlNaElldlhxeGRxMWErblpzeWZlM3Q3czM3K2ZLVk9tWURRYW1UbHpKdmZjYzArZTdXZGtaTmdtNkhUcjFzMWxjUWNIQnhmNVkxaFhMaWpqWnI0QUJvTWh3N29oTkRTMGdzRmdXQVY0S2FVbUp5WW1maHdSRWZHb1V1cFpJREVySzZ2TG5qMTdwTHRGRkl1MzNuckw0VDdyTUlxOGpna09EdWJsbDE5MnVGL1hkZDU1NXgzaTR1SUFHRHQyTEFFQkFWZ3NGczZmUDArNWN1VnMvMzg0ZS9Zc1M1Y3VCZHl6eUk2bWFWU3RXcFdVbEJUbXpKbkRpQkVqQ2p5TTVzS0ZDOHlmUDkvMmNGQ3ZYajJpbzZOWnVIQWhodzhmdGszRTlQUHpvMkhEaGp6NjZLTU9oeWpkU21yVXFNRWJiN3lSNXpGbXM1bTB0RFRLbFN1WG95UEpaREx4eXkrLzhPV1hYd0wySjQwNjQ4S0ZDN2F2aTJ0NFUzRzdlZWpzL3YzN09YejRNSTBhTlhKcVltN0ZpaFVaT1hJa1BqNCtMRjI2bExObnp3TFpRM3ZXclZ0SGh3NGRiRCtiSlV1VzhQbm5uMk13R0hqLy9mZkp6TXhrekpneHpKNDltMnZYcmpGMDZOQjhPL3lFS0FoSjdndHA3Tml4ckYyN2xsNjlldVhZWHFkT0hUNzc3RE1hTjI1c3EwSncxMTEzOGNnamo5Q3FWU3NlZlBEQmZOdGV2WG8xVjY1Y0lUUTAxS1VMWEN4WXNLREliWlJrTGZwaTVnczVldTQxTHkrdkw1UlNOWUhmNjlhdE96a3hNUkdsMUJwTjB4TEtsU3MzTFRZMk5zdHhjOExkamh3NVFybHk1ZkQzOThmWDE1ZWRPM2NDQlZzRUtDVWxoWGJ0MmhYNDJzNytYdVJWVmVlbm4zN0s5L3k4anJudnZ2c2NKdmZXNFlUUjBkRUE5T2pSdzlZN3FaU2lVNmRPWkdSazJDYWFXc3NrQmdRRThPeXp6K1liVjNGNDVwbG4rT0tMTDRpS2ltTE5talVGZWg5MVhiZXR3QXJabjZvYURBWXFWNjdNaVJNbmFOcTBLUTg4OEFEaDRlRTBhTkRBVnFNK3YvVUtUcDQ4NmZDWXhZc1g1L2twaHl2dVQyZWxwcWJhSm11V0tWUEdObkgyeXBVcnRvWFRIbjc0WWJ1VFJtOFdIeDlQeFlvVkNRd014Ti9mbjJ2WHJ2SHBwNThDMmJYMEMvdXBTa25LNzMyRi93MURPM0xraU4zamJ4dzZkZm55WlRadDJzU3FWYXM0ZHV3WUZTdFc1TlZYWCtYUFAvL2srKysvNTczMzNtUG56cDFNbVRLRjZkT25zMzc5ZXJ5OHZIajMzWGR0YytiR2pSdkhlKys5eDlLbFMvblBmLzdEaEFrVGlsd3hTUWdyU2U0THdONHZ2TFZzbGpNT0hEaGdXMjdlNnVheGx0ZXVYV1Bac21WQWRyM2R2SktHL0JLS1ZxMWE4ZUdISHpvZG55ZFJTdmxlLzlnL0hTQXNMS3l2VXFvcmNGa3AxU2NxS3NvQ2tKQ1E0SnFaWDZMWWpSZ3h3bTZ0YVVlbEh1M3g5dll1MElSSVZ5ck94ZmorK2VjZmZ2ODllKzczazA4K3lhaFJvMno3akVZalRabzBJVEV4a2F5c0xNeG1NMzUrZmpScTFJZ1JJMGJrcXZWZFVsNTY2U1dVVW56Ly9mZWNQWHUyd0hPTnJPOWxseTVkYkorQWhvYUdFaHNiNnpDaHp1K1RTYlBaN1BBWWE5THNpQ3Z1VDJkVnFsU0p3TUJBTGwrK1RIcDZ1dTJUSDRBcVZhclFxVk1uQmd3WTRGUnY4YlJwMDJ3ckdkL3NkaW5sV0pCUG5LOWN1ZUt3QXMrT0hUdFlzbVFKQ1FrSlpHVmxVYVpNR2ZyMzc4L3p6ejlQK2ZMbGVlNjU1M2poaFJkWXNHQUJ6enp6RFAzNzkyZi8vdjM0Ky9zemRlcFVIbm5rRVZ0YlhidDJwVXlaTWt5Wk1vVWRPM1l3WThZTVB2bmtreUsvVmlGQWt2c0NLWWtoS1FzV0xPRHk1Y3VVTDEvZTRXUW5aK3IvQXJrcTh1aTZUdnYyN1FIbmVnbExNMDNUZkFHTVJtTkdSRVJFb0s3ck02N3ZHcHFZbUZocXhoNTVrdkR3Y0RSTncyS3hvT3M2dnI2K2hJYUdNbnk0ODJ1UkJRVUYzVktUYjRzaUpDVEUxaU45NzczM01uUG1UR0ppWW5qenpUZHpKWFZ6NXN4eFI0aDU4dkx5WXZEZ3dRN0xleGFHd1dESU02RXR6Z2NzVjl5ZkJiRmh3d2JTMDlNeG04MVlMQmFVVXBRclY2N0FwWnJyMXEzTDBhTkhiY09ZckVPbVdyZHVuYXNpekszS1ZlOXI1Y3FWMmJWckZ3MGFOS0JkdTNaMDZOQWgxeUpVMWF0WDU1MTMzc0ZzTmxPaFFnVnExNjdOKysrL1Q5MjZkWE8xMTc1OWUwSkNRcGc2ZFNyanhvMXpTWXhDQU55ZU0yR3VDdzhQVjFDOC8wTytVVVJFQkNFaElTNzU0Ly9zczg5eS9QanhITEh2MjdmUE5uNS94WW9WMUt0WEw5ZDVoVms0eHhYbldrVkVSQlRiaEZyckp4RUpDUW5GZmwrR2g0Y2ZCWUtWVWxVTkJzTTRwZFRyd05hRWhJVEhnRndWZEFyUmZvbmVtK0wyZE9MRUNjeG1NN1ZxMVhKM0tDNW52ZmV0U2EyNHZWbUhPaG1OeGhJWkgxN1UrMmZmdm4xa1pHUzRmQ2pwNWN1WENRd01kT3JZYTlldTRlWGxsZSs4QktXVS9JNFVnNUxNS1c0MTBuTi9pMGhMUzJQU3BFbm91azdmdm4zdEp2YkNaVFNnQ3FCN2VYbmRvZXY2TUVBSGh1R0N4RjRJWjFXdlh0M2RJUlNiVWpRL1I1RDlxVWRKMW1VdjZ2M1RzR0ZERjBXU2s3T0pQWkNyVjk4UlNleUZxMGx5WDBpUmtaSDg5ZGRmQlQ3UFhxKy9Vb3FKRXlkeStQQmg3cjc3Ym9ZTUdlS0tFUFBrekFTajBxcGh3NFpsQVQrbFZJcXU2OVBJL2oyWWs1Q1FzTWZOb1FraGhCQkNGSWtrOXdXd2ZmdDIyeFAycVZPbmlqUUdmODJhTlNpVjNVbDg2ZElsRWhNVENRZ0lZTWFNR1NYU08xS0tTbG9XbUplWFZ4VUFUZE91QUIyQmE1cW1UWEp2VkVJSUlZUVFSU2ZKZlFIY21IUXZYcnc0MytQTlpqUExseTluMGFKRm1Fd211bmJ0YXR0M1k3V0dpaFVyOHU2NzcySTBHcWxaczZacmczYWdLR1B1YjNjK1BqNVZyazhPQ3dUUU5PM3orUGo0Yys2TlNnZ2hoQkNpNkNTNUx5WnhjWEZNbno2ZDVPUms3cm5uSGlJakk3bnZ2dnNjSHQrc1dUTUE1czZkUzB4TWpGUFh5RzlvVFdtcCt1RnFTaWxyTWVFcVFMclpiUDRvcitPRkVFSUlJVzRYa3R3WGczSGp4aEVURTRPZm54L0RoZzJqVDU4K2VIbDVPWFh1dVhQbm5CNHk0NDZoTmNWUkphZWtLYVZzU3dScm1qWjN6NTQ5Wjl3Wmp4QkNDQ0dFcTBoeVh3eGlZbUlJQ0FoZzFhcFZCVjV4YnNLRUNVeVlNTUhoZmxlVXN5eUtrcXlXVUZ3MFRYdm8rbndITXpEVHplRUlJWVFRUXJpTUpQZE9LdWhZODZ0WHI5S3hZOGQ4andzSUNHRHIxcTJGRGN0dHRtelpRbEpTRWs4Ly9UVDMzbnV2dThNcEVLVlV5K3YvcmsxSVNEamw3bmlFRUVJSUlWeEZrbnNuRldSSit1VGtaTHk4dktoUm8wYSt4d1lFQkJRbExMZjU2NisvV0xGaUJSYUw1YlpLN3BzMGFkSVFxQXpnNWVVbEZYS0VFRUlJVWFwSWN1K2tna3hPallpSW9GS2xTcVY2UXV1aFE0Y0FxRk9uanBzaktSZ3ZMNjkzcjM5NWJkZXVYZnZkR293UVFnZ2hoSXNWL3hyUzRwWmhNQmhzZGZwVFUxTUwzVTVXVmhZSkNRa0F0Mk92L2JNQW1xYnRkSE00UWdnaGhCQXVKOG05QjlFMGphcFZxd0l3Wjg0Y01qSXlDdHpHaFFzWCtPQ0REMGhOVGFWOCtmTFVxMWZQMVdFV0d5OHZyNG1BQnFEcitpWTNoeU9FRUVJSTRYSXlMS2VJamh3NVFybHk1ZkQzOThmWDE1ZWRPN003aEc5Y3BDby9LU2twdEd2WHJzRFhkbmFTNzQxVmRaNTU1aG0rK09JTG9xS2lXTE5tVFlIaTFIV2RyS3dzMi9kOSsvYkZZTGc5bmcvdnYvLysrM1JkN3dZb1FQUHk4dHJpN3BpRUVFSUlJVnhOa3ZzaUdqRmlCTWVPSGN1MVBUUTAxT2sydkwyOUN6Umh0eWhlZXVrbGxGSjgvLzMzbkQxN0ZwUEpWS0R6cmJGMjZkS0ZidDI2RlZPVXJxZVVtc1QxWG52Z1NrQkFRSUk3NHhGQ0NDR0VLQTZTM0JkUmVIZzRtcVpoc1ZqUWRSMWZYMTlDUTBNWlBueTQwMjBFQlFXVjJPUmJMeTh2Qmc4ZXpPREJnMHZrZXJlQzhQRHd4a3Fwcm1UWHRmZFdTdjBXR3h1YmxkOTVRZ2doaEJDM0cwbnVpMmppeEludURrSGt6MXJ5OGdSUVM5TzBIOTBaakJCQ0NDRkVjYms5Qmt3TFVVaWgyZU9qT2l1bE1vR2FRS2JaYkY3cDVyQ0VFRUlJSVlxRkpQZWlWUFB5OG5vYlFOTzBPTUNnYWRyYXZYdjNYblJ2VkVJSUlZUVF4VU9TZTFGcTNYLy8vYTJWVXM4Q2FVQTFBRjNYRjdzM0tpR0VFRUtJNGlQSnZTaVZXclZxNWFmcitwenIzMjRFNm1xYWRqZ3hNWEd6TytNU1FnZ2hoQ2hPa3R5TFVpazFOWFVzVUZjcHRROW9EcUNVbWdqb2JnMU1DQ0dFRUtJWVNYSXZjdG0vZnovYnQyL242dFdyN2c2bFVNTEN3aG9BNHdFTUJzTnZaQS9KMlpXUWtDQVRhWVVRUWdoUnFrbHlmNE1oUTRidzBrc3Y4YzgvL3hTNXJZU0VCSVlQSDg3bXpZNUhnYVNrcERCZ3dBQVdMeTdZTVBETGx5ODdmZXpYWDMvTnFsV3JDdFQrc21YTGVQWFZWL241NTU4TGRONnRvR0hEaGdHYXBxMEJmSUZ2bEZKOUFKUlNvNUJlZXlHRUVFS1VjcExjWDNmczJESGk0dUk0ZVBBZ05XclVLSEo3UC8vOE03Ly8vanVuVDU5MmVNem16WnZadlhzM2h3NGRjcnJkNzcvL25uYnQyaEViRyt2VThiTm56MmIyN05sT3Q2L3JPbkZ4Y1FDMGFOSEM2Zk51RVpxZm45OENvTDZtYWZ1QUNDQkEwN1ExaVltSi84L05zUWtoaEJCQ0ZEdFp4T3E2cUtnb0FKNTk5bGw4Zkh5SzFKYlpiQ1k2T2hvL1B6ODZkT2pnOExoZmYvMFZnTFp0MnpyZGR0bXlaVEdaVEl3ZE81WVBQdmlBUng1NUpOOXpEQWJubitHU2twSzRlUEVpOWV2WDU0NDc3c2p6Mk02ZE96dlZaa210dmhzZUhqNUVLZFVUU0ZWS25RY2VBZjRDWGl5UkFPeVlQMysrdXk0dGhCQkNDQS9rVWNsOVJFUkV2c2NzWDc2YzVjdVhGNmpkTGwyNjhPYWJiOXErMzdwMUs2bXBxWFRxMUlueTVjdmJQZWY0OGVNa0pTVlJ2bng1R2pSb3dLVkxsK3dlVjdac1dieTl2VzNmUC83NDQ0d2RPNWIzM251UHNXUEg4dkhISC9QUVF3ODVqRTBwaGRIby9Oc2NIUjBOWkgrUzRTaDU3OWl4SXkrODhBTEp5Y2xPdDF2Y3dzTENCZ0N6QUpSU096Uk5lMUlwZGNGZ01IU01qNDkzZmh5VDYyUUJ4Z1VMRnJqaDBrSUlJWVFnKzIreHgvR281RDRrSk1UdTlqTm56cENlbms1UVVCRGx5cFVyY0x1VktsVUNvRU9IRHB3NmRjcTJmZDI2ZGF4YnR5N0hzZkh4OFFCczJMQUJwUlNwcWFtMGFkUEdZZHVmZlBJSkxWdTJ6TEd0YTlldW5EcDFpcVZMbHpKcTFDam16NS9QZmZmZFovZjhyS3dzL1B6OG5Ib2RtWm1adG5IMlY2OWVkVGloOXZ6NTg3YXZhOVNvd1lZTkcrd2UxN2x6NXhKNUFJaUlpQmlpbEpvTm9HbmFQOENUUUphWGwxZVhYYnQyT1QvbXlZV1VVazlybW5iYmpXc1NRZ2doU2d1bDFPL3Vqc0VkUENxNXR6YzhKQ1VsaGE1ZHUxS21UQmxXckZpUjcxQVVad1FGQmVYYWR1blNKWFE5ZXo1blJrWUczMzc3TFpxbVViTm1UYnR0bkRwMUNwUEpsS1BYL2taRGh3N2x5SkVqWkdabU9ueG9BYkJZTEU3MzNFZEhSNU9hbWtwWVdCZ0xGeTRFNExISEhpTXJLNHZmZnZ2TnFUWktVcmR1M2J3T0hqdzRYaWsxQlVEVHRBdEtxYnVBODBxcC85dTFhMWVzdTJKTFRFejhCZmpGWGRjWFFnZ2hoR2Z5cU9UZW5nOC8vSkMwdERSR2pScmxrc1FlSUNZbUp0ZTJHM3YxMTY5ZnorWExsM25paVNlWU1XT0czVGI2OXUzTGYvN3pINGZKdmNGZ1lOcTBhWGg3ZXpzY1U2K1V3bUt4b0dsYXZqRXJwV3pEa2Y3di8vN1B0bDNYZGJ5OHZQSTl2NlNGaDRjM1BuVG8wRUpOMDVvQ0NrQXBGYVJwV3BMRll1bVVsSlIweEwwUkNpR0VFRUtVUEk5TzdxT2pvL24xMTE4eEdBenMyN2VQdDk1NnkrbHpLMWFzeUtoUm93cDh6V3ZYcnJGbzBTSU1CZ09EQnc5MmVKekZZZ0Z3bU53RCtQcjY1bm10OVBSMEFNNmVQWXZKWk1wem92Q2ZmLzdKMGFOSHFWbXpKazg4OFlSdHU5bHN4dC9mUDgvcmxLUkdqUnBWTkJxTm80RXhnUFdwUXlNN3dWOE12SmFVbEpUbXJ2aUVFRUlJSWR6Slk1UDdvMGVQTW1YS0ZDQzdkM3JUcGswRk92L09PKzhzVkhLL2NlTkdMbHk0UU0rZVBhbGR1N2JENDZ4RGVLd0plZE9tVFczYnJLemo5eDI1ZHUyYXJhMWp4NDVScDA0ZGg4YzJhdFNJNk9ob3pwMDdsK09UQUpQSlJJVUtGZkorVWNYc3dRY2ZMRzgybTNzQWZZRm0vQytwaCt6YTlhdUFxUWtKQ1grNUl6NGhoQkJDaUZ1RlJ5YjNWNjVjNFkwMzNpQXRMYnVETjc4aytXYk9WTjF4cEh2MzdvU0VoRkMzYmwwKy9mUlRldlRvWVhjNFVGWlc5Z1J2YTg5OTdkcTFiZHRPbmp5SjJXek85MXBuenB5eGZYM2d3SUU4azN1QTh1WEw1Nmp1azVHUmdWS0tNbVhLNVAvQ1hDZ3NMR3lId1dBSTFuWGRWOU8wQUxQWm5PdmpDNlhVVlUzVG9nd0d3L1JkdTNidEw5RUFoUkJDQ0NGdVVSNlgzR2RtWmpKaXhJZ0NMUnpsYWc4KytDQS8vdmdqeTVZdFk4ZU9IU3hldkRqWEVKdWJrL3R2dnZuR3RzL1pLalJIamh5eGZaMlltSmhuUGYwalI0N3crdXV2NTlpbWxBS3lIeVp1TG90Wm5MWHJOVTFycXBTNmVhNkFybW5hU2FYVWo1cW1mWnVabVJtN2I5OCtVN0VGSVlRUVFnaHhHL0tvNUQ0ek01UFJvMGVUbEpSRTA2Wk5PWHIwS0NrcEtTNi9qcjM2OERmMm9nTzBhOWVPelpzM3MyWExGcVpObThZNzc3eVRZNzgxdVMvS2dscC8vLzAza0QzNU5yOVBKekl6TXgwK01KaE1wbHVocHIxQktWVUQ2QS9VOHZYMXJkMjRjZU4xZS9ic09aUFBlVUlJSVlRUUhzTmprdnNyVjY0d1lzUUlrcEtTYU5pd0lSOTk5QkU5ZS9ZRWlqYk14aDVuRStHSkV5ZXliOTgrZnZqaEI1bzBhWkxqb2NBVnlmMk9IVHNBYU4yNk5ULy8vRE5Iamh5aFZxMWFkbyt0VjY5ZXJnZUF6WnMzTTNyMGFKNTc3amttVEpoUTZEZ0tTdE8wY2JxdVZ6QVlESldWVXZXQU9zQ2RaRStjOVZGS3RRSGFHSTNHVDhMRHcrZHBtallqUGo3K1ZKNk5DaUdFRUVKNEFJOUo3amR0MmtSU1VoS2hvYUY4K3Vtbk9TckFkT25TcFVCdGZmdnR0M251dDlkTGZ2TUNWNUE5eHYydHQ5NWkyTEJoZlBEQkJ6UnAwc1EyTHQ1a3loNXhVdGprL3N5Wk14dzRjSUJhdFdyUnJsMDdmdjc1WjZLam94azBhSkRUYlZoNy92LzczLytTbVptWmIzVWVWNG1QajU5Kzg3WUhIbmlna3E3cnorcTYvZ1pRLy9wbVAyQ0VVdXFWOFBEdytWNWVYdS92M0xuemRJa0VLWVFRUWdoeEMvS1k1TDVyMTY1Y3ZIaVJmdjM2NVZxeDljMDMzeXhRVy9rbDl3WFJ2SGx6MnJadHk2Wk5tMWkyYkpsdGVFNUJrL3NqUjQ2UWtaSEJ2ZmZlQzJUWDBsZEs4ZGhqai9IQUF3OFFFQkRBMnJWcmVlR0ZGL0lzcjNtanVMZzRJRHU1Zi92dHQzbnZ2ZmNLK3ZKY1pzZU9IZWZKTG5XNUpDd3NySzJtYWZPQllMS3I1ZmdCd3kwV1M2K3dzTEJ1aVltSlc5MFdxQkJDQ0NHRUc5bGYvYWdVMGpTTlFZTUc1VXJzYndWdnZQRUdMNzc0WW82aEw1bVptV2lhNWxSeXYyM2JOdnIxNjhjZmYvd0JaRDhZckZ1M0RrM1RhTisrUFQ0K1ByUnUzWnF6WjgreWNlTkdwMkk2Y2VJRWUvZnVwV0xGaXJZeW1Zc1dMU3JjQzNRdGxaaVkrSk9tYVkyQUwvamZQWHdTcUtKcDJpL2g0ZUd2a2oyRVJ3Z2hoQkRDbzNoTXozMWVYRDNtdnFBcVZxeVlZMEVyazhtRXJ1dE9EWU5adW5RcHMyZlBKaUFnZ1B2dXV3K0FsU3RYY3ViTUdabzNiMjZycGQralJ3L1dyVnZIbkRsemFOMjZOV1hMbHMyejNSVXJWcUNVb20zYnR2VHIxNCtlUFhzeWI5NDg3cm5uSGxxMmJGbUVWK3NhOGZIeGw0RkJFUkVSRzVSU1VVQTFZRGZRQkpnVkVSRVJHaDhmUDRqc25uMGhoQkJDQ0k4Z3lUMnVIM05mVk5iNisvbDl5akJtekJoKy9mVlg2dFdyeDh5Wk02bFdyUm9uVHB4ZzBhSkZhSnJHa0NGRGJNZldyVnVYVnExYUVSc2J5OGNmZjV6bmFyeUhEeDltM2JwMUdJMUdldmJzU2RXcVZYbjMzWGQ1N2JYWG1EQmhBaXRXcktCR2pScXVlYkZGRkI4ZnZ6RXNMS3lqcG1uZms1M1lid1llVVVvTkRBc0xPNW1ZbURqUnpTRUtJWVFRUXBRWVNlNXg3NWg3ZTY1Y3VRSmdkL0VvcFJRWEwxNEU0TmRmZitYSko1OWs4dVRKK1ByNllqYWJHVDkrUEdscGFYVHQydFUyL3Q1cTJMQmgvUHZmLzJiZHVuWGNkOTk5UFBmY2M3bmFONWxNVEp3NEViUFpUSThlUGFoZXZUb0F6Wm8xbzIvZnZpeGJ0b3d4WThhd2RPbFNBRTZmUG0yMzlDZGsxOGN2Q1ltSmliL2VrT0Evcm1uYUxLWFVxNXFtVFFnUEQvOHpJU0hobTN3YkVVSUlJWVFvQlNTNUx5RHJSTmViRmxqS29hakRmUDc1NXgrQUhLdkZXc1hFeEpDYW1ncEEvLzc5ZWZYVlY5RTBEVjNYYmFVMVEwSkNHREZpUks1elEwSkNlT1dWVi9qc3M4K1lObTBhUGtBVzJxRUFBQ0FBU1VSQlZENCt0R3ZYenJaZjEzVW1UWnJFZi83ekg2cFhyODdRb1VOem5EOTA2RkJiZWMyclY2OEMyU1U3YjRFYStOWUV2NGVtYVJ1VVVpOFpESVpQZFYwZkFTeTkvLzc3RCt6YXRTdXhKT01KQ3d1TDB6VHRnWks4cGhCQ0NDSCtSeWtWbTVpWStKaTc0eWhwa3R6bndXdzJjLzc4ZVFJQ0F2RDM5eWNySzR1dnYvNGFJRWNwelp1RmhJVGsybmI4K0hFc0ZrdU9iWEZ4Y1NpbENBNE9KakF3RUg5L2Z3NGZQc3ljT1hPQTdLRTBON3YvL3ZzSkNRbWhjK2ZPOU9uVHh4Ym5PKys4UTNSME5PWExsK2ZqanorMjIrc1AwSzlmUC9idTNjdVdMVnVZT0hFaWh3OGY1dVdYWDhaaXNUQng0a1IrK2VVWC9QMzkrZUNERDNLOVJxUFJ5RWNmZlVTRkNoVnM4d0ZxMUtqQmhnMGI3RjdMMlpWMFhTVXhNZkc3c0xDd3p6Uk5HNmJyK2xQQU9xQ1RydXZMdW5YckZob1ZGV1hKcncxWGtjUmVDQ0dFY0M5TjAxcTVPd1oza09RK0QyYXptUTRkT3FDVXlyV3ZlZlBtRHM5YnUzWnRybTMyNnR6djJMSEROcnpsWmw1ZVh2VG8wU1BYOXFDZ0lKWXRXMFpBUUFBQTU4K2ZaL1RvMGV6ZXZadUFnQUJtelpwbDkrSENTdE0wcGs2ZHlzaVJJNG1MaTJQSmtpV0Vob1lDMmNOOGZIMTkrZkRERDZsWHI1N2Q4Kys0NHc2SGJkOEtybHk1TWlZd01QQVJwVlFvRUFjY0JPNDdkT2pRQUxLcjY1U28vRllHRmtJSUlZVHJ1YnRZaWp0SmNwOEhmMzkvUWtORE9YZnVIQWFEQVlQQmdMKy9Qdzg5OUJBdnZ2aGlnZHFxVWFOR3JyS1c5ZXZYSnpnNG1QVDBkRXdtRTFsWldmajQrRkN2WGowR0RoeEl3NFlON2JabFRleXRMbDY4U0pVcVZmajQ0NCtwWDcrKzNYTnU1T3ZyeXllZmZNTDA2ZE9wV3JXcTdVRmx6Smd4MUs5Zm4wYU5Ham4xbWhZdFdwUm5SWjlwMDZhUmtaSGhWRnV1Y3ZEZ3djejc3NysvaDFJcUNlaXY2L3FiQm9OaEd2QnU4K2JOVjIvYnR1MUtpUVlraEJCQ0NGR0NidXRhNE9IaDRRb0szenU2ZS9kdU1qSXllUERCQjEwYVYwazdlZklrM3Q3ZVZLbFN4ZDJoRkluMUtUc2hJYUhJOTJWNGVQamJ3Q1JnSjlubE1COEVwaVVrSkVRV3RXMG5yMStrZTFNSUlZUVFoZWZLbk9KMjR6R0xXTm5UcEVtVDJ6NnhCNmhXcmRwdG45aTdtcVpwTTRDalFGT2xWT3oxemE5RlJFUTRuaXdoaEJCQ0NIR2I4K2prWHBSZThmSHhhWnFtdlFHZ2Fkb0E0UDhCNVpSU25kd2JtUkJDQ0NGRThaSGtYcFJhOGZIeGE0RGZnQ3FBZFRaemY3Y0ZKSVFRUWdoUnpDUzVGNldaTWhnTVU4QldEaXNkZUNJaUlxS21XNk1TUWdnaGhDZ21rdHlMVW0zWHJsMi9BTHVVVW5jb3BmYVNQWW04bDV2REVrSUlJWVFvRnBMY2k5Sk9BZE91ZngwQ29KUjYwbjNoQ0NHRUVFSVVIMG51aTFucjFxMFpPSENnVThjT0hEaVExcTFidXp5R2lSTW5NbWpRSUplM2U3dElTRWpZQVB5bGFkb2RnQVY0dUc3ZHVvNEw5QXNoaEJCQzNLWWt1UzltRnk1YzRPTEZpMDRkZS9IaVJTNWN1T0R5R1A3ODgwOVByN2V1SzZYZXYvNjFDU2dUR0JqWTFKMEJDU0dFRUVJVUIxbWgxb1dPSGozS0R6LzhrR3Y3cFV1WG1ETm5UcjduWDdwMENTRFhzVDE2OUNBMU5aVXVYYnJrZWY0MzMzeERuVHAxQ2hDeDV6QVlES3VVVXBPNVBqUkgxL1ZXd085dURVb0lJWVFRd3NVa3VYZWg0OGVQczJqUm9semJMMSsrYkhlN0l6Y2YrOVJUVHhFVUZFU2ZQbjBBT0hIaUJGdTJiT0hwcDUrbVVxVkt0dU1xVktoQTU4NmRTVTVPenJlbnZudjM3aHcrZkppZE8zYzZIZGZ0TEQ0KzNod2VIdjRCOERtQXBta3QzUnlTRUVJSUlZVExTWEx2UWc4Ly9IQ3VwRG9pSW9LUWtCRFdybDJiNy9uNUplWWpSNDRFWU9IQ2hXemR1cFh4NDhkVHRtelpRc1dhbFpXRnJ1dUZPdmQyNWV2cnV6Z3pNL050b0xLbWFlSHVqa2NJSVlRUXd0VWt1UzhCNmVucHhNYkdPbldjTTNidTNNbGRkOTFWNk1UZVUyM2Z2ajA5SWlMaUk2WFVOS1ZVNWViTm01ZmJ0bTNiRlhmSEpZUVFRZ2poS3BMY2w0QXpaODR3YXRRb2w3UjE5ZXBWZHUvZVRhZE9uVnpTbnFleFdDeHpyeTlzNVpXZW52NHNzTUxkTVFraGhCQkN1SW9rOXlXZ2V2WHF6SjQ5TzkvamhnNGR5b2tUSi9JOFpzdVdMWmpOWmxxMGFPR3E4RHhLVWxMU3BZaUlpUDhxcFJvQ1E1SGtYZ2doaEJDbGlDVDNKVURYZFZzbG5QeU95ODlQUC8yRW41OGZUWnRLSmNmQ1VrcHRCQm9DRDBaRVJOU0pqNDgvNU82WWhCQkNDQ0ZjUVpMN0VuRHExQ242OSs5ZjVIYVNrNVBac1dNSFNpbWFOV3VXWTUrOWlidzNzN2ZORXltbEVqVk5BOUIwWFI4RkRIRnpTRUlJSVlRUUxpSEpmUW40MTcvK3hkU3BVL005TGpJeWt0T25UenZjdjJyVktwUlNBTFlWWi8vNDR3LzI3TmxqTzZaR2pScTV6anQ1OGlSbXM1bVFrSkJjMnp5Umw1ZlhhZXVuSkpxbXZkQzRjZU8zOSt6WmM4Yk5ZUWtoaEJCQ0ZKa2s5eVhBMTllWDBOQlFwNDV6SkNVbGhRMGJOdGkrZi9ubGx3RklTMHZMa2R4Lzl0bG51YzYxbHRpOHNSeW5kWnVIT2dlZ2xMcWdhVnFRdDdmM2E4QUVOOGNraEJCQ0NGRmtrdHk3a0tOaEw4bkp5UVVhRW5QenNYWHExT0crKys3RFpESlJzMlpOamg0OVdxUTRBYWZxN3BkV21xYWR1LzVsT29CU2Ftano1czFuU0ZsTUlZUVFRdHp1SkxsM29ZRURCK2JhbHBXVlJWUlVGRmxaV2ZUbzBRTnZiKzljeCt6ZXZadGR1M1lSRWhMQ2swOCttV3QvVUZBUUZ5OWVKQ0lpZ3ZyMTY3TmloZU1DTHdWWk5Lc2d4NVltdXE2ZkI5QTByVHl3Qlhnc0xTMXRORERScllFSklZUVFRaFNSSlBjdU5HUkl6bm1aVjY5ZVpjeVlNV1JrWkRCOStuUWVmL3h4QUtaTW1VSktTZ3FmZi80NUFHYXptWEhqeGhFYkcwdEdSZ2JEaHcvSHk4c3JWL3NYTGx6Z3l5Ky9MUDRYVXNyRng4ZWJ3OFBETHdPQm1xWk5WRXI5cG1uYXFMQ3dzSG1KaVlrbjNSMmZFRUlJSVVSaEdkd2RRR20xYjk4K2V2WHF4YTVkdTVneVpZb3RzUWRJVEV4aysvYnR0dSs5dmIyWk1XTUczYnQzNTZ1dnZxSnYzNzdzMzc4L1Y1dEJRVUVsRXJ1SHVBUmdNcG4yQWFzQmY0UEJNTm05SVFraGhCQkNGSTMwM0x0WVdsb2E4K2ZQWjlXcVZiYUp0S2RQbjJicDBxVzJZMUpUVXdGeWJBTzQ0NDQ3cUZldkhzZU9IYU5Qbno2MGFkT0dBUU1HVUtkT25SSjhCWjVCMDdSTXBSUitmbjYrbVptWmJ4cU54czVLcVJkQ1EwTS9UMHBLU25KM2ZDSzNDeGN1eUFNdW9KVGllaW5YRWlVL2YvZExTVW5oamp2dUtQYnJKQ2NuNTZpdVZoU1hMbDNDejg4UFB6OC9sN1RuTG1hejJlNndXaUZ1UmRKejd5SW1rNGxWcTFieDNIUFBzV0xGQ2hvMmJNaXlaY3VJajQ5bjFxeFpPZjY3ZVBFaVFLN3RzMmJOWXYvKy9YejExVmZjZmZmZGJOcTBpZTdkdS9QNjY2L25XdUJxL3Z6NXpKOC9QMGVsSE9FOHBaUUp3R3cyKyszWnMrY3c4QWxnTUJnTXkrcldyZXU0YkpFb1Z0dTJiY3MxWVZ3cHhiaHg0K2pVcVJNblQ5b2ZOV1V5bVpnNmRTcG56aFMrb3FtdTZ6UnIxaXpYR2hLM2t0T25UOU8rZlhzV0xseFlMTzI3OCtkL08ybmF0Q25kdTNjdjBXdE9talNKRGgwNnNIdjNicGUwWjdGWUdENThPQnMyYk1qeDkyWEtsQ2wwN3R6WlpkZVpQMzgrYmR1MlpkdTJiUzVwejVGdTNib1YyOHJ0YTlhc29YMzc5c1RFeEJSTCswSzRtdlRjdTlEMzMzOVBlbm82dzRjUHAzZnYzbmg1ZWVWYVhBcitWNGJTM2o2ckw3LzhraFVyVnJCczJUS2VmLzU1RElhY3oyRUxGaXh3ZWZ3ZXhnUmdOQnA5QVRSTmUwY3A5UXpRS0RBdzhCMWdIRURUcGszdkFzdzdkKzQ4NXJaSVBZVEpaR0xTcEVrRUJBU3dkT2xTS2xTb0FJQ21hZFN2WDUrWW1CZ2lJeU5adEdoUnJ0K0hUejc1aExWcjE3SjM3MTVXcmx5WmEvK05rcE9UbVRkdkhzMmJONmREaHc2MjdVb3BUQ1pUOGJ3NEYxbStmRGtwS1NrNWV1N2o0K09kV2tmRHl0RUUrcEw2K1pjR3VxNlRsWldWWTl1MGFkTUsxRVo0ZURodDI3WjErdmlJaUFoKytPRUhwaytmem9vVks0cjhNMTYrZkRtLy8vNDdGeTVjb0dQSGpyYnR6Wm8xWS8zNjljeWFOYXZJRDVFWkdSbHMyclNKdExRMDdyNzc3aUsxbFovMDlIVFMwOU9McFcxZDF6bC8vandmZmZRUkxWcTBvRXlaTWdVNjM5VUxTSHBpSVF4Uk1KTGN1NGlQanc4elpzekExOWVYS2xXcUZMazliMjl2WG5qaEJYcjM3bzJQajArdS9kWUhnNDgvL2pqUDZqbkNJUk9BcnV1K0FQSHg4V25oNGVGOWdEK1VVbU1pSWlKK2lJK1AvOTFpc1F3RUJvZUZoYjJVbUpqNHJUc0RMdTE4Zkh3WU9YSWtFeWRPWk15WU1jeWRPOWMyc2J4djM3NXMzYnFWM2J0M3MyTEZDdnIxNjJjNzc4Y2ZmK1RycjcvRzM5K2Z5Wk1uNTV2MFJFVkZFUjBkamRGb3pKSGNGOFhUVHovdGtsNXJIeCtmSFBOeGJuVHUzRG5XclZ0SGxTcFY2TjI3dDIxN1dscWFTOWFzS0s2ZmYxeGNYSzVpQTBVeGMrWk1IbnZzTWR2MzNidDM1OUNoUXk1ckgzS3YrTjJ6WjA5YXRHakIwS0ZESFo3ejdiY0YvOTlEMjdadGVldXR0NXc2VmltRmw1Y1grL2Z2WjhTSUVaUXZYejdQNDU5Ly9ubUhDZlhSbzBlWlAzOCtCb09CdDk1Nks4ZDc5c1FUVDFDdlhqMFNFeE9KalkybFZhdFdUcitlbTMzLy9mZWtwcWJTdG0xYnFsYXRXcWcyQ3BvWU8zdjhva1dMbkZwL0JxQnIxNjU4ODgwM0hENThtTVdMRitkNUh6amk3ZTFOdFdyVkNuemV6VHg0ZlJwUkFKTGN1MUNOR2pXWU5XdFd2c2ZkT0N3blB5Kzk5RktlKzMxOGZITDFJamlxcSsvcTNvUGJYSTdrSGlBaElTRStQRHo4YmVCZHBkUzNvYUdoTFlEK1FFVk4wOVpFUkVRc3lzaklHTEZ2Mzc2cmJvbllBN1J2MzU2Tkd6Y1NGeGZIOHVYTDZkKy9Qd0FHZzRISXlFaDY5ZXJGMnJWcjZkbXpKOTdlM3V6ZnY1OHBVNlpnTkJxWk9YTW05OXh6VDU3dFoyUms4TU1QUHdEWkgrTzdTbkJ3Y0lGNzgyNlczeC90ZWZQbWtabVp5V3V2dlpaai9ITExsaTN6L0JRUTROTlBQMlhac21YNVBzd1V4OC9mMjl1YndNREFQSy9yakt0WHIyS3hXSEtOZS9iejh5dnl6OTVpc2VUNXFjM2ZmLytkNzl5bm05K0RqUnMzTW5IaVJMcDM3ODdZc1dNZG52ZlRUejhWTEZod2FvaEx1M2J0N0NiM0dSa1pqUHYvN04xM1hGUFgrd2Z3ejAzQ0VCbUNDbFZSRkJTcTFBRTRpdHBLWGJYV1ViVlZ0R290N29WYlFSUVhhc1dKQzFGUmlwYjZkVnRITFZJRUYwVmxPSEFqb29DQ2lMSWhJYm0vUDJqdWowQUlDUVN3NUhtL1huMFY3OHJKSmNCenozbk9jOXpjSUJRS01YYnNXTmpZMk1qc1p4Z0dzMmJOd3V6WnM3RnExU3EwYnQxYTdzcm5Vc09IRHk5MzM5dTNid0VBdDI3ZFVuaWNQTjI2ZGNPU0pVdnd6VGZmS0hWOFdGZ1k4dlB6bFQ3ZTJOaFk2YmJ3ZUR6TW1qVUx1M2J0UXR1MmJaVStyNlNtVFp2SzdXMC9kKzRjL3ZubkgweWZQaDNObWpXcjhEcjBkNXdvZzRKN05TczlTYmFxeDQ0Yk4wN21EM243OXUzeDNYZmZjZitlT1hPbVRDK0NLcE9nTkx3SFFBd0FBb0ZBWm1haW9hSGhocXlzcko0QUJ2QjR2REFBWEZjTHk3SVRkWFIwdnJTenN4c1RFeE56dTBaYnEwR1dMRm1Da3lkUFlzeVlNVExicmF5c3NIMzdkblRvMElFTDhDd3RMZkhsbDEvQ3lja0ozYnAxcS9EYVI0NGNRWFoyTmpwMTZvUU9IVHFvcmMzcVNKTlQ5RWY3K2ZQbitPT1BQOUMrZlhzTUhEZ1FRSEdxZ0RLcEdRRUJBUWdNRElTdHJTMldMbDFhNGZIcXZ2LzI5dllJRFEydDhIVXJNbkhpUk1UR3hwWUo3Z01EQTZ0MDNkallXSGg0ZU9ETm16Y0FnUDc5K3l0MVh1bE9sTE5uejhyMHpDWWtKQUNvT0JpcjZNRU1BQW9MQ3pGaHdnU0l4V0w0K2ZtcEZKaVc1dVhsaGNlUEg4UEd4cWJjSHVqdTNidkQyZGtaUjQ0Y3dmejU4eEVRRUFBOVBUMjV4eXJ6ZCtUZHUzZDQ5KzZkU3UxczFhb1YxMTVsREJvMENQbjUrVW9mTDZWcXNMeG8wU0tsamhzeFlrU0ZQMi9QbmozRCt2WHIwYkJoUXdnRUFtUm55MTlIa2Mvbmwzdi9DWkdIZ25zMVUrWVhkVlgwN2R0WDdrSlhVcXJrNGZuNStYRjV0UnBJQUFBU2lVUmNjbU5ZV0ZpUmc0UERDSlpsL3dUd3BaenoyakFNRStIZzRMRGMwdEp5NDdGang4UnlqaUVxa3RlcmQvWHFWYVhQZi9yMEtmYnQyeWV6cmZUUFFtNXVMaGNJeHNiR0t2eWpYdEVmZkNjbkoyemV2Rm5wOWxYVkw3LzhBcFpsNGU3dURvWmhrSlNVaE1tVEoyUElrQ0dZT25XcTNDQ2ZaVm5zM3IwYkJ3NGNRS3RXcmVEajR3TWRIZmx6eFd2aS9rdmw1K2RYcXFkZExDNytVUk1JMVBObnE2aW9DUHYyN2NPQkF3Y2drVWpRc0dGRExGMjZWT2swRkVORFF3d1pNb1Q3dDc2K3ZzeitoSVFFTUF4VDRXZUpaVm5zMkxFRG5UcDF3cGRmbHYyVkk1Rkk0T25waVNkUG5tRDY5T2xjWUMrdmVsRldWaFlPSHo2TWFkT215ZjFNK1B2NzQ4OC8vNFMrdmo2OHZiM2xwbnhLelowN0YzZnYzc1dEQnc4d2QrNWNiTnEwU1c0cWtMeS9lUktKQkdQR2pNSFRwMCt4ZS9kdXBSNjhhMHQ1SFdLdlhyMkNSQ0pCOCtiTkt6Vy9vV0hEaGdyM3YzNzlHck5telVKQlFRR1NrNU81aDNaNXJLeXNjUFRvVVpYYlFEUVhCZmNhYk9yVXFiWGRoTnFrQlpRTjdvSGkvUHNlUFhvTXlzdkxlODB3VEgwNTV3cFlsbDMvN05tenJ6dDA2RER1N3QyN1NkWGUyanF1SmthUjl1N2RpOHpNVEJnYUdwYmI4eWx0UjBVallLWHpoeVVTQ2I3OTlsc0FsVXV6VU9UMDZkT0lpb3FTU2FIWXRHa1QwdExTOFBidFc3bUJSM1oyTmxhdlhvM1EwRkJZV2xwVzJOdGJVNk40d2NIQjhQTHl3dENoUStIczdLeFVHb0tVZEFLck9zb1J4c2ZIdzlQVEU0OGVQUUpRM091N1lNR0NDdlBZU3pJMk5zYThlZk5rdHNrTDVPVjF4cFFNaUI4K2ZJamZmLzhkZ1lHQm1ERmpCbHhjWExoOUVva0VYbDVlQ0FrSndkU3BVekZwMGlRQXdELy8vSU81YytkaTJyUnBYT3JVMjdkdk1XdldMRHg3OWd6bTV1WXlEeDVBOFFqSDd0Mjd3ZVB4c0hyMWFvV3BOa0R4ZmQ2d1lRTW1UWnFFcUtnb1RKZ3dBVDQrUG1qZXZMbmlHd1BnanovK3dOT25UOUcxYTFlWndIN0tsQ2xJVFUzRm1UTm5LcnlHUE1yMHNpczZSdDVFMVBJZVFwMmNuSkNkblkxRGh3N0J3TUJBdFlaV0lERXhFVE5uenNUYnQyOHhjT0JBdVcxbVdSWUhEaHhBU2tvSzJyZHZyOWJYSjNVZkJmZEVVd2tBZ00vbnkrMTV6OG5KTWVUeitmSUNldzdETUU0Q2dlQXVUYlpWRDNWVmdCZzZkQ2lTa21TZnQrTGk0cmdxTG52MjdDbVRad3dVOXd4Mzdkb1ZnR29qWUVEeEgrTHFLQU9abEpTRXpaczNvM256NXBneFl3WWtFZ2xDUTBOeDllcFZtSmlZWU83Y3VXWE91WDc5T3RhdVhjdFYxWG41OGlYOC9mMHhlZkpraFNOMTFYbi9wZExUMDhIbjh4RVVGSVFqUjQ2Z2QrL2VHRDkrUEd4dGJTdThyclRuWGxGdmMwV0tpb3B3OE9CQitQdjdReVFTb1duVHBuQjNkMGYzN3QwcmZjM1NEQXdNeWszdENRNE9McE42MGE1ZE8remZ2eDl6NTg3RnJsMjc4T3JWS3l4YnRndzVPVGxZdFdvVndzUERNV2JNR0F3Wk1nUXZYNzVFV2xvYWxpeFpnbnIxNm5GbFcrL2Z2NDlGaXhZaExTME5FeVpNa0tsK0F3QUhEeDdFenAwN3dUQU1QRHc4MEt0WEw2WGVTOU9tVGVIdjc0L3AwNmNqTVRFUjQ4ZVB4NElGQy9EdHQ5K1d1OVpDYm00dWZIMTl1ZHo5a2xKU1V2RDY5V3VsWHJzOHBVZE1sS1ZxNFFscDVSMTFwOE5FUmtiQzNkMGRZckVZSFR0MnhOV3JWekZxMUNoODl0bG4zREVpa1FoZVhsNUlTVW1CazVNVDNOM2QxZG9HVXZmVmllQ2VKcGlRU2lpMzV4NEFCQUxCVUpabGxibU9NY013eCszdDdROFVGaGJPb2NtMkg1Kzh2RHlzV0xFQ0Vva0U0OGFOa3h2WWY2eENRME9SbDVlSGdvSUM5T3paVTZZZStlTEZpMlY2bXA4OGVRSmZYMTljdVhJRmZENGZycTZ1Y0hKeWdyZTNONDRjT1lMejU4OWowcVJKY0haMlZsdHFpNnJHakJtRFljT0c0Y1NKRXdnTURFUklTQWhDUWtMUXVYTm51TGk0S0V6ZkVJbEVBQ3JmY3g4Ykc0dTFhOWZpK2ZQbjRQUDVHRGR1SEtaTm02WndjYVd0VzdkeVFWNWNYSnhNdWN1TWpBeVpmMHZ6cTAxTVRMaXZoVUloR0liaDJuejc5bTI1ZWRXMnRyWUlDQWpBckZtemNQUG1UYng1OHdaLy9QRUh3c1BEQVFCQlFVRUlDZ3JpampjME5NU3VYYnRnWTJNRGlVU0NqUnMzSWljbkIydlhycFVwcjFsUVVJQTFhOWJnNHNXTEFJRDU4K2ZMek5sU1JwTW1UZUR2NzQrWk0yZmk2ZE9uV0xGaUJZNGVQWXBGaXhiSjdWSDI4ZkZCZW5vNkJnOGVyTlJEbTZya2paZ29RNVhnWGlnVW9xaW9DTHE2dWx6RktIVklUVTNGL1BuejBhQkJBL2o0K01EYzNCd3paODdFMUtsVHNXalJJbnozM1hkNDh1UUpWcTVjaWNlUEgyUFVxRkZZdUhCaG5TOHRTOVR2UHgzY3N5d2J4akNNVTIyM2c2Z1B5N0kzYStKMUdJWVJzQ3dMaVVSU0pHOC95N0lqVkx5a2k0Nk9qa3VuVHAyNnhzYkczbEpERXpXV2g0Y0hIajU4cVBKNThucWRXWmFGcDZjbkVoSVMwS1pORzdXV1pDeVBxbFZCRkhGMGRFUmtaQ1FhTkdnQUl5TWpYTDU4R1dscGFlamJ0eS82OWVzSHNWaU1pSWdJSEQxNkZEZHUzQURMc21qYnRpMDhQRHk0cWg2N2R1M0N4WXNYc1duVEptemR1aFduVDUvRzRzV0x1VkdLMHRSNS8rV3BWNjhleG80ZGk1RWpSK0xZc1dNSUNBakE3ZHUzY2Z2MmJYVG8wQUc3ZHUyUzIxdGExZUIrMHFSSllGa1d0cmEyOFBEd1VPb2g3K3paczhqTXpBUlFYRDZ5NUFKZjJkblpNdVV2NVUyZWRIUjBWSHBFcEZtelp0aS9mejlZbGtXalJvMHdmdng0dEduVEJxMWJ0NGFSa1JHdVhMbUN0V3ZYY29HOXRESVJqOGZEdG0zYmtKV1ZWU2Fkek4vZkh4Y3ZYZ1NmejRlN3V6dUdEUnRXWVR2a2FkaXdJWDc5OVZmczNMa1RSNDRjUVZ4Y0hJNGRPMVltdUkrS2lzTEpreWVocjY4UFYxZlhTcjFXUlQ1OCtBQS9QNzlxdWJhVTlIc3VGQXBWK25uZXRHa1RMQzB0eTkxdlptYUduVHQzd3NMQ2dwc3Y0ZXZyaTNYcjFtSE5talVJQ2dwQ1FrSUNEQXdNOE1zdnY2QmZ2MzVWZXlORVkvMm5nL3VZbUppdktqNktrTEpZbHRYNTkvK2kwdnZhdDI5dkRFQzVjZXRTZUR6ZURRY0hCMDhsZS8zSnZ5SWlJcmhoL3RldlgxY3BCL3o0OGVPUTN2OFBIejRnSmlaR3FRbUU2cUxPL1BVMmJkcGcxNjVkQUlEbzZHZ2NQWG9VSmlZbWNITnp3N3QzN3pCbXpCaWtwNmNEQUQ3NTVCTk1tVElGZ3djUEx0UFROMkRBQURnNk9tTDkrdlc0ZE9rU3BrK2ZqdVhMbDNPOXVOVjEveFhSMXRiR2p6LytpQkVqUmlBb0tBaUJnWUZvMHFSSnVXa1EwcHo3eW40UHBXM2F1SEVqek16TWxEcEhIVlYrVk5Hd1lVT2twNmZEemMwTmt5ZFA1dkwxangwN2hnMGJOc0RNekF5N2R1MUNhbW9xZnZ6eFIrelpzd2VHaG9iWXUzY3ZXclpzaVJZdFdzaWt5MHllUEJseGNYR1lNR0VDWW1KaXF2VGd1V1BIRGl4WXNBQzllL2ZHMGFOSHNYejVjcG45V1ZsWldMRmlCVmlXUlU1T2pzTEFWTkZvdTdtNXVjS2MvTXpNekdwZnhGRmEyVWNpa2FqMHM2RE1nNmVkblIzM2RXWm1KcTVldmNxbDlFblhhMkFZQmpkdTNJQklKRUtIRGgzUXJGbXpjdE9nQ0pIblB4M2NFMUpaTE1zYU1BeUQrdlhyWjViZXA2MnRiY2F5N0FhR1lTUVNpVVRDTUl5RVlSZ0p5N0tTRXR0WWhtRU1XSlkxWVJpbXdiOFBDK2tNdzl4bFdaWXE2S2lvWk1CMjRNQ0JDbzhYaVVRNGRPZ1EvUDM5SVJRSzhmMzMzM1A3U3Y2Qk5UWTJocGVYRndRQ0FWcTBhS0hlUnBlanNoV3pGQVU4K2ZuNVdMVnFGVmlXeGNxVks3bkpzY09HRFVOWVdCaEdqeDZOZ1FNSEtnd3VqSXlNOE1zdnY4REp5UW0rdnI3bzNiczN0Nis2N3I4eWRIVjE0ZUxpZ3UrLy8xNG03UWdvcnNMRHNpeXNyYTI1T3ZRMThZQ215T1BIanpGbXpCajA3OThmNjlldlY5dDFKUklKamg0OUNsOWZYK1RrNU1EWTJCaUxGaTNDMXExYkVSUVVCR3RyYTJ6ZnZoMk5HemRHVWxJU0hqOStqR1hMbG1ITm1qVUlDUWxCUmtZR0xsMjZoSlVyVjNLVFpiVzF0YkY3OTI0QVFFaElTSlVlMnFRUGpIWjJkaklCcXRUS2xTdGw4dW5sVFVwUFNrcUNXQ3d1ZDhLNk11MnI3TndRVmRKM1UxTlRBUlRYMnBmZVAwWDY5T21ERHg4K29INTloZE8wa0pXVmhYdjM3aUUyTmhhM2J0MUNYRndjSkJJSnJLeXNNR2ZPSEF3YU5BZ1BIejdFaFFzWEVCSVNnai8rK0FNQVVMOStmYlJzMlJJTEZpeFErajBRelViQlBkRklETU1ZQVlCUUtDeVRBQnNWRmZVSWdFZFZybTl2Yjcrbkt1ZVQ4a1ZHUm1MRGhnMUlURXlFdGJVMVBEdzhaQ2FqbFNhZGRPanI2NHRMbHk0cDlSb1Y5WERXOU5Mdkd6ZHVSRkpTRXB5ZG5kR2pSdzl1KzVRcFV6QnQyalNWcmpWZ3dBRDA3ZHUzMG5uM3F0NS9aVW5uRDd4OCtSTEJ3Y0VJRGc1R2ZIdzgzTjNkWVcxdGpjTENRZ0MxRTl5SGg0ZUR6K2ZqODg4L1Yvb2M2VWlCTWoydU4yL2V4T2JObS9IczJUUFkydHJDeGNVRlZsWldtRGx6Sm03ZXZJbnUzYnRqeVpJbEtDZ293S05IajFDdlhqMlltNXZqK3ZYcitQUFBQM0hxMUNuNCt2cmkyTEZqY0haMnhxSkZpekIwNkZDWjExaTZkS2xNNmxCeWNqS0dEQmtDVzF0YmhXc0ZmUDc1NXhDSlJBcm5KZ1FHQmlJOFBCekd4c2FRU0NUSXpNeVUrek15YU5BZ3ZINzl1dHlmbjQ5bC90eXJWNjhBRk04M1VFWnViaTZBc3VWUVN6dDM3aHhYUXRmR3hnYVRKazJDdGJVMVB2LzhjNjQ4Ykk4ZVBkQ2pSdzhJaFVKRVJVVWhJaUlDdDI3ZFFrcEtTcVVYMENLYWg0SjdvbkZzYlcyMUFlZ0N5SXVLaWlxVGxrTStYbTV1YnJoMDZSSjBkWFhoNnVxS3NXUEhLajNoTFQwOVhlbWV5OXBZNEMwaUlrTHU5ak5uenVETW1UTm8xNjRkNXN5Wmc3UzBORHgvL2h6UG5qMkRvNk1qckt5c1ZBcUtURXhNbEg3SUthMHE5MStSeE1SRWhJYUc0dEtsUzNqOCtERzMzY3JLaWx2TVNKcHpYMTZ0L3VvaWtVamc3ZTJOM054Yy9QWFhYMlgyZi9qd0FVZVBIc1hFaVJObHRrc240bGJVbSt2aDRZR0xGeS9Dd2NGQnBpYThkTkV1QUxoeDQ0Wk1zSzZqb3dNOVBUM282dXBpeDQ0ZDZOR2pCeFl0V29UQmd3ZkQwOU1UcTFldlJrWkdCbjcrK2VkeVgxZWF6bFc2ckd2cDkxN1JmUThMQzhPT0hUdkE0L0d3ZnYxNmVIbDVjVG5yMWFFbWN1N3YzNzhQQUhKWCtDMU5LQlJDSkJKQlcxdTd3Z2ZQNzcvL0hnMGFORUMzYnQzUXNHRkRpTVZpOU9uVEJ6azVPVEExTlVYTGxpM1JxbFVydEdyVkNwYVdsbWpmdmozWE9TRVNpZFJTQnBab0JncnVpY2JSMWRVMS9MZFhMYXUyMjBKVWMrblNKZWpyNitQMzMzK1hXUTFVR2N1WEx5K1RKMXhTeVZLWTFiMFluVHp5QW9PRWhBUXU5ZVBkdTNmbzA2Y1A4dkx5dVAzU29GNWVta05pWWlLMHRMVEszS2Vxckc1YWxmdGYydE9uVHhFYUdvcS8vLzZieXpVR2lnTjY2WVJoYVdBdmtVZ2dGQXJCNC9GcVBNQUpEdy9IbXpkdk1HclVLTGtCN3A0OWUzRHMyREYwN3R4Wlp2djc5KzhCb01JYTZjT0hEOGZJa1NQUnNXTkhtZTM3OXUxRFFVRUJOOWVBeCtPaFY2OWVzTFMweExGanh3QVU1MmpmdlhzWGpSczNCZ0I4K3VtbitPMjMzM0R1M0RtRml5SUJ4ZmNmVUx5bWczUzBCSURjbnZ2RXhFUXNXN1lNRW9rRTgrYk5RNWN1WFJTK3BqcFVkODU5VVZFUklpTWpBUUNkT25XcThQaWNuT0lDYWNyVXd0ZlcxcGI1dmhRV0ZtTEtsQ2w0OGVJRlhyeDRnYWRQbjNLdkRRQWJObXpnNWwxUVlFOVVRY0U5MFVSR0FNQXdEQVgzSHdGVmgrSnpYTEp5V0FBQUlBQkpSRUZVY25MSzFQR1dSMTlmbnlzbCtGOXkrZkpseE1iRzRwdHZ2b0dwcVNsRUloRVlob0ZBSUlDOXZUMWF0bXpKVFo2VTlpektTM053Y0hCQTA2Wk5LMHdocXFuN0w1RklFQk1UZy9Ed2NJU0ZoU0U1T1puYjE2cFZLL1RyMXcvOSt2V1RXMjFFR21UV2RLODlBQVFFQkFDUW42cDE3OTQ5bkR4NUVrT0hEb1c5dmIzTXZtZlBuZ0VBRjNpWHA3ejd6K1B4NUU0dWx0YjdCNG9maEt5c3JHVDJhMmxwS1ZVVkp6bzZHa0J4bmYzeUZCUVVBQ2l1Y0NTdkhLTzV1VG5zN096d3lTZWZZT3pZc1JXK3BqcFVkODc5dFd2WGtKV1ZCVE16TTZVcUtrbExteG9aR1NuZGxzTENRdVRtNXNMRXhBUmp4b3lSMlplZW5vNG5UNTdneVpNblhLODlJYXFpNEo1b0lpTUFZRm0yK3NhT2lkSXFXZzIycE1URVJQRDUvQXBYMXdRcXpuLzlXRDE4K0JDSER4K0dXQ3pHd29VTGNlVElFVFJ2M2x4aHpuTlZWUGY5LytlZmYzRGh3Z1ZjdTNaTkpsMmpSWXNXNk4rL1AvcjM3MThtUUMxTm11SWl6VXV1S1ZldVhNSDkrL2ZoNk9pSTFxMWJ5K3pMek15RW01c2JHalpzaVBuejU1YzU5OGFOR3dDQURoMDZLSHlOWmN1V3FkU205UFIwcGM3aDgvbFl0V3FWM0gxNWVYbTRkdTBhK0h4K3VTVlJnZi92bFM2dmdoR2Z6OGY2OWV0ci9QdFNuYVR6RDc3KyttdWw1a3Q4K1BBQkFGUmEzZmpQUC8vRW1qVnJvSyt2anhZdFduRC9XVmhZd05MU0VwMDdkMWJyd21wRTgxQndUelFPd3pDVWx2TVJVYVVYenNIQkFRMGJOcXp4Q2EwMVNacWlJZzE0eTh2N3pjbkpRV3BxYW9XQmNVV3ErLzdIeE1UZy9QbnpBSXBYUE8zWHJ4LzY5KytQVHovOVZPbHJTS3V3VkNXbFNGVkZSVVhZc21VTEFHRHExS25jZGowOVBiUnAwd2FSa1pIUTA5UERuajE3eWp4SWZ2andnY3ZQcjJoT3dwOS8vcWxTdTNKemM1VTZoOGZqbFJ2Y0h6MTZGTG01dWVqVnE1ZkNkQkpwY0s5bzNvQzZIcUpMVjBvcVQySmlZclZOdkEwTkRjV2RPM2NnRUFqZzdPeXMxRG5TOUN0RnF6K1gxcmh4WTR3WU1RS0ppWWw0K2ZJbEhqeDRJTE9meitlalJZc1dzTEt5UXBzMmJlRGk0a0lMV1JHVlVIQlBORTVSVVpIUnY3OG9xZWVlcUFXUHh3UERNR0JaRmxsWldTcjE0cFZVVkZURXBVdVVESDRMQ3d2eDVNa1RQSHo0RUhGeGNZaUxpOE9MRnkvUXAwOGZiTml3UVMzdm9ib01IandZdWJtNTZOKy9mNFc5Mk9XNWZ2MDZBSEE1K0ZXaGJMMXdnVUNBblR0M0lqbzZXbWF4SnFGUWlMeThQR2hyYTJQTGxpMHlxN0NlUG4wYVBCNFBhOWFzUVhaMk5uUjFkYkY2OVdyOC9mZmZtRHQzTG5idjNzMU5VSlZTWlg2SGc0TkRwZE5TcEo0OWV3WS9Qejh3RElPZmZ2cEo0YkhTa3BESzVKT3JLaWNuQjdxNnVselZwdURnWUFBVnAxNFpHUmxoMUtoUktyOWVSWG42NzkrL3g4YU5Hd0VVVDN4VmRpMkVOMi9lQUZBdHVKZFd4SkhLeWNuQjgrZlBFUjhmajBlUEh1SEpreWQ0L1BneEVoSVNrSnFhaWttVEppbDliVUlBQ3U2SkJwS1d3UVQxM0JNMVlSZ0dwcWFtU0UxTnhlN2R1ekYzN2x5VjAyZ3lNakxnNStmSFBSelkyTmdnT0RnWSsvZnZSMEpDQXRlenFhdXJDMXRiVy9UcTFRdTllbFZxcmJVYVpXNXVqb1VMRnlvOFJpUVNJUzh2RHdZR0JqSTlsRUtoRUNFaElmajExMThCb05JcmRtWmtaSEJmcS9KOU1UYzM1MUtRSkJJSkRoOCtERjlmWHdnRUFuaDdlNWVaUU5xd1lVTjRlbm9pTEN3TVZsWlcyTE5uRC96OS9mRy8vLzBQRVJFUkdENThPR2JPbkZtcDk2QU9pWW1KY0hWMTVkWW1LRDJKdDdTYk40c1hESytPTlNJV0xseUlXN2R1Y1JORnBRODk4bXJvbDlTZ1FRT1prUlJsS1FydVJTSVJsaXhaZ3JTME5KaVptYW4wUGJwMXEzaEJjbVhMWnNxanI2K1BEaDA2eUR6OGlzVmlQSHYyakJhdklwVkN3VDNSUk5MZ25ucnVQMkl2WHJ5QWdZRUI5UFQwb0tPancvMFJWYVZxUkdwcWFvVlZRK1JSZHRpL1pLL3JrQ0ZEc0cvZlBodzdkZ3pIang5WHFaMFNpWVNyaWdJQTQ4YU5BNC9IUTZOR2paQ2NuSXd1WGJxZ2E5ZXVzTGUzUjd0MjdiamV6b3JxOGFla3BKUjd6SUVEQnhUMk5xcmovaXNyS3lzTC9mdjNCMUNjVnkvdHZjM096dVlta0hidjNsMW00YTN5UkVWRndkallHRVpHUnREVDAwTnViaTU4Zkh3QUZPZEZWMlpVSlR3OEhMdDI3VUo4ZkR4YXRXcUZqUnMzbGhsRnVIejVNclpzMllLVWxCU1ltNXRqNjlhdE1ERXh3YUpGaTlDN2QyK3NYTGtTeDQ4ZlIwaElDR2JQbm8yaFE0ZldhT0FXRWhLQ2RldldJVE16RXc0T0RwZzNieDYzNy83OSs5RFQwNE94c1RGMGRYVWhFb2tRSGg3T2pSRDA3TmxUN2UzcDJiTW4zcjE3eHoyMDh2bDh0Ry9mSHJObXplS09TVTlQeDdadDIyVE9VM2JPZ1R5bHovWHk4b0pJSk1LaVJZc1FGUlVGYlcxdGVIdDdsNWxqY1AvK2ZhNWNaYU5HalZDL2ZuMFVGQlRnL1BuejNLUnhSWE1YQU1VL2k0U29Hd1gzUk9Nd0RHTUlBQ3pMVXMvOVIyenUzTG5jWWpJbEtWT2VUa3BMUzB1bENhTlZNWG55WkxBc2k3Tm56K0x0MjdmY2lxcktrcloxeElnUitPR0hId0FVdjlld3NMQnlBK3FLNnZHTFJLSnlqeWxaZFVVZWRkeC9aVFZzMkJCR1JrYkl6TXhFZm40K040RVdLTTVQSGpac21OSjV4K3ZXcmNPTEZ5L2s3dnZtbTI5VWF0Y2ZmL3lCMzM3N2pldEJIVHg0TUJZdlhpd1QvRVZGUldIcjFxMTQrUEFoQU1ESnlRbWVucDR5MVZNY0hCd1FGQlNFRlN0V0lEdzhIR3ZXck1HVEowK3dlUEZpbGRwVEdkSFIwVGh3NEFDM2pzSVhYM3lCOWV2WHk0eGc3TjI3bDB0OUtxMWp4NDRxalpqMDZkTUg3OTY5cS9DNHNXUEhWbGhoSnljbnA4ejhBbVhuSE1oVCt0ejU4K2RqNGNLRnVIUG5Edmg4UHRhc1dTTjNRYmJvNkdqdUFWR2VMNzc0b3NLVU0wVS9pNFNvR3dYM1JCTVpBUUNQeDZQZy9pTm1iMjhQaG1FZ0Zvc2hrVWlnbzZPRFRwMDZZYzZjT1VwZnc4VEVwTVltMy9MNWZFeWZQaDNUcDA5WDJ6VjVQSjdDZ0xZNjYvR3I0LzZyNHN5Wk04alB6NGRJSklKWUxBYkxzakF3TUlDSmlZbEsxMm5kdWpWZXZueko5UWhMVTZiNjlldW5ja29Nbjg5SGZIdzhPbmZ1akhuejVzbWRCTnlrU1JNa0p5ZkQxdFlXVTZkT2xjbWxMc25Bd0FDYk4yOUdZR0FnL3Zyckw1VlhGcTRNbG1VUkZCU0VpSWdJR0JnWVlQcjA2WEx6MWJ0MTY0YTB0RFRrNStlanFLZ0lMTXVpUVlNRzZObXpKMzcrK1dlVkZpcHpkWFZWVy90YnRteFpyWi94aElRRUpDUWtvRjY5ZXZEeThvS1RrNVBjNDJ4dGJXRmpZNE9jbkJ6azUrZERLQlNDWlZrMGF0UUlmZnYyVlNvbnZxcHpKYVErbGxWOHljZU5rcm1JeHJHM3QvY0RNQVhBbE9qbzZIM1Y5Qm9zVUR1TElSRkMvai9WU1NBUVZLblN5SXNYTDlDeVpVdUZ4MlJrWktqMEVDS1JTR3FzK2tsZVhoNk9IeitPWWNPR1ZjdkUyUCs2Mk5oWUdCZ1lWTG5xbENJUEhqeUFqbzZPV2w1RG5kZXE2NlFQUXRIUjBSb1g2MUxQUGRGRWpRR0FZWmkzdGQwUVFrajE0UEY0Y2xmOVZWVkZnVDBBbFVjWGFyS3NvWjZlSHNhUEgxOWpyL2RmVXgxcFpxVXBXaWlzTnE5RjZpNHFuRW8wRHN1eXBnQUY5NFFRUWdpcGV5aTRKeHFIWVJoVEFDZ3FLa3FyN2JZUVFnZ2hoS2dUQmZkRUU1a0JBSi9QcCtDZUVFSUlJWFVLQmZkRW96ZzVPZWtDTUFRZ2lvcUtvbW81aEJCQ0NLbFRLTGduR2lVM043Znh2MSttQVdCcnN5MkVFRUlJSWVwR3dUM1JLR0t4MlBUZkx5a2xoeEJDQ0NGMURnWDNSS05JSytVQW9FbzVoQkJDQ0tsektMZ25Hb1hINDFIUFBTR0VFRUxxTEFydWlVYWhubnRDQ0NHRTFHVVUzQk5OSTEzQWlucnVDU0dFRUZMblVIQlBOSXAwQVN1SlJFTEJQU0dFRUVMcUhBcnVpVWFScHVVd0RFTnBPWVFRUWdpcGN5aTRKNXJHREtDMEhFSUlJWVRVVFJUY0UwMWpDZ0Jpc1RpMXRodENDQ0dFRUtKdUZOd1RUY0xnMytDZXorZFR6ejBoaEJCQzZod0s3b25HY0hSME5BYWdCU0FuS2lvcXI3YmJRd2doaEJDaWJoVGNFNDBoRkFxbE5lNHBKWWNRUWdnaGRSSUY5MFJqU0NRU3MzKy9wT0NlRUVJSUlYVVNCZmRFWS9CNFBHblBQZVhiRTBJSUlhUk9vdUNlYUF5V1phbm5uaEJDQ0NGMUdnWDNSR05JRjdCaVdaYUNlMElJSVlUVVNSVGNFNDNCTUF3dFlFVUlJWVNRT28yQ2U2SkpxT2VlRUVJSUlYV2FvTFliUUVnTmt2YmMxMWh3NytmblYxTXZSUWdoaEJCQ3dUM1JLR1lBSUJhTGF5SzRMd0lnMkx0M2J3MjhGQ0dFRUVMa0tLcnRCdFFHQ3U2SkpqRUZhaWJubm1YWmJ4aUc2Vm5kcjBNSUlZUVErVmlXdlZiYmJhZ05URzAzZ0pDYTRPRGdvTVd5ckJDQU9EbzZXZ3NBVzl0dElvUVFRZ2hSTjVwUVN6U0YwYi8vL3dBSzdBa2hoQkJTUjFGd1R6UUN5N0lOL3YzeVE2MDJoQkJDQ0NHa0dsRndUelJDaWVEK2ZhMDJoQkJDQ0NHa0dsRndUelFGOWR3VFFnZ2hwTTZqNEo1b0N1cTVKNFFRUWtpZFI4RTkwUWc4SG85Njdna2hoQkJTNTFGd1R6UUY5ZHdUUWdnaHBNNmo0SjVvQk9tRVdvWmhxT2VlRUVJSUlYVVdCZmRFVXpRQUFJbEVRajMzaEJCQ0NLbXpLTGdubW9KeTdna2hoQkJTNTFGd1R6U0ZOQzJIZXU0SklZUVFVbWRSY0U4MEF1WGNFMElJSVVRVFVIQlBOQUtQeDZzUEFBekQ1TloyV3dnaGhCQkNxZ3NGOTBRanNDeXJBd0JGUlVXRnRkMFdRZ2doaEpEcVFzRTkwUlRhQU1Ebjh5bTRKNFFRUWtpZFJjRTkwUlRhQUNBU2lRcHF1eUdFRUVJSUlkV0ZnbnVpRVZpVzFRWUFMUzB0NnJrbmhCQkNTSjFGd1QzUkNBekQ2QUNBZ1lFQkJmZUVFRUlJcWJNb3VDZWFRZ0FBMmRuWjR0cHVDQ0dFRUVKSWRSSFVkZ01JcVNGaUFEQXdNT0FERUZYM2k5bloyVVV5RE5PMXVsK0hFRUlJSWZLeExCc1dFeFB6VlcyM282WlJ6ejNSRkVVQWtKMmRYU09mZVFyc0NTR0VrTnJGTUl4VGJiZWhObERQUGRFVVlnRFExZFhsMStTTFJrVkYxZVRMRVVJSUlRU0FnNE5EYlRlaDFsRFBQZEVVUlFDUW01dGJvOEU5SVlRUVFraE5vdUNlYUlvaUFLaFhyeDU5NWdraGhCQlNaMUdnUXpTRkNBRHk4dkxxMVhaRENDR0VFRUtxQ3dYM1JGTmtBZ0NQeHpPcTdZWVFRZ2doaEZRWEN1NkpwbmovNy84cHVDZUVFRUpJblVYQlBkRVVId0NBWVJnSzdna2hoQkJTWjFGd1R6UUN5N0xVYzA4SUlZU1FPbytDZTZJUkdJYjVBQUFzeXhyWGRsc0lJWVFRUXFvTEJmZEVVN3dGQUlaaHpHdTdJWVFRUWdnaDFZV0NlNklSR0laSitQZkxsclhaRG5YS3lNaW83U1o4RkZpV3JaWFhwZnV2V1FvTEMydTdDVFhxOGVQSGlJaUlRRTVPVG0wM2hkUlIrZm41NWU0cktDaW93WmJVUFJUY0UwMFJEd0FzeTdhczVYYW81UHIxNjNqNThxWE1OcFpsNGVibWhtSERoaUVsSlVYdWVVS2hFR3ZYcmtWYVdscWxYMXNpa2NEUjBSR09qbzZWdmtaMWUvUG1EYjc5OWx2czM3Ky9XcTVmbS9lL3N0NjhlUU5QVDAra3BxWlc2dnhSbzBhaGQrL2VhbTVWMWUzZnZ4OGJObXlRdTIvRmloWFlzV09IeXRmODg4OC9zV1RKRWp4OCtGRGhjVHQyN01Da1NaTlFWRlNrMUhVZlBIaUFxS2dvbGRvaS9WbVRTQ1JLbnhNZEhZMDVjK1lnTkRTMDNHTlNVMVBoNHVLQ0F3Y09xTlNld01CQXpKbzFDMy85OVpkSzV5bExVV0NuQ1hiczJJR0RCdzlXNjJzY1BIZ1Ftelp0cXRiWFVHVGt5SkhvMHFWTG1lMUNvUkJMbHk3Rm5EbHpJQmFMNVo2N2RPbFNlSGw1YWZ6bnBMSUV0ZDBBUW1wSVBBQXdETk95ZHB1aFBLRlFpQlVyVmtCZlh4OEJBUUZvMEtBQkFJQmhHTFJ0MnhhWExsMkNoNGNIL1AzOXdlUEpQcWR2MjdZTkowK2V4TDE3OXhBVUZGUm1mMG1KaVluWXMyY1BldlRvZ1VHREJuSGJXWmFGVUNpc25qZW5Kb2NPSFVKcWFpb1lodUcyUlVWRlllM2F0VXBmNCtUSmszSzMxOVQ5VjdmSXlFaWNQMzhlang4L3hzR0RCNkducDZmUytWbFpXY2pNekt5bTFsWGVoUXNYa0ppWWlDVkxscFRaZCs3Y09WaFlXR0QyN05sS1g0OWxXUnc4ZUJEeDhmRVlPM2Fzd21PMXRMVHc0TUVEK1BuNVllYk1tUXFQVFVsSndaUXBVd0FBdTNidFFzZU9IWlZxai9SblRaV1JxTC8rK2d2WHJsMUR0MjdkeWowbU5EUVVkKzdjUVpNbVRaUytya1FpUVdSa0pBQ2daOCtlU3ArbnJIdjM3bUhCZ2dXWU5tMGFoZzhmcnZici94Y0VCQVRBMU5RVVAvLzhzOXo5WXJFWTZlbnBTRTlQUjFwYUdsSlNVcENTa29MWHIxOGpPVGtaS1NrcDhQYjJWdGo1Y3Zic1dTUW1KbUxod29WbDlrMmNPQkh2MzcrWGM1YnF5dnNkV2xSVUpQZGhWU0FRNE0yYk43aHo1dzUyN05pQnVYUG55dXkvZCs4ZXdzUERVYjkrZlV5ZVBCbjE2dEhhazZxaTRKNW9oS2lvcUV3N083c01obUdhdG03ZFd1ZlpzMmNmL1JpN3RyWTI1czJiQjA5UFR5eGV2QmkrdnI3Zzgva0FnSEhqeGlFOFBCeDM3dHpCNGNPSE1YNzhlTzY4Q3hjdTRILy8reC8wOVBTd2V2WHFDZ1BMWThlT0lUZzRHQUtCUUNhNHI0cHZ2dmxHTGIzVzJ0cmFpSWlJa0xzdlBUMGRwMDZkUXVQR2pmSGpqejl5Mi9QeThwQ1ltS2lXMTY2Tyt4OFpHWWtaTTJaVXVYMVNtelp0d2xkZmZjWDllK2pRb2JoejV3N09uRG1EWmN1V1lmUG16VElQUC84Vjd1N3VNRFUxeGJ4NTh5cDlqYXRYcnlJaUlnSUxGaXpndm5kUzE2NWRRM3g4UEp5Y25OQytmWHVGMS9ucHA1OXc2dFFwWExseUJWT21USUdXbGxhNXh6WnQyaFNqUjQvR2dRTUhNSHYyYlBqNitzTFcxcmJTNzZFOElwRUl3Y0hCME5YVlZmaHorL2ZmZndNQUJnd1lvUFMxWTJOajhmNzllN1J0MnhabVptWUtqMVUyT0M4WkFFb2tFdVRtNW1MZHVuWGc4L2tZT25Rb3Q4L0J3VUhwZGdLQWhZVkZ1Y0hsZjAxOGZEdzhQVDN4OXUxYnZILy92c0pSbkxpNHVFcVByTDU4K2JMV1VndDVQQjVXcjE2TlVhTkc0ZkRodytqU3BRdDY5T2pCN2QrMmJSc0FZTTZjT1JWKy9vaDhGTndUVGZJTVFGY0RBNFAyQUc3WGRtT1U4ZTIzMytMOCtmT0lqSXpFb1VPSE1HSENCQURGdnh3OVBEd3dac3dZbkR4NUVxTkhqNGFXbGhZZVAzNk1OV3ZXUUNBUVlOT21UYkMydGxaNC9ZS0NBcHc3ZHc0QThNTVBQNml0M2MyYk42OXliMHRGQWZxZVBYdFFXRmlJMmJOblExZFhsOXYreFJkZlZKZ1M0ZVBqZzhEQXdBb2ZacXJqL210cGFjSElxT29WV1hOeWNpQVdpK1VHbWt1V0xNSGR1M2NSSGg0T2YzOS9USm8wcWNxdlY5T0NnNE5oWVdGUnFlQmVLQlJpMTY1ZCtPMjMzOEF3RExwMjdRb25KeWVaWS9iczJRTStudzlYVjFjQVFGcGFHcVpObTFidU5Rc0tDcENmbjQ5Um8wYkozYjltelJvdWlKODVjeWJTMHRKdzd0dzV6Sm8xQy92Mzc0ZVZsWlhLNzBPUjhQQndaR1ZsWWRpd1lUQTBOSlI3VEZKU0VtSmpZMkZvYUloMjdkcmh3NGNQY28rclg3Kyt6T2NvT0RnWUFQRHExYXR5Zy9mQmd3Zmo1NTkvcnRTRGRNZU9IZUh0N1kxNTgrYkJ5OHNMT2pvNk1nOGY5ZXZYeDVkZmZsbmhkZjc4ODArVlg3c3Fzck96eTN5TzVBa0lDS2p3Z1ZHZTVzMmI0L256NStEeitXalNwQWthTm13SUV4TVRoSVdGd2RqWUdETm16SUNabVJrKytlUVRmUExKSjZoZnZ6NTNyb09EZzhvUE9vbzZUd1lOR29UWHIxOHIvRjBxUGFZeXpNM05NV1BHREd6WnNnVVJFUkZjY1AvWFgzOGhOallXM2JwMTA5aFJIWFdnNEo1b2tpZ0FYUm1HNlliL1NIQVBGQWRxSjArZXhKZ3hZMlMyVzFsWllmdjI3ZWpRb1FQM2g5blMwaEpmZnZrbG5KeWNGQTdWU3gwNWNnVFoyZG5vMUtrVE9uVG9vTFkyNzkyN3Q4clhVTlNEOS96NWMvenh4eDlvMzc0OUJnNGNDS0M0TjFDWjlKZUFnQUFFQmdiQzF0WVdTNWN1cmZCNGRkOS9lM3Q3aFRuU3lwbzRjU0ppWTJQbEJ2YzZPanBZdTNZdDl6QUNGT2UvS3BNei91N2RPd0JsZTJRL2x0N1JkZXZXeWZ5NzlQZnd6cDA3V0x0MkxlTGo0OUdzV1RPc1hyMGFuVHAxa2pubTh1WExlUFRvRVVhT0hBa0xDd3NBeFNrRUZRV3FpaWFYbHA0QXVHelpNcng2OVFwMzd0ekJqUnMzMUJiY2x3Nm9UcDA2aFZPblRza2NJdzNJenB3NUE1WmxrWldWaGY3OSs1ZDd6VzNidHVHTEw3NEFVRHh4V0pwbm41T1RVKzU3bG41T2dPSkE3Y3laTTNLUEd6NTh1Tno3MnFOSEQ3aTV1V0h0MnJWWXNXSUZiRzF0MGJ4NWN3QkFvMGFONE9YbFZXNTdwV282dU9meitkem5SWjYwdERUazUrZFhPZzFQVzFzYjRlSGgwTmJXbHRudTRPQUFRMFBET2hmc2poNDlHbzBhTmNMWFgzOE5vSGdleHJadDIxQy9mbjJzV0xIaVB6bmkrTEdnNEo1b0RJWmhiZ0NZRHVCekFMdHF1VGtLeWZzbGZ2WHFWYVhQZi9yMEtmYnQyeWV6clhSd2xwdWJpOERBUUFERncvQ0tndW1LaHNxZG5KeXdlZk5tcGR0WFZiLzg4Z3RZbG9XN3V6c1loa0ZTVWhJbVQ1Nk1JVU9HWU9yVXFYTC91TElzaTkyN2QrUEFnUU5vMWFvVmZIeDhvS09qSS9mNk5YSC9wZkx6OHlzMXlpR2RpQ1lReVA4MWJtTmpnOU9uVDNQRDJna0pDU3BOMWxSSGFsTjFPSEhpaE15L3BjRjlmbjQrbGk5ZmpqLy8vQk1NdzhEWjJSbXpaczBxYzI5RkloRjhmSHhnYUdqSTlkUS9lL1lNV2xwYVpYb3AzNzE3QjJkblp6UnYzaHg3OSs0dDkxN0xvNldsQlc5dmI4VEd4cUp2Mzc2VmVhc0ttWmlZbE5uMjRjTUg3bnRjVUZDQUV5ZE9nR0VZdEdqUlF1NDFYcjkrRGFGUVdLYlhQaXNyQzNaMmR0eEU5YSsrK2dwRlJVVXEvUXdvWS9qdzRYano1ZzArL2ZSVExyRC9tT25wNlNsOHlCMDNiaHdlUEhnQU16TXpwUUx4ZCsvZWNjZEpSMEpLQi9iL05ULzk5QlAzdGZRaFZMck53TUFBN2R1M0w5UDVJNitUUmRwcEk2WHFCSFZOUjhFOTBSZ013MFQ4TzFtdDRpN3RXbFlUZ2RYZXZYdVJtWmtKUTBOREdCdkxYOXRMMmc1RnZWVUFZR3BxS3ZOdmlVU0NiNy85Rm9ENmU5ZE9uejZOcUtnb2pCMDdGalkyTmdDSzg4N1QwdEx3OXUxYnVZRjlkblkyVnE5ZWpkRFFVRmhhV3NMUHo2L2M5d3pVWEdBYkhCd01MeTh2REIwNkZNN096bWpXckpuUzUwcDc0UlhsZjVmTVY3MTE2NVpTMTVYT2wvaFkvNWlXMTY2MHREUmN1SEFCblR0M3hzS0ZDOUdtVFJ1NXh4MDZkQWl2WHIyQ201c2JqSXlNSUJLSnNIanhZaVFtSm1MMzd0M2NpSXRFSW9HN3V6c3lNakl3WThZTW1jRCs4dVhMYU5La0NUNzk5Rk9GYlczVXFGRzFCUFlBY09uU3BUTGJTdmJxbno1OUdwbVptZWpUcHcrOHZiM2xYa01hakVvL1F5ekw0dENoUXdBZ2szNGtrVWpLekZsUUYzWE9QNmtKU1VsSjJMZHZIenc4UE1vRTRrbEpTVEEwTkVTalJvMlUraDBpRm91NTQwcU9oTlFGNVJWa2FOT21EYjc1NXBzeTI2OWN1WUxjM0Z5NSs0anFLTGduR2lNcUt1cTV2YjE5R29BMmRuWjJqV05pWXQ3V2Rwc1VVZGRFc2FGRGh5SXBLVWxtVzF4Y0hGZkZaYytlUFZ5UVhKSllMRWJYcmwwQnFKNlN3YkpzdFpTQlRFcEt3dWJObTlHOGVYUE1tREVERW9rRW9hR2h1SHIxS2t4TVRNcFVYUUNLeTFtdVhidVdxNnJ6OHVWTCtQdjdZL0xreVZ3RkhIbXE4LzVMcGFlbmc4L25JeWdvQ0VlT0hFSHYzcjB4ZnZ4NHBTWmdTbnZ1VmUzcFkxbTJUZzUzR3hvYTRwZGZmaW1URHZYa3lSTWtKeWVqWjgrZWVQSGlCZmJ0MndkYlcxdU1HREVDRW9rRXYvNzZLeElURTlHeFkwZVpjMzE4ZkJBVkZZV0JBd2RpMkxCaDNQYkhqeDlqOGVMRmFONjhPWDcvL2ZkeVIzOXFVMjV1TGxmRmFmcjA2ZVVlSi8wTVNZUDcrL2Z2NCtYTGwyalJvZ1g2OU9uREhTY1NpVlN1dWxSWG5UeDVFdWZPblVPalJvMWtxak85ZWZNR1dWbFo2Tnk1TTRDS2U1b2RIQnhnYW1vcTAva3hhOWFzY25QZ0V4TVQ1WTZnVnVVaFhDUVNsVHZDSVAzOXJXZ0VRdDd2K0Y5Ly9SVUFjUGZ1WGE0U2tIU2JsTHhTdThPSEQwZHVicTVTNlZpa1loVGNFMDNDQXJnT1lCaUFJUUQ4YTdjNXRTTXZMdzhyVnF5QVJDTEJ1SEhqNUFiMkg2dlEwRkRrNWVXaG9LQUFQWHYybEVreldieDRzY3pFd2lkUG5zRFgxeGRYcmx6aEprNDZPVG5CMjlzYlI0NGN3Zm56NXpGcDBpUTRPenVybEc2aFRtUEdqTUd3WWNOdzRzUUpCQVlHSWlRa0JDRWhJZWpjdVROY1hGd1V6cHNRaVVRQVpIdnVEeDQ4aUxObno4b2NWL0lCNWNLRkN6aHg0Z1I4ZlgzLzg4UC9wUmtiRzh1OVgzRnhjZkR5OHNLVUtWTWdGb3NoRkFyeDhPRkRkT3ZXamZ2ODhIZzhMRjY4bUR2bitQSGpPSHo0TUd4c2JPRGg0U0Z6UFJzYkd6ZzdPeU1vS0FqYnRtMlRLYzBaR2hwYXBsUm4wNlpOdVh6MDlldlhWemlDb21oaXU3SVBtK2ZQbjBkR1JnWkdqeDZOVnExYWxYdWM5UDFMUHd2dDI3ZEhjSEF3MHRQVFpVYkFoRUtod2dkaFpZMGNPUkx4OGZFeTJ6N1dFYUx5VEpreUJYLy8vVGNDQXdQeDFWZGY0YlBQUGdOUS9HQUVBSFoyZHBXK3RwbVpXWmxSMHN6TVRIejQ4QUZhV2xwbzJyUnA1UnN1Qjh1eUZZNHdWSFlVOC9yMTY1VTZqNmdIQmZkRW83QXNlNXBobUdFTXcveUEvMGh3NytIaFVlRWlPL0xJQ3dSWWxvV25weWNTRWhMUXBrMmJHaGtTVitja01FZEhSMFJHUnFKQmd3WXdNakxDNWN1WGtaYVdocjU5KzZKZnYzNFFpOFdJaUlqQTBhTkhjZVBHRGJBc2k3WnQyOExEd3dOdDI3WUZVRng3L09MRmk5aTBhUk8yYnQySzA2ZFBZL0hpeGR3b1JXbnF2UC95MUt0WEQyUEhqc1hJa1NOeDdOZ3hCQVFFNFBidDI3aDkrelk2ZE9pQVhidDJ5ZTAxbFJmY3YzdjNUdUVmNHdzWExpQTJOaGFiTjIrR3U3dTdpdStvdUtjM0x5OVA1Zk9VWldCZ29QWnJTbnNYbXpWcmhsYXRXdUhCZ3djd01qS0NrWkVSTGwyNmhJeU1ESXdjT1pKTHNUbDM3aHcyYk5nQUV4TVRiTm15aGF2RXhMSXNWekZuNk5DaE9IZnVISTRkTzRiZXZYdHpDL1hvNnVyS0JHQkpTVWt5aS9TOGVmT20yb0twa3FRVGhWdTNiZzBmSHg4NE96dkxMU2tvTDdYTDBOQlE1aUc1b0tBQUxNdXFwZFo0czJiTnVOZE1TVW5oUHNQL0picTZ1dkQwOU1UVXFWT3hZc1VLL1A3Nzc5RFcxc2FOR3pjQS9QLzhwTGR2MzJMcjFxMFlPSENnMG1zRkxGKyt2TXcyRnhjWGZQandBVTJiTmxYN3BQYnFySllqTGNFS0ZDKzJ4dWZ6bFY3emdWUWRCZmRFbzJocmE1OFdpVVFGQVBwMDdkcTE0YzJiTnovS1JNZUlpQWd1ZGVMMTY5ZFYrb04vL1BoeGJtR2NEeDgrSUNZbUJ2cjYrdkQyOXE2UjNsdDE1cSszYWRNR3UzWVZ6NFdPam83RzBhTkhZV0ppQWpjM043eDc5dzVqeG94QmVubzZBT0NUVHo3QmxDbFRNSGp3NERKNStBTUdESUNqb3lQV3IxK1BTNWN1WWZyMDZWaStmRG0rKys0N0FOVjMveFhSMXRiR2p6LytpQkVqUmlBb0tBaUJnWUZvMHFSSnVla1EwaUNwNVBkdzRjS0YzSUkxOHFxVXJGbXpCcU5HamNMeDQ4ZGhiMi9QVmFsUTFvMGJOK1NtUHFtTE1yMjRTVWxKZVByMEtaNDhlWUluVDU1ZzRjS0ZZQmltM01uQ3o1OC9Cd0MwYXRVS3RyYTIyTGx6SjREaXo4Ly8vdmMvTkc3Y21Idkk5ZkR3d01XTEZ3RVVQenk1dUxpZ29LQUFCUVVGRUFxRmNyK1BhOWV1eGRHalI2R3RyWTN1M2J2TFZJMHBuVWJoNCtOVDd2dVNIbnZ6NWsyMTVMZDM2OVlORnk1Y1FHQmdJRzdldklrREJ3NlVTU0VxSGR5L2VQRUM4K2ZQbHpsRytwNVRVbEtxWEVGcDY5YXQzTmZsVmRINUwzQndjTUR3NGNOeDRzUUo3TjY5RzY2dXJyaDY5U29NRFExaGIyOFBvSGdDdTdTczQvSGp4eXVWMWhRVkZZVTdkKzZvdS9rQVZGc3NUVlVQSGp6QWl4Y3ZvSyt2ajV4Uzd6b2FBQUFnQUVsRVFWU2NITzUzaG5UTkIxV0xONVNzNWtTVVE4RTkwU2lSa1pGWjl2YjI1d0dNRUlsRTMrRWo3YjB2R2JBcHMyeThTQ1RDb1VPSDRPL3ZENkZRaU8rLy81N2JWN0pYenRqWUdGNWVYaEFJQk9WVzBGQzN5ZzY3Sy9vRGtKK2ZqMVdyVm9GbFdheGN1WktiSER0czJEQ0VoWVZoOU9qUkdEaHdvTUxKcGtaR1J2amxsMS9nNU9RRVgxOWZtVHpRNnJyL3l0RFYxWVdMaXd1Ky8vNzdNZ0hyMDZkUHdiSXNySzJ0dWNscXFqeWdHUnNiWTgyYU5aZzVjeWE4dkx6UXJsMjdqN3BLU1VGQkFZNGZQNDRIRHg0Z05UVVZBR1FXUEFLSzB5UU1EUTJSa3BLQysvZnZ3OWJXRmd6RFFDd1c0L2J0MjdoMjdScnExNjh2TThGV0xCWnprMHpkM2QyNWV1RWx5MVZtWjJjak96c2JQQjRQblRwMWdxR2hJVzdkdW9YYzNGeE1uandaK3ZyNnVIYnRHbTdkdWdVL1B6K1ZWc2RWQjNrallxVnpvQWNPSElqUTBGQmN2bndaNjlhdHc2cFZxMlQybDM1QUxDd3NMRGZnRmdxRk5SYU1sNWRmL2pGeGRYWEZsU3RYOE50dnYwRkxTd3NaR1JrWVBIZ3c5MkRXdFd0WDlPN2RHNkdob2ZEeDhhblVTTm5ldlh0aFlHQ0E3T3hzU0NRU3JGeTVFbloyZG1WK0JpcERMQlpYV3pyaWlSTW44TmxubnlFckt3czVPVG53OGZIQjdObXp1VFVmVkoxUVc3cGdBNmtZQmZkRTQ3QXNlNFJobUJFTXc4d0djQkNBOHZVQlAwS1JrWkhZc0dFREVoTVRZVzF0RFE4UER5NFBWQjdwaW9hK3ZyNXlLMjdJVTFGcVRVM1hRTis0Y1NPU2twTGc3T3dzczdMaGxDbFRGQzVFSk0rQUFRUFF0Mi9mU3YraFUvWCtLMHVhR3ZIeTVVc0VCd2NqT0RnWThmSHhjSGQzaDdXMU5Rb0xpeGRaVm5YMHBWdTNiaGcxYWhTT0hEa0NOemMzQkFRRUtQMEFvc3dDWVZWeDVjb1YrUG41SVRrNUdRQ1FtcHFLOWV2WEF5aE8yV25kdWpWYXRXcUZsaTFib21YTGxyQ3dzSUNGaFFVR0RScUUzMzc3VGFZTW54VERNSEIzZDVlNVQ0R0JnWGo2OUNtKy92cHI5T3JWaTlzK2ZQaHc2T3ZybzBXTEZtamN1REZYaDF0YTFsUTY2VS82R2Z2aWl5L3cvZmZmNCtyVnE1ZzJiWnJLRDNKVm9XeWc3ZW5waWJpNE9KdzdkdzRkTzNhVStWa3VIZHpiMk5pVStmNkdob1ppMGFKRitPNjc3K1NtalZTSGozVVJxNUwwOWZYaDV1YUdCUXNXY0IwQUpTZGVBOEQ4K2ZOeC9mcDFuRGh4QWtPSERrVzdkdTJVdnY3bHk1ZHgrL1p0VEpreUJYdjM3a1YyZGphdVg3K09zMmZQNHNPSEQzSS82Nm9vTEN3c2QvR3pxbmozN2gzT256K1B1WFBuNHVqUm93Q0s1eUg0K1BqQTFkVVYvdjcrWmRhcUFHaENyYnBSY0U4MGpwR1IwYm1zckt6WEFEcmEyOXQvRngwZC9YR3N6bE1KYm01dXVIVHBFblIxZGVIcTZvcXhZOGNxUGFTZm5wNnVkSUJRRzhQbjVlV0Nuamx6Qm1mT25FRzdkdTB3Wjg0Y3BLV2w0Zm56NTNqMjdCa2NIUjFoWldXbFVxK2ZpWW1KMGc4NXBWWGwvaXVTbUppSTBOQlFYTHAwQ1k4ZlArYTJXMWxaY1JNa3BmbktsYW5XNHVycWlvaUlDR2hyYXlNN08xdHV6ZlRhb0srdmo1U1VGTFJ1M1pwN3I1YVdsckN5c2tMRGhnM0xQVy9ldkhsd2RIVEVvMGVQdUJ4eGhtR2dyNjhQUjBkSHRHN2RtanYyOGVQSDhQUHpRK1BHamVIbTVnWUF5TXJLd3F0WHI5Q3FWU3VNSERrU1FIRlB0VmdzVmpnUHdNTENBajQrUHVqU3BVdU5CdmFBL0JFeGVUblFob2FHV0xac0dWeGRYYkZ4NDBaMDdOaVJHNkZRWnZUbnlaTW5BSUJIang2aHNMQ3dScW9EZmF5TFdKWG01T1NFdm4zN0lpUWtCQzFhdENpVFU5NmtTUk9NSGowYUFRRUI4UGIyeHNHREI1V3FWRlZRVUlDdFc3ZENYMThmbzBlUHh0NjllMkZrWklSTm16Wmh5cFFwMkw1OU8vTHo4MVh1eUpBU2k4VW9MQ3pFKy9mdjFWNHRaKy9ldldBWUJnTUhEdVNDZTZCNEpIYjM3dDNsbHFnbDZrWEJQZEU0WVdGaEJRNE9EbDRzeSs0Q3NBckFhZnhIZSs4dlhib0VmWDE5L1A3Nzd5cFhVbGkrZkxuQ25yaVNwVEJybzZLRnZJQWpJU0dCNjhsOTkrNGQrdlRwSXpQQlV4clV5NnZMbjVpWUtMZmloS0o2OXhXcHl2MHY3ZW5UcHdnTkRjWGZmLzh0VTFIRXlzcUttekFzRGV3bEVnbUVRaUY0UEY2bGdrb2RIUjNzM0xrVFptWm0xVmEvdkRMczdlMXgrZkpsbGM5akdBYU9qbzdjcUZSNTh2THlzR0RCQW9oRUloZ1lHR0QyN05sNCtmSWxzckt5QUVEbXRkKy9mdzlBL21KUkpYWHYzbDNsOXRhMEhqMTZZTUNBQWJoNDhTSUNBd081OUJ4bGd2dkl5RWdBeGNIOXlwVXJ1WisvNnJKaHd3Ym82K3VyL2RqcUloMzlTRXBLUWx4Y1hKa3l0ai8vL0ROT256Nk54NDhmNC9Ianh4V3VqUUFVejAxSVRrN0d2SG56WkhyWExTMHRzWHYzYmt5ZE9oWDc5dTJEUkNLcFZGR0V6TXhNcnUzcW5PQ2RtcHFLa3lkUFlzaVFJWEpIQldoQ2JjMmg0SjVvcElLQ2d2MDZPanFMQUh4bVoyYzNLaVltNXZmYWJwT1Vxcm1tT1RrNUdEeDRjSVhINmV2ckl6dzh2TExOcWpXWEwxOUdiR3dzdnZubUc1aWFta0lrRW9GaEdBZ0VBdGpiMjNNcEdpMWF0T0I2aGVTbENUazRPQ2hWY2FLbTdyOUVJa0ZNVEF6Q3c4TVJGaGJHcGFJQXhaTS8rL1hyaDM3OStzSFMwckxNdGFRcE9WWHBSUzN2WVVRYXJOUzIvZnYzNDlXclYxVzZSdWtjYzIxdGJXUmtaQUFvZmxBME5UV0Z0YlUxek0zTllXRmhJUk9Rdkh6NUVnQmdibTVlcFRaOExCWXVYQWh6YzNOTW5qeVoyMVpZV0FpR1ljb043cE9UazNIdjNqMFlHeHZEM053Y3djSEJhTjI2TlNaT25LajI5a2trRXR5N2Q0OWI5RXNvRk9MczJiTVlObXlZeklUNHhNUkVpRVFpdEc3ZHV0b1dDRlBXclZ1M0VCWVdobnIxNmlFL1B4K3JWNi9HYjcvOUpwUGlwNit2RHk4dkwxaFlXQ2pWQVhEbHloVWNQMzRjRmhZV2NIWjJMclBmMnRvYTI3WnR3N1JwMC9EOCtYTklKQks1Qy9jcEl1MXgvK3FycjdCcDB5YTV4MVNtV2s3anhvMWhhbXFLY2VQR3lUMys2dFdyK091dnYrVHVreFpDV0xac1dibXZSeWs3eXFQZ25taWt1TGc0b1lPRHcwcVdaUU1BN0hSd2NMZ2VGUlgxc3JiYkJWUzhHbXhKaVltSjRQUDVTZ1VndGQzRFZWa1BIejdFNGNPSElSYUxzWERoUWh3NWNnVE5temZuU2hTcVczWGYvMy8rK1FjWExsekF0V3ZYdUI0MEFHalJvZ1g2OSsrUC92Mzd5MHpzbENjL1B4OEFxbHllTUNjbkIzcDZlbHh3Y09mT0hieC8vLzZqV0xEbzZ0V3JYTzN3eWlvZDNBc0VBbXpac2dVTkdqU0FoWVdGd3ZzbnJWSlNNcVZISHBGSUJJRkFvUFRDWUdLeEdKbVptVFdlQ21Wc2JDeXpvSlZRS0lSRUlsSDRnSGo0OEdHd0xJc0JBd1pnL1BqeEdEMTZOUGJzMlFOcmEydTFWaS9KeXNxQ201c2JlRHdlVjgxbzNicDFPSHYyTEo0L2Y0NUZpeFlCS0s3bU0yN2NPTlNyVnc4SERoeW8xUWV2dkx3OHJGbXpCa0J4MEJrVUZJU29xQ2dFQkFSZzBxUkpNc2RXTktJa0ZSOGZEdzhQRC9CNFBIaDZlcFk3RDZoang0NWM1UmxWQTN2Zy94OWNWVmtSV3hrOEhnL2UzdDVvMmJLbDNQM3g4ZkVWcGxJcDJrL0J2ZklvdUNjYXk5TFM4bkI4Zkx3THd6QmZzaXg3eE1IQm9WZFVWRlRKd3NzTWloZStxbEdxVEU1MWNIQkF3NFlOYTN4Q2EwMlNwcWhJQTk3eWNqWnpjbktRbXBwYVlXQmNrZXErL3pFeE1UaC8vanlBNHQ3emZ2MzZvWC8vL2tvTjEwdEplOHVxa2xJRUZNOForT2VmZjFDdlhqM3crWHhrWjJjRHFOcENQT3BTZWxWTGRmbjg4OC9MYk12UHo4ZURCdy9RdUhGanRHalJBaXpMSWpnNEdBQzRGVWZMYytmT0hheGN1UktUSjArdXNJcEpYRndjMXF4WkEyZG5aNjdzYW0yUnByT1Y5NUNja0pDQVU2ZE9RU0FRWVBUbzBUQTFOWVdYbHhkbXo1Nk41Y3VYNC9EaHcyb0pydS9mdjQ4bFM1Ymd6WnMzWEU5MVlHQWd6cDQ5Q3pNek03aTR1SERIdG16WkV2MzY5Y09aTTJjd1k4WU1CQVFFeUgxSSt2WFhYeEVVRklTY25CeDgvZlhYV0xKa2lkcm5Dbmg3ZXlNNU9SazlldlNBazVNVFdyVnFCV2RuWi9qNys2TmZ2MzRxZFJKSTdkNjlHM2w1ZVJnN2RpdzZkZXFrOE5qUys2MnRyWlZPRGJ4Mzd4NEFWUGwzcFR5S1Z0ZWVNR0VDSmt5WUlIZWZ0RFRxZjIxUnM0OFZCZmRFWXgwN2RremNwVXVYVVdLeE9CcUFJNEJmQUN5UTd1L2N1WE12aVVReWpXWFpKVEV4TWYvTmdzeTFoTWZqZ1dFWXNDeUxyS3lzU2xkbEtDb3FRblIwTkFESUJMK0ZoWVY0OHVRSkhqNThpTGk0T01URnhlSEZpeGZvMDZjUE5tellvSmIzVUYwR0R4Nk0zTnhjOU8vZkh4MDZkS2pVTmFTclA4cGJmYlNvcUFnK1BqNWNybXgwZERSWGU3czBTMHRMUkVSRWNJR2VRQ0NBblowZGxpNWRXcWwyL1JjSWhVSThmZm9VRHg4K3hNT0hEM0gvL24wdXZXSFRwazFvMGFJRnpwdzVnL2o0ZUh6NjZhY1ZCa0RaMmRsNC9mbzFOL0cwdkdOMjdkcUZFeWRPUUNLUktOM0xYNTJrRDNMeVJpK0VRaUU4UFQwaEVvbmc3T3pNOWZBNk9qcGkzTGh4Q0F3TXhPTEZpeEVRRUFDZ2VIR3U4aVplcHFTa3lOMHVIWDJhT0hFaStIdytWcXhZZ1NGRGh1Q3Z2LzdDOXUzYlViOStmZmo0K0pTWlNMMTA2Vks4ZnYwYU4yL2V4T3paczdGLy8zNlo5L0RiYjc5aCsvYnQwTlhWaFphV0ZzNmNPUU0rbjE5bXBlR3FDQW9Ld3Rtelo5R2dRUU40ZW5vQ0tCN3hjM0Z4d1o0OWU3QjI3VnI0K2ZtcC9IMGVQbnc0M3I5L1g2bXlxci8vcm54bXFYVEJMY3FCcjdzb3VDY2E3ZGF0VzI4Y0hCeEdzaXg3bVdYWitYWjJkbXpyMXEyWEhEdDJUQ3lSU0xvQ0dNVXd6Q2g3ZS91MWhZV0Z2OFRGeGVYVWRwdi9DeGlHZ2FtcEtWSlRVN0Y3OTI3TW5UdFg1VFNhakl3TStQbjVjUThITmpZMkNBNE94djc5KzVHUWtNRFZnTmZWMVlXdHJTMTY5ZW9sVTlid1kyVnViczR0TkZVZWtVaUV2THc4R0JnWXlBeTdDNFZDaElTRWNMM2EvZnIxa3prdk5UVVZTNVlzd2IxNzkvRHBwNTl5RlRXR0RCbkNsZUlyT1lGMi92ejVtRGR2SGxpV0JjdXlIOVhrMnVxd2YvOSs3TjI3VjJiVldBc0xDd3dlUEJnZE9uU0FnNE1EYnQ2OGlVMmJOb0ZoR0xpNnVzcWNMdzNXU3VZNXYzMzdGa0R4b21rbFNSK1lQbno0Z09IRGh5TWpJd1BObWpXRHU3dTcwbWthaWxTMURyeDBjYS9TRDk0U2lRUXJWcXpBZ3djUDBLeFpNOHljT1ZObS84eVpNM0h6NWswQXhhTmxnSElUTTB0NjlPZ1JsL2R0Wm1hR1RaczJ3ZHJhR3RldVhlUFNVYlpzMlNKM2xFNGdFR0RqeG8zNCtlZWY4ZWpSSTdpNXVXSHIxcTNjOTBPNkNGbFFVQkJNVEV3d2FOQWdYTHg0VVczQmZVaElDUGQ2cTFhdFFxTkdqYmg5RXlaTXdNV0xGL0grL1h0a1pXWEJ5TWhJN2pXa240M1NLVFhkdTNkSHUzYnQxRlovWGpvM3A2VDc5Ky9qeFlzWDNEeVRxaWh2NFRoUyt5aTRKeG92S2lycW1yMjkvVXdBZXhpR1dSQWZIMi9Wb1VPSHNRekRkQ214aXArSGpvN09SSHQ3KzZYUjBkRy9vaGFxNjd4NDhRSUdCZ2JRMDlPRGpvNE9idDI2QlVDMVJaSlNVMU14Y09CQWxWOWIyVUNpNUpEcWtDRkRzRy9mUGh3N2RnekhqeDlYcVowU2lVUm1ZdWU0Y2VQQTQvSFFxRkVqSkNjbm8wdVhMdWphdFN2czdlMWwvaGhXVkk5ZjNpcWJVZ2NPSEVDREJnM0tQVmNkOTE5WldWbFo2TisvUDREaW5sVnBTa0YyZGpZWG1IYnYzbDFtNFMyZ09LQ1JCdlorZm43SXk4dkQ0c1dMY2VyVUtadzZkUXBhV2xvd01URkIvZnIxSVJBSUlCQUlvS1dseFgwTkZEOUFDSVZDYmxYV3dzSkNDSVZDQkFZR3FqMUhWNTd0MjdmajNUdjFMeHk5YXRVcTJOall3TkxTRXAwN2Q0YURnd1BzN095NDczbFJVUkVPSFRvRVB6OC9pRVFpVEo0OEdkMjZkWk81aHZUWXlNaElPRG82SWpjM0Y2R2hvUUJRWmpFdzZmYjgvSHdVRmhiaXA1OSt3dFNwVTlXV0hpSXZNRXRLU3BKNWNKRzJsV1ZaTkcvZUhFWkdSdERUMDBOQ1FnSjI3OTROUUhaT1FXRmhJVHc5UFJFU0VnSTlQVDFzM0xpeHpQeUxrdk1XcE8vRjNOeGNabVhla3VTdFJGdFFVQUFkSFIxODl0bG4yTFJwRXd3TkRYSGp4ZzBzV3JRSUVva0UzdDdlQ3RPaDlQWDFzV1hMRm93ZlB4N1hybDNEeG8wYnNXVEpFZ0QvLy9QNDVzMGI4SGc4aU1WaXRhM0VmZm55WlN4ZHVoUVNpUVR6NXMxRHo1NDlaZlpyYVdsaDgrYk4rT1NUVDdqT2pLeXNMTzVCdlY2OWVpZ29LTURCZ3djQlFPYkJBQ2grZUt4S3FsMWlZaUpNVEV5Z282T0RHemR1SURVMXRjeklqUFMxVmYwN0lCUUtaZTdqbzBlUDhQYnQyeHBaNVp5b2pvSjdRZ0JFUjBmdnRiT3plOE13VEJDQTd3UUNRVGpMc3FVVEdEOEJjTURlM240V3k3THpZbUppcnRSa0crZk9uU3UzZWtoRnVaa2xhV2xwVmJtM1JsbVRKMDhHeTdJNGUvWXMzcjU5eTVYZFU1YTByU05Hak1BUFAvd0FvUGk5aG9XRmxSdFFWOVI3S0JLSnlqMm1kRkJVbWpydXY3SWFObXdJSXlNalpHWm1JajgvbjB0aEFJb3JVZ3diTmd3dUxpNWxldjdHakJtRGlJZ0k3Tnk1RS9yNit0RFgxOGZCZ3djUkhoNk9TNWN1NGVIRGg4akl5TUQ3OSs5UlZGU2tkTTlieDQ0ZGF5U3dCNEMvLy80YlNVbEphci91cWxXcjhNVVhYOGlkQ0hyaXhBbjgrdXV2U0U1T0JwL1BoNnVycTl4RmdycDE2NGJZMkZqTW1qVkxabnU5ZXZYS3BENUpQeXV0VzdmR3lwVXIwYlp0V3pXK0cvbHpRK1RWdWI5NTh5YVhQbE1hbjgrWHFjaHkrL1p0L1AzMzM5RFIwY0htelp0aFkyTWo5end6TTdQS054ekZQek8rdnI2d3RyWkd2WHIxRUJvYWlxVkxsMElzRm1QbHlwWDQ2cXV2S3J4RzgrYk5zVzdkT3JpNnV1TG8wYU93c3JMQzk5OS9qK0hEaCtQT25Uc3lKU0pMcmhoZEZmWHExWU5ZTE1iNDhlTXhkdXhZdWNlVW5reDY3OTY5TWlOQVV2SldZNjJLeVpNbmwza3dMdGt4Yy92MmJZU0ZoVUZIUjRmN25hb3NkM2QzWExseWhadWZJeTBmMjc1OSs2bzNuS2dkQmZlRS9Dc21KdVlQT3p1N0hnekRuQVdncUt2YW5tR1ljQWNIaCtNaWtXangzYnQzRTJxaWZmYjI5bUFZQm1LeG1LdHkwYWxUSjh5Wk0wZnBhNWlZbU5UWTVGcytuNC9wMDZmTFZPaW9LaDZQcDdBNlJIVk94bExIL1ZmRm1UTm5rSitmRDVGSUJMRllESlpsWVdCZ29MREtpcG1aR1E0ZE9pVFRPOHd3REp5Y25PRGs1RlRtZUxGWURLRlFDSkZJeEkyVUNBUUM4SGc4OFBsOG1mOXFTbms5d05XcG9LQUF5Y25KYU5ldUhkemMzTXFkRkRoaHdnVGs1K2ZqMXExYnlNdkw0OUxQWEZ4Y3lxUzNUSmt5QmNiR3hoZ3hZa1NOTFhCbGJtNWVwaWUxYmR1MmFONjhPZkx6OHlFVUNsRlVWQVJ0YlczWTJOaGc0c1NKTXUrMVI0OGVXTHg0TWRxMmJhdDAwT2J2NzY5d05HTGR1blVvS0Nnb3M3MWt2bmY5K3ZXaHE2dUxCUXNXNE50dnYxWHFkWUhpT1FBelo4NUVTRWdJbCtvMGFOQWc4SGc4SEQ5K0hFS2hFTDE3OXk1M0VxZXFQdi84YzJ6ZnZsMW1WZXlLdEc3ZEdvYUdocEJJSk54OGk4YU5HMlBJa0NFWU5XcVVXdG9sWldkbmg5allXTEFzQzRGQWdIYnQybUh4NHNYY2ZtdHJhMWhZV0tCZnYzNFZWbXV5c0xDUUdiV3hzN1BEdlh2M3VOOFZCZ1lHK1BUVFQ5VTZsNEdvVCszUDZpSGtJOU9oUXdkVExTMnRBeXpMS3ZOWFJzaXk3Qlp0YmUzMWtaR1JXZEtOOXZiMkxGQTdpejhSUWxURHNpeHUzYnJGTGRwR2FsNTJkcmJDMVlBVkVZbEVOYjVDY0UwU0NvVmdHRVl0N3pFNU9SbU5HemZXaUhRYTZhaEZkSFMweHNXNnFoZElKYVNPdTN2M2JocUFtMG9lcnMwd2pKdElKTXEwdDdmMy91R0hIK3IyakVSQzZpQ0dZU2l3cjJXVkRleUI2cG4zOGpIUjF0WlcyM3RzMXF5WlJnVDJtbzZDZTBMa1lGbTJTeVZPV3hRZkh4L2w0T0JRY2NJb0lZUVFRa2cxb09DZWtMSVlBUDByY1Y0T3d6QlBXWllkck80R0VVSUlJWVFvZ3liVUVsSktseTVkek1WaXNYVGNrbVVZSnBsbDJTU0dZWkpZbG4zRnNtd1NqOGQ3SlpGSWtnUUNRVkw5K3ZWZmg0V0ZGWlc4aHIyOS9ieGFhRG9oaEJCQ05Cd0Y5NFNVd2pCTUhzdXkzY3NMM0FraGhCQkNQbFlVM0JOU3lzMmJOOThCaUtqdGRwQ2FwYTZLRkJrWkdTZ3FLb0twcWFuQzQrN2R1d2VCUUtEMit1ZnFJaGFMRlpiQXJHZy9JWVQ4WDN2M0hoVmxuZjhCL00yTW9nNkdRU2tYTVZ3bHpWalRBMnVFcEtKbWhrdXlDYm1ZbDBnUlN3RkpVRkx4UWdZaHJDaTZlVUhCVzdWaXVtaWlzclpjNG5oWk1HM1lYU3kzMEVZU3hSVGxJZ0lETTc4L09QUDhHT1lDQTRNZ3ZGL25lSXpuK2M1M3ZzRFkrVHpQOC9sK1B0UXhtSE5QUklTR210bkdxRHQ5K1BCaFRKczJEVHQyN05BN3pzL1BEMHVXTEduUm5GZXVYREc0cktxcnF5dGNYVjBOYmhGZlZWV0Y4UEJ3QkFZR3FuVUpibXJ0MnJVSUNRbEJjWEd4UWZPLzg4NDdXTGR1bmQ0eEV5Wk13THg1OHd5YVY1ZkZpeGRqNGNLRnVIYnRtbEhtNndoeXVSd3BLU2tJRFEwMXVCbGNZNWN2WDhiU3BVdUY3cm5hbEpTVVlQNzgrVWhPVG03MSs3U1g5ZXZYNDlDaFF4MjlES0pPajNmdWlZaU1LRE16RTBxbEVpKysrS0pSNWlzdUxrWkFRQUFBNExQUFBsTnIvcU9QS2doVUtwVUd2WitxQzJkZVhoNWlZbUlRRVJHaE1VWXFsU0k5UFIwREJneEEzNzU5V3p6MzFhdFhjZlhxVlR6OTlOTjZ4MVZXVnFLeXN0S2dkV3RUVkZTRTNOeGNtSnVidzg3T3JzM3pkWlNLaWdyczNic1h2LzMyR3lJakl4RVZGZFdxZWY3eGozL2c3Tm16Y0hGeDBUa21Nek1UK2ZuNXNMR3hhZTF5MjhYRml4ZHg0c1FKV0Z0YmF6MS84T0JCclIya3Rmbm9vNC8wTnNNamV0SXh1Q2NpTWhLWlRJYkN3a0tZbVprSkhUUGJ5dGJXRnJObXpVSnljaktDZ29Ld1k4Y09uUjFVamNIRXhBU1JrWkVvTEN4RWFtb3FuSnljTUczYU5PRjhYVjBkb3FPaklSS0o4UEhISDJ0MFp0VW5LeXNMQURCcDBpU2pyMXVicjc3NkNnRGc1ZVgxUk5mMnRyUzBSRlJVRk41Ly8zMWN1blFKTXBrTTl2YjJCczBobDh0eDVzd1o5TzdkRzU2ZW5qckhaV1JrQUFEZWVPT05GczA3YytaTUZCWVdHclNXNW1oN1NwV1ltQWlnb2ZOMVNrcUtjTnpkM1IxV1ZsYkl5c3BDZm41K3MzT0x4V0tzV3JYS2VJc2w2b1FZM0JNUkdVbGFXaG9BWVBMa3lVWU5KcGNzV1lJN2QrNGdMUzBOZ1lHQjJMTm5ENFlPSFdxMCtac3lNek5EZEhRMEVoTVRoUzZQS3Z2MzcwZGhZU0htejUrUE1XTU1hd2R4NXN3WmlFUWlUSnhvdkZZUVRkZW56Y0dEQjNIdzRFR0Q1dlgyOW41c1FXQkx2Z2VWMzM3N0RUTm16TkE3eHM3T0RzZVBIMWM3OXUyMzM2Szh2Qnh2dmZXV3pndXlYMy85RlZLcEZPYm01bmp4eFJmeDRNRURyZVBNek15RXZTbTllL2RHbno1OVdyeCtiZXJyNi9XbUcyVm5aK1B5NWNzQWdKMDdkNnFkR3p4NE1LeXNyTlRTaUh4OGZDQ1R5WkNibTZ0Mmg5N0h4d2NsSlNWdFdpdlJrNERCUFJGMVdhV2xwZkQzOTIveCtPTGk0bVlESjVVOWUvYkEwdEpTK0xxdXJrNElxUFRkR1cydGlJZ0lGQlVWSVQ4L0grZlBuemQ2Y08vcDZZbGJ0MjVwSE0vSnlkRTZQams1V1NNdlc5KytnTysrK3c0eW1ReHVibTU0NXBsbjJyYllSblRkd2I1ejV3NGVQWG9FUzB2TFZuVS9OZVlhVzZKSGp4NFlPSEJnbStlUnlXUnFYemY5dmFhbXBpSTFOVlZ0ak9yM2R2ejRjU2lWU3BTWGwrUDExM1czK3RpeVpRdkdqUnNIQURodzRFQ2IxaXVWU3JGNjlXcmN2bjBiQURUZXQ3S3lFckd4c2JDMXRjV1JJMGZRcTFjdjFOYld3dGZYRnc4ZlB0UklmMU1vRkNndUxvYTF0YlZHNmsxVlZWV2JPdUVTUFNrWTNCTlJseVdYeXpXQ0hXT05sOHZsYWw5bloyZmozcjE3c0xTMGhKT1RrODVndWJHeXNqSzlkMjBiQjhzOWUvWkViR3dzcEZJcFhudnR0UmF0c1RVTVRmY0FHdTc0MXRmWDZ4MXo5T2hSQU1EMDZkT1JrcEtDMk5oWXZlTmxNbG1MZmpaLy8vdmZOYzZWbEpUQXg4Y0hmZnIwd2VlZmZ3NHJLNnZtdm9VT1oyMXRyZlY3TVpTdW4xbmpDMUdWQnc4ZUNCdXVxNnVyY2ZUb1VaaVltT0M1NTU3VE9zZXRXN2RRVzF2YjVvcFNRTVBGOE83ZHU1R2NuQXlGUW9Gbm5ua0dxMWF0Z3J1N3U5cTQyTmhZbEpTVVlOT21UZWpWcXhjQVlOZXVYWkRKWklpTGk5TUkxaTlldklpYW1ocU5wMHBLcFJMMzc5OXYxZWViNkVuRDRKNkl1aXdySzZ0bXE4eVVsSlRBMjlzYmp4NDlBZ0NNSERrU2UvZnVoWW1KaVVIdnBicURLWkZJWUdKaUFqczdPNzJwT1RLWkRDS1JDSU1HRFdyeGV6ejc3TFB0R3RnRDJvUGw1alIzSVhQejVrMmhRc3Y0OGVPUmtaR2hOY2dxTGk1R2ZYMjlXb1VmS3lzcjlPN2QyNkQxYk5xMENWVlZWUWdORFgwaUF2dkg0WnR2dnRFNDF2ajNkdXpZTVpTVmxXSHk1TWs2TDd6bXpwMkxLMWV1dERtNEx5d3N4TnExYS9Iamp6OEs2d2dORGRWSUZ6cDgrREJPbmp3SlcxdGJQSGp3QU1lT0hjT2pSNDl3OE9CQldGdGJvN3k4SE1lT0hjUHp6ejhQUjBkSDFOVFVZTXVXTGVqUm93ZG16NTZONHVKaVNDUVNtSnViSXpNekU3VzF0VG8zNUJKMUpRenVpYWhiaTQrUEYrcTFTeVFTRkJRVTRPdXZ2NGFYbDFlTDV6aDM3aHdLQ2dyVWpqWE5EVzdLMmRrWlR6MzFsRkh1MW5aMmlZbUpRbGxOVTFOVGVIaDR3TVBEUTIxTWVYazVwazZkaWpGanhpQTNOeGNEQnc3RS9mdjM0ZXZyYTFCWnpETm56aUFqSXdNaWtRZ0ZCUVZhcS8zb1ltRmhnZERRMEJhUE41WUZDeGFnWDc5K1Jwbkx6OCt2MldwRVRUMTgrQkJKU1VrUWlVVDQ0SU1QZEk1VFBaMXBiWEJmVjFlSHZYdjNJaWtwQ1hLNUhMYTJ0bGk1Y2lYR2poMnJkYnkxdFRVR0RoeUltemR2WXNPR0RXcm5idCsrTFJ6ejgvT0RqWTBOVnF4WWdaOSsrZ2tSRVJFWU9uUW9vcUtpTlA1OUdYTy9CMUZueGVDZWlMcXQzTnhjL1BPZi84U0hIMzZJelpzM28zLy8vbmpwcFpld2JkczJUSnc0c2NXVllGU1ZQSXd0TXpNVDRlSGhhc2RzYlcyRjNQNVBQLzBVRnk5ZTFEdkgyMisvcmZQYzQ3aXdrTWxrT0hYcVZMUGpUcDA2aGRyYVdreWVQQm01dWJubzBhTUhYbjc1Wlp3K2ZickZ3ZjJOR3plRWdFK2hVQ0E5UGQyZ3RkclkyRHpXNFA3bXpac0lDZ29TdmxhbExobkRILy80UjYycE9OcWNQSGtTcGFXbG1EVnJGbjczdTkvcEhLZDZvdEthemVKU3FSUlJVVkc0ZHUwYXhHSXg1czZkaS9mZmYxL3ZVNW54NDhmRDJka1o0OGVQaDUrZkg0S0NnckI5KzNZa0pTVUpUK1NjbloxUlVsS0N0OTkrR3dxRkFuLzV5MStFMUo2UkkwZml1KysrUTAxTkRmcjI3UXNQRHc5TW56N2Q0TFVUUFdrWTNCTlJ0MVJSVVlHb3FDalkyZG5oejMvK016WnYzZ3dBK09DREQzRG16Qm5FeDhkai9mcjF6YzZUbHBhRy8vNzN2N0MzdHpjb3Y3OGxldmZ1RFZ0YlcrSHJwcm50dDIvZmJ2WTlqYjBtUTIzY3VCRUtoUUlpa1VoblF5MmxVb21VbEJTWW1wcGl5cFFwaUk2T0J0QndsM1hkdW5YSXo4OXZ0cjUvUlVVRndzTENVRlZWQlVELzVsNXR0T1dxMTlmWEMvTzFCMFAzaEJnNmQwdk5uRGtUOXZiMmNIQndRRUpDQW54OWZiV21NNm1ldnJUbXpyMi92eitVU2lVY0hSMnhldlZxREI4K3ZFV3ZNek16YTNhTWxaVVYxcXhaZzFHalJpRWpJd09mZi80NXZMeThNSDM2ZEVSR1JzTGUzaDZIRHg4MmVNMUVUeW9HOTBUVUxhMWZ2eDQzYjk1RWZIeThXckJpWldXRk9YUG1JQ2twQ2FOSGo4YWYvdlFublhOVVZGUWdJU0VCQUJBYUdvcmc0R0Nqcm5IczJMRnFKUTJiQnFDcTk5WkdOVFl2TDA5SU8zcmNUcDA2aGR6Y1hMejY2cXNvS2lyU0djaG1aRXk4dFMwQUFBNWxTVVJCVkdUZ3hvMGI4UER3VUh0YU1uSGlSRVJGUmVIQWdRUFl0R21UenZlcHFhbEJTRWlJMGV1dG56OS9IaUVoSVVhZHM3RkxseTRaZEJIaTdPeU12bjM3NHR0dnZ6WDZXbHhjWEhEcTFDa2NPSEFBZVhsNVNFNU9GamF3cXJRbHVGYzFVNHVMaTJ2VlBvZ2JOMjRnT3p0YitBeGxaMmVyblhkM2Q0ZFNxVVJTVWhMS3k4dGJYUFdLcUN0aWNFOUUzYzRYWDN5QjdPeHNlSGw1WWNLRUNScm4vZjM5a1pXVmhZMGJOMkxZc0dFNnU4MUtwVktVbHBiQzNkMGRibTV1V3Nmb0N6SXFLaXEwbnUvSVBIeERhcTQzSnpVMUZSS0pCQjk5OUJHV0xGbWlkVXhkWFIyMmI5OE9vR0hEWm1ObVptYVlPblVxMHRMUzhNTVBQMkRFaUJFYXI2K3BxY0h5NWNzaGxVb3hac3dZM0xoeDQ0bXVaWDd1M0RsWVdWbGh5SkFoUnUyaXF1MXpkdWZPSGJXdnAwMmJoc3pNVEdSbFpTRTZPaHFSa1pGcTV4dnZtM2pjTWpNemhVM1pBTFNtVCtYbDVlSE9uVHNZTUdBQXRtelpJaHd2TFMwVm5nWUJ3SkFoUStEcjY5dStDeWJxUUF6dWlhaGJPWGZ1SEJJU0VqQm8wQ0FzWDc1YzZ4aFRVMU5FUlVWaDNyeDVDQXNMUTFKU0VteHNiRFRHalIwN0ZnNE9EbGk5ZXJYTzk5T1hkcUZRS0RvOGJhWXBZNWJDOVBMeWdwZVhsOWFmbmNyZi92WTN5R1F5VEpnd1FXdXF4cXhaczNEaXhBbkV4TVJnNzk2OWFnRnZSVVVGUWtKQ0lKVks0ZWpvaVBqNGVNeWFOUXVBY1M1U3hvMGJaM0I2VDFzb0ZBb3NXN1lNOWZYMXlNbkpnVVFpTWRyY0xmMmNyVjI3RmdVRkJVaExTOE9vVWFQVUxnbzZNcmgvNTUxM0VCQVFnS1NrSkJ3OGVGQzRjOSs0ZEticW92ak9uVHRxK3hjcUtpclV2bloxZFdWd1QxMGFnM3NpNmpieTgvT3hZc1VLaU1WaVJFZEg2KzJzT1d6WU1BUUdCbUx6NXMwSUNBakFybDI3MVBMZmdZWlc5b21KaWMxV091blhyNS9hWFVkZEprMmFoTEt5c3BaOU0wYm03T3lNZS9mdTRhOS8vYXZHdWN6TVRQVHAwd2V1cnE1YVg3dHUzVHJjdTNkUDQvaTBhZFAwM24yV3lXVFlzV01IeEdLeHpwU200Y09IdzkzZEhkbloyZGkvZnovZWUrODk0Vng2ZWpxa1VpbEdqeDZOaElRRXRXRFkyOXRiNS90cVk4ek5ySzExL2ZwMTFOWFZ3ZHJhMnFpQlBhQjlENEsyRXFibTV1YUlpSWhBY0hBdzR1TGlNR3JVS0tGaG1xcUxiRWNFOTZhbXBuanFxYWVFOTI1YTMvN1dyVnZJek15RXZiMjlVSzhmYVBoYzI5dmJkNHVxVkVRcURPNkpxRnNvTEN4RVNFZ0lhbXBxRUJNVG96UFZwckU1YytiZzU1OS94b2tUSjdCdzRVSWtKaVpxZEJFMVZnbkRqaVNYeXpWU01GVEt5OHZ4eVNlZm9LNnVEdnYyN2NPUUlVTTB4b1NHaG1yTjY5Y1gyRmRYVjJQbHlwV29xYW1Cdjc4L0JnOGVySE5zY0hBd3pwMDdoKzNidDJQWXNHRkNDcFNQancvdTM3K1BlZlBtYVZSZFdiVnFsYzc1dE9rTXdmMzMzMzhQQUhqaGhSZDBqcW1zckd6MnFjU1pNMmZhMUdIWHpjME5iN3p4QnRMVDAzSGd3QUhoczlHUndYMXo5dTNiQjRWQ2daa3paeHJjbzRLb3F6RmVRaDhSVVNkMTVjb1ZMRnEwQ09YbDVRZ0tDaktvRWRTYU5Xdmc1dWFHMjdkdnc4L1BEN201dWUyNDBvNFJFQkNBK2ZQbm82S2lBZ0F3Yjk0OFlTK0N1Yms1SWlNalVWVlZoYkN3TUtIWmwwcHBhU25telp1SDVjdVhOOXVsVmtXaFVHRHQyclc0ZXZVcVJvd1lBWDkvZjczajdlM3RzWERoUWlnVUNxeFlzVUw0SFppWW1DQWdJTURnSmxlZGxlcnBqcjdnWFNRU3dkN2VYdThmWTJ5Z0Rnc0xnNysvUDlhc1dTTWNxNm1wZ1ltSnlXTU43bFVWbHZidDJ3ZG5aMmNrSlNVQmFQZ1pOZjQ1elp3NUU3Tm56emFvUHdWUlY4VTc5MFRVcGVYbDVTRTBOQlJWVlZYdzlmWEZ1KysrYTlEcnhXSXhObTdjaU1EQVFFaWxVZ1FHQm1MKy9QbFl0R2lSVVRjOHRsWjlmVDNLeXNwYVhOTzhLWmxNaG4vLys5OFlQSGl3a09wUVdWbUp5c3BLWWN5NGNlUGc0K09Ecjc3NkNuRnhjVmk3ZHExd3pzTENBa09IRGtWMmRqYWlvNlBWZ2tGdEZBb0ZObXpZZ0l5TUREejk5Tk9JalkzRnpwMDdrWldWcFRhdXVMaFlMZC83eUpFaitQNzc3M0hod2dVRUJ3ZGo1Y3FWZWlzWkdYTmo4T05RVkZRazlDelFsNW9sa1VnZVM0cUpoWVdGV2tPcjJ0cGFLQlFLalFvNjdVMzFPWnc4ZVRMR2pSdUh6TXhNNU9Ua0NHVnFWWCtucEtRQWdGRFN0ckdtRzJvQklEdzh2TU9xU0JHMU53YjNSTlJsblQ5L0hzdVdMWU5jTHNmczJiT3hiTmt5QkFRRTZOd2tLWlBKdEFhRmx5NWR3bzRkT3hBUkVZR01qQXpzM2JzWGYvakRIekJtekpqMi9oYjBLaWdvd0lZTkcrRHI2NnMzME5YbjVNbVRBQnJ5ci9VSkRnN0d2LzcxTHp6MzNIUENzZmZlZXc5VHAwN0Z4eDkvakRsejV1RFlzV01ZUEhpd1J0V2J4ZzRkT29TdnYvNGFFb2tFMjdadGc2MnRMZTdldmF1eDRiTnBEWGlSU0lUWTJGZ3NYcndZQlFVRmVqZnBBazllenYzdTNidlY3bEs3dUxqQXljbXBROWZVbUtyZS8rTitTcUs2MEhuNTVaZng1cHR2b3Fpb0NEazVPWGp6elRjQi9IOXdyKy8zMTNSRExkRHdaRUlWM08vZnZ4OWZmdmtsS2lzck1YWHFWSVNIaHovMml4Z2lZMkp3VDBSZDF1OS8vM3NNSHo0Y1RrNU9XTHAwS1lDR2V0NERCZ3pRR0h2NjlHbVltWmxoL1BqeFd1Y3lOVFZGVEV3TUVoSVM4TkpMTDNWb1lGOVJVWUhQUHZzTVI0OGVoVUtoYUhXT2NXMXRMVkpUVXlFV2k1c043aVVTQ1ZKU1VvU2dwN3E2R3YvNXozOWdabVlHWDE5ZnhNWEZZZTdjdWRpNmRTdWVmLzU1dlBMS0sxcm44ZmIyUms1T0RvS0Nnb1I5RDVHUmtXbzUvN28yUVVva0V1emN1Uk01T1Rsd2NYSFJ1OTRuS2VjK056ZFg2T0liR1JtSm1KZ1lMRjI2RkJzMmJGQ3JCdE9SVkNsYitqYWh0NFNobjlXZmYvNFpBRFEyc3plbDY0Szl1UTIxWDN6eEJiWnUzWXJldlh1alo4K2VPSDc4T01SaXNkNEtXRVNkSFlON0l1cXl6TTNOc1h2M2JyVWM0UVVMRm1nZGUvcjBhVHo3N0xQNDVKTlBkTTRuRW9udzRZY2ZHcndPWGZYc3RZM1RSWFhuOU1HREI1Z3hZd1pLUzBzeGNPQkFyRnk1VW1jVm0rYWNQbjBhcGFXbG1ESmxDdnIzN3k4Y1Y2VWJWVmRYcTkycGJYdzM4NGNmZmhBNmpnS0FnNE1EUWtORDhlbW5uMkxyMXExd2NYSFJHc2oxNnRVTE8zZnViTlY2Z1lZN3g2Ky8vbnFyWDYrTmFxTm9SMnpFL1BYWFh4RVJFUUdsVW9rcFU2YkEwOU1URmhZV0NBc0xRMmhvS0Z4ZFhURmp4b3cycHhtMTlmWFhybDBEQUxVbVl5MVZXbG9xL0xlaGQvNmxVaWtBL1p1TTJ5STlQUjBBOE9XWFg4TFMwaEtlbnA1SVQwOW5jRTlQTkFiM1JOU2xkWWJLSHNhb1o2L2FiUG5vMFNQVTFOVGczWGZmeGFKRmk5cVVQcUFLYkdiUG5xMTJ2SC8vL3JoKy9Ub09IVHFFMmJObmEzUWtMU3NyRXpZMmpoMDdWamp1NCtPRHlzcEt2UFhXVzUyMllvbGNMc2U5ZS9mUXQyOWZTQ1FTMU5YVkNmbmF4aTQvMlp6cjE2OGpLQ2dJcGFXbHNMUzBSSGg0T0lDR2FqVjc5dXhCWkdRa0xseTRnQXNYTGdpdnFhcXFncGVYRjhSaXNWck9lSDE5UGVycjZ5R1h5MUZiVzR1NWMrZXE3Uy9SMXI5QVczK0MzTnhjS0pWS0RCbzBDUDM2OVlORUlzSDE2OWVGUm1NT0RnNTZ2NmRMbHk3QndzSkNlTzNEaHcrRlRzcm01dVlHWFJ3b0ZBcDg4ODAzY0hCdzBMcW54QmdYWmFyUDl1M2J0eUVTaVZCZlg5OHAvcDlCMUJZTTdvbUkycGt4NnR3WEZSVUJhQWl1MXE5ZnI3VmJxNkcyYnQySzNOeGNqQnc1VXUyNHQ3YzM4dkx5c0czYk5temJ0azNuNjkzYzNEQnExQ2kxWTM1K2ZtMWVWM3VTeStYdzlQU0VVcW5VT0tlcnkzQjdrY2xrS0NrcGdhbXBLZUxqNDJGaFlTR2NjM1IweEtGRGgzRDI3RmxrWldYaHh4OS94TjI3ZDFGZFhZMlNraExJNVhLOWN6ZE5XOUtXbHFLdHpuMWVYaDcyN2R1bmRVNnhXTnhzODZmbzZHajg4c3N2V3M5NWVIam9mVzFUSjA2Y1FFbEppZHJGNTZKRmkvRHc0VVBzMkxFRC8vdmYvd0FBMXRiV0JzM2IySXdaTTVDZm40L0ZpeGNMeDN4OGZGbzlIMUZud09DZWlLZ2RpVVNpRmxmbEVJdkZPaXZ3QkFRRXdNTENBdDdlM2hwMzBsdXJaOCtlZVBYVlZ6V092L2JhYTlpK2ZUdXlzN05SV1ZtcEVRaWJtcHJDMGRFUjA2ZFBiL0Y3OWVqUm8xTlVGNUpJSkJnOWVqVHUzcjBMa1VnRWtVZ0VpVVNDVjE1NXBkbVNuTWJtN3U2TzRPQmd2UERDQ3hvWFdFRERaMmY4K1BFNjk0RW9GQXJoRDlCd0Ixc2tFZ2wvTjhmT3prN2pMdldJRVNNd2FOQWdQSHIwQ0xXMXRhaXJxNE9wcVNtR0R4K09CUXNXQ0dsWXVqZzRPT0RHalJ0cWF4b3dZQUNtVEptQ0pVdVdOTHVteG14c2JEQnExQ2kxemRGaXNSaVhMbDNDVHovOUpIeCtwMDJiWnRDOGpYbDZla0lrRXVISWtTT29yYTNGcEVtVE92MEZLbEZ6T3VkelU2SW5uSk9Ua3hMUXZjbUxPcDlmZnZrRlBYdjIxR2hTWllqYTJscVltSmdZTGZnbXcrWG41Nk82dXJyWkRiZlV2aFFLQmVycTZqcjhvcTYrdnI3RkZ6dlV0YWoybVZ5K2ZMbmJ4YnE4YzA5RUJPanRrTnBTek5YdGVFM1RoS2hqaUVTaVR2SHZnYlhzcVR2aXBTd1JFUkVSVVJmQjRKNklpSWlJcUl0Z2NFOUVSRVJFMUVVd3VDY2lJaUlpNmlJWTNCTVJFUkVSZFJFTTdvbUlpSWlJdWdnRzkwUkVSRVJFWFFTRGV5SWlJaUtpTG9KTnJJamEwYTVkdXpwNkNVUkVSTlNOZEx1V3ZFU1BnNU9Ua3h5OGVDWWlJdXBJZFpjdlgrN1owWXQ0M0JoOEVMVURwVkxwWVdKaThtcEhyNE9JaUtpN1VpcVZaenQ2RF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UzZFQvQVgxbEJHcWptaFdMQUFBQUFFbEZUa1N1UW1DQyIsCiAgICJUeXBlIiA6ICJmbG93IiwKICAgIlZlcnNpb24iIDogIiIKfQo="/>
    </extobj>
  </extobjs>
</s:customData>
</file>

<file path=customXml/itemProps1.xml><?xml version="1.0" encoding="utf-8"?>
<ds:datastoreItem xmlns:ds="http://schemas.openxmlformats.org/officeDocument/2006/customXml" ds:itemID="{A9986ABD-0C5C-48BF-9ADB-252C0A878F81}">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emplate>cdb2004117gl</Template>
  <TotalTime>2</TotalTime>
  <Words>3597</Words>
  <Application>WPS 演示</Application>
  <PresentationFormat>全屏显示(4:3)</PresentationFormat>
  <Paragraphs>229</Paragraphs>
  <Slides>47</Slides>
  <Notes>25</Notes>
  <HiddenSlides>0</HiddenSlides>
  <MMClips>0</MMClips>
  <ScaleCrop>false</ScaleCrop>
  <HeadingPairs>
    <vt:vector size="6" baseType="variant">
      <vt:variant>
        <vt:lpstr>主题</vt:lpstr>
      </vt:variant>
      <vt:variant>
        <vt:i4>2</vt:i4>
      </vt:variant>
      <vt:variant>
        <vt:lpstr>嵌入 OLE 服务器</vt:lpstr>
      </vt:variant>
      <vt:variant>
        <vt:i4>1</vt:i4>
      </vt:variant>
      <vt:variant>
        <vt:lpstr>幻灯片标题</vt:lpstr>
      </vt:variant>
      <vt:variant>
        <vt:i4>47</vt:i4>
      </vt:variant>
    </vt:vector>
  </HeadingPairs>
  <TitlesOfParts>
    <vt:vector size="50" baseType="lpstr">
      <vt:lpstr>cdb2004117gl</vt:lpstr>
      <vt:lpstr>1_cdb2004117gl</vt:lpstr>
      <vt:lpstr>MathType 6.0 Equation</vt:lpstr>
      <vt:lpstr>幻灯片 1</vt:lpstr>
      <vt:lpstr>幻灯片 2</vt:lpstr>
      <vt:lpstr>9.2.2 总体百分位数的估计</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vector>
  </TitlesOfParts>
  <Company>142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田佳</dc:creator>
  <cp:lastModifiedBy>lkwjefklj43</cp:lastModifiedBy>
  <cp:revision>505</cp:revision>
  <dcterms:created xsi:type="dcterms:W3CDTF">2006-10-15T06:36:00Z</dcterms:created>
  <dcterms:modified xsi:type="dcterms:W3CDTF">2021-04-22T06:11:48Z</dcterms:modified>
  <cp:contentStatus>最终状态</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y fmtid="{D5CDD505-2E9C-101B-9397-08002B2CF9AE}" pid="3" name="_MarkAsFinal">
    <vt:bool>true</vt:bool>
  </property>
</Properties>
</file>