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2" r:id="rId2"/>
    <p:sldId id="325" r:id="rId3"/>
    <p:sldId id="328" r:id="rId4"/>
    <p:sldId id="260" r:id="rId5"/>
    <p:sldId id="329" r:id="rId6"/>
    <p:sldId id="271" r:id="rId7"/>
    <p:sldId id="321" r:id="rId8"/>
    <p:sldId id="322" r:id="rId9"/>
    <p:sldId id="323" r:id="rId10"/>
    <p:sldId id="331" r:id="rId11"/>
    <p:sldId id="333" r:id="rId12"/>
    <p:sldId id="297" r:id="rId13"/>
    <p:sldId id="334" r:id="rId14"/>
    <p:sldId id="316" r:id="rId15"/>
    <p:sldId id="280" r:id="rId16"/>
    <p:sldId id="332" r:id="rId17"/>
    <p:sldId id="291" r:id="rId18"/>
    <p:sldId id="311" r:id="rId19"/>
    <p:sldId id="292" r:id="rId20"/>
    <p:sldId id="294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E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7" autoAdjust="0"/>
  </p:normalViewPr>
  <p:slideViewPr>
    <p:cSldViewPr>
      <p:cViewPr varScale="1">
        <p:scale>
          <a:sx n="79" d="100"/>
          <a:sy n="79" d="100"/>
        </p:scale>
        <p:origin x="-917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e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54.wmf"/><Relationship Id="rId18" Type="http://schemas.openxmlformats.org/officeDocument/2006/relationships/image" Target="../media/image59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12" Type="http://schemas.openxmlformats.org/officeDocument/2006/relationships/image" Target="../media/image53.wmf"/><Relationship Id="rId17" Type="http://schemas.openxmlformats.org/officeDocument/2006/relationships/image" Target="../media/image58.wmf"/><Relationship Id="rId2" Type="http://schemas.openxmlformats.org/officeDocument/2006/relationships/image" Target="../media/image43.wmf"/><Relationship Id="rId16" Type="http://schemas.openxmlformats.org/officeDocument/2006/relationships/image" Target="../media/image57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11" Type="http://schemas.openxmlformats.org/officeDocument/2006/relationships/image" Target="../media/image52.wmf"/><Relationship Id="rId5" Type="http://schemas.openxmlformats.org/officeDocument/2006/relationships/image" Target="../media/image46.wmf"/><Relationship Id="rId15" Type="http://schemas.openxmlformats.org/officeDocument/2006/relationships/image" Target="../media/image56.wmf"/><Relationship Id="rId10" Type="http://schemas.openxmlformats.org/officeDocument/2006/relationships/image" Target="../media/image51.wmf"/><Relationship Id="rId19" Type="http://schemas.openxmlformats.org/officeDocument/2006/relationships/image" Target="../media/image60.wmf"/><Relationship Id="rId4" Type="http://schemas.openxmlformats.org/officeDocument/2006/relationships/image" Target="../media/image45.wmf"/><Relationship Id="rId9" Type="http://schemas.openxmlformats.org/officeDocument/2006/relationships/image" Target="../media/image50.wmf"/><Relationship Id="rId14" Type="http://schemas.openxmlformats.org/officeDocument/2006/relationships/image" Target="../media/image5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36.wmf"/><Relationship Id="rId7" Type="http://schemas.openxmlformats.org/officeDocument/2006/relationships/image" Target="../media/image67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66.wmf"/><Relationship Id="rId11" Type="http://schemas.openxmlformats.org/officeDocument/2006/relationships/image" Target="../media/image71.wmf"/><Relationship Id="rId5" Type="http://schemas.openxmlformats.org/officeDocument/2006/relationships/image" Target="../media/image6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6" Type="http://schemas.openxmlformats.org/officeDocument/2006/relationships/image" Target="../media/image83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88.wmf"/><Relationship Id="rId2" Type="http://schemas.openxmlformats.org/officeDocument/2006/relationships/image" Target="../media/image80.wmf"/><Relationship Id="rId1" Type="http://schemas.openxmlformats.org/officeDocument/2006/relationships/image" Target="../media/image85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3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2.wmf"/><Relationship Id="rId7" Type="http://schemas.openxmlformats.org/officeDocument/2006/relationships/image" Target="../media/image91.wmf"/><Relationship Id="rId2" Type="http://schemas.openxmlformats.org/officeDocument/2006/relationships/image" Target="../media/image80.wmf"/><Relationship Id="rId1" Type="http://schemas.openxmlformats.org/officeDocument/2006/relationships/image" Target="../media/image89.wmf"/><Relationship Id="rId6" Type="http://schemas.openxmlformats.org/officeDocument/2006/relationships/image" Target="../media/image90.wmf"/><Relationship Id="rId5" Type="http://schemas.openxmlformats.org/officeDocument/2006/relationships/image" Target="../media/image87.wmf"/><Relationship Id="rId4" Type="http://schemas.openxmlformats.org/officeDocument/2006/relationships/image" Target="../media/image83.wmf"/><Relationship Id="rId9" Type="http://schemas.openxmlformats.org/officeDocument/2006/relationships/image" Target="../media/image9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4" Type="http://schemas.openxmlformats.org/officeDocument/2006/relationships/image" Target="../media/image10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4" Type="http://schemas.openxmlformats.org/officeDocument/2006/relationships/image" Target="../media/image1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2E0D3-FEF1-41E8-9419-60BA75D884F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0637E-B95C-4440-8F6A-44B70F128F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8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0637E-B95C-4440-8F6A-44B70F128F5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463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911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1796B9-4EA8-48F7-8154-05A1BF4F98C3}" type="slidenum">
              <a:rPr lang="zh-CN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0.wmf"/><Relationship Id="rId3" Type="http://schemas.openxmlformats.org/officeDocument/2006/relationships/image" Target="../media/image11.png"/><Relationship Id="rId7" Type="http://schemas.openxmlformats.org/officeDocument/2006/relationships/image" Target="../media/image7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2.png"/><Relationship Id="rId9" Type="http://schemas.openxmlformats.org/officeDocument/2006/relationships/image" Target="../media/image8.wmf"/><Relationship Id="rId14" Type="http://schemas.openxmlformats.org/officeDocument/2006/relationships/hyperlink" Target="&#30456;&#31163;.ggb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20" Type="http://schemas.openxmlformats.org/officeDocument/2006/relationships/image" Target="../media/image21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png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14.emf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16.bin"/><Relationship Id="rId4" Type="http://schemas.openxmlformats.org/officeDocument/2006/relationships/oleObject" Target="../embeddings/Microsoft_Word_97_-_2003_Document1.doc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24.bin"/><Relationship Id="rId3" Type="http://schemas.openxmlformats.org/officeDocument/2006/relationships/image" Target="../media/image32.png"/><Relationship Id="rId21" Type="http://schemas.openxmlformats.org/officeDocument/2006/relationships/image" Target="../media/image31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29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5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41.png"/><Relationship Id="rId18" Type="http://schemas.openxmlformats.org/officeDocument/2006/relationships/oleObject" Target="../embeddings/oleObject32.bin"/><Relationship Id="rId3" Type="http://schemas.openxmlformats.org/officeDocument/2006/relationships/image" Target="../media/image39.png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36.wmf"/><Relationship Id="rId1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1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image" Target="../media/image37.wmf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33.bin"/><Relationship Id="rId4" Type="http://schemas.openxmlformats.org/officeDocument/2006/relationships/image" Target="../media/image40.png"/><Relationship Id="rId9" Type="http://schemas.openxmlformats.org/officeDocument/2006/relationships/oleObject" Target="../embeddings/oleObject28.bin"/><Relationship Id="rId14" Type="http://schemas.openxmlformats.org/officeDocument/2006/relationships/oleObject" Target="../embeddings/oleObject30.bin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8.bin"/><Relationship Id="rId18" Type="http://schemas.openxmlformats.org/officeDocument/2006/relationships/image" Target="../media/image48.wmf"/><Relationship Id="rId26" Type="http://schemas.openxmlformats.org/officeDocument/2006/relationships/image" Target="../media/image51.wmf"/><Relationship Id="rId39" Type="http://schemas.openxmlformats.org/officeDocument/2006/relationships/oleObject" Target="../embeddings/oleObject52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42.bin"/><Relationship Id="rId34" Type="http://schemas.openxmlformats.org/officeDocument/2006/relationships/oleObject" Target="../embeddings/oleObject49.bin"/><Relationship Id="rId42" Type="http://schemas.openxmlformats.org/officeDocument/2006/relationships/oleObject" Target="../embeddings/oleObject54.bin"/><Relationship Id="rId47" Type="http://schemas.openxmlformats.org/officeDocument/2006/relationships/oleObject" Target="../embeddings/oleObject57.bin"/><Relationship Id="rId50" Type="http://schemas.openxmlformats.org/officeDocument/2006/relationships/image" Target="../media/image60.wmf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40.bin"/><Relationship Id="rId25" Type="http://schemas.openxmlformats.org/officeDocument/2006/relationships/oleObject" Target="../embeddings/oleObject44.bin"/><Relationship Id="rId33" Type="http://schemas.openxmlformats.org/officeDocument/2006/relationships/image" Target="../media/image53.wmf"/><Relationship Id="rId38" Type="http://schemas.openxmlformats.org/officeDocument/2006/relationships/image" Target="../media/image55.wmf"/><Relationship Id="rId46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wmf"/><Relationship Id="rId20" Type="http://schemas.openxmlformats.org/officeDocument/2006/relationships/image" Target="../media/image49.wmf"/><Relationship Id="rId29" Type="http://schemas.openxmlformats.org/officeDocument/2006/relationships/oleObject" Target="../embeddings/oleObject46.bin"/><Relationship Id="rId41" Type="http://schemas.openxmlformats.org/officeDocument/2006/relationships/image" Target="../media/image56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7.bin"/><Relationship Id="rId24" Type="http://schemas.openxmlformats.org/officeDocument/2006/relationships/image" Target="../media/image50.wmf"/><Relationship Id="rId32" Type="http://schemas.openxmlformats.org/officeDocument/2006/relationships/oleObject" Target="../embeddings/oleObject48.bin"/><Relationship Id="rId37" Type="http://schemas.openxmlformats.org/officeDocument/2006/relationships/oleObject" Target="../embeddings/oleObject51.bin"/><Relationship Id="rId40" Type="http://schemas.openxmlformats.org/officeDocument/2006/relationships/oleObject" Target="../embeddings/oleObject53.bin"/><Relationship Id="rId45" Type="http://schemas.openxmlformats.org/officeDocument/2006/relationships/oleObject" Target="../embeddings/oleObject56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23" Type="http://schemas.openxmlformats.org/officeDocument/2006/relationships/oleObject" Target="../embeddings/oleObject43.bin"/><Relationship Id="rId28" Type="http://schemas.openxmlformats.org/officeDocument/2006/relationships/oleObject" Target="../embeddings/oleObject45.bin"/><Relationship Id="rId36" Type="http://schemas.openxmlformats.org/officeDocument/2006/relationships/oleObject" Target="../embeddings/oleObject50.bin"/><Relationship Id="rId49" Type="http://schemas.openxmlformats.org/officeDocument/2006/relationships/oleObject" Target="../embeddings/oleObject58.bin"/><Relationship Id="rId10" Type="http://schemas.openxmlformats.org/officeDocument/2006/relationships/image" Target="../media/image44.wmf"/><Relationship Id="rId19" Type="http://schemas.openxmlformats.org/officeDocument/2006/relationships/oleObject" Target="../embeddings/oleObject41.bin"/><Relationship Id="rId31" Type="http://schemas.openxmlformats.org/officeDocument/2006/relationships/image" Target="../media/image52.wmf"/><Relationship Id="rId44" Type="http://schemas.openxmlformats.org/officeDocument/2006/relationships/oleObject" Target="../embeddings/oleObject55.bin"/><Relationship Id="rId4" Type="http://schemas.openxmlformats.org/officeDocument/2006/relationships/image" Target="../media/image61.png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6.wmf"/><Relationship Id="rId22" Type="http://schemas.openxmlformats.org/officeDocument/2006/relationships/image" Target="../media/image62.png"/><Relationship Id="rId27" Type="http://schemas.openxmlformats.org/officeDocument/2006/relationships/image" Target="../media/image63.png"/><Relationship Id="rId30" Type="http://schemas.openxmlformats.org/officeDocument/2006/relationships/oleObject" Target="../embeddings/oleObject47.bin"/><Relationship Id="rId35" Type="http://schemas.openxmlformats.org/officeDocument/2006/relationships/image" Target="../media/image54.wmf"/><Relationship Id="rId43" Type="http://schemas.openxmlformats.org/officeDocument/2006/relationships/image" Target="../media/image57.wmf"/><Relationship Id="rId48" Type="http://schemas.openxmlformats.org/officeDocument/2006/relationships/image" Target="../media/image59.wmf"/><Relationship Id="rId8" Type="http://schemas.openxmlformats.org/officeDocument/2006/relationships/image" Target="../media/image4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64.bin"/><Relationship Id="rId18" Type="http://schemas.openxmlformats.org/officeDocument/2006/relationships/image" Target="../media/image68.wmf"/><Relationship Id="rId3" Type="http://schemas.openxmlformats.org/officeDocument/2006/relationships/oleObject" Target="../embeddings/oleObject59.bin"/><Relationship Id="rId21" Type="http://schemas.openxmlformats.org/officeDocument/2006/relationships/oleObject" Target="../embeddings/oleObject68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5.wmf"/><Relationship Id="rId17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7.wmf"/><Relationship Id="rId20" Type="http://schemas.openxmlformats.org/officeDocument/2006/relationships/image" Target="../media/image69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63.bin"/><Relationship Id="rId24" Type="http://schemas.openxmlformats.org/officeDocument/2006/relationships/image" Target="../media/image71.wmf"/><Relationship Id="rId5" Type="http://schemas.openxmlformats.org/officeDocument/2006/relationships/oleObject" Target="../embeddings/oleObject60.bin"/><Relationship Id="rId15" Type="http://schemas.openxmlformats.org/officeDocument/2006/relationships/oleObject" Target="../embeddings/oleObject65.bin"/><Relationship Id="rId23" Type="http://schemas.openxmlformats.org/officeDocument/2006/relationships/oleObject" Target="../embeddings/oleObject69.bin"/><Relationship Id="rId10" Type="http://schemas.openxmlformats.org/officeDocument/2006/relationships/image" Target="../media/image64.wmf"/><Relationship Id="rId19" Type="http://schemas.openxmlformats.org/officeDocument/2006/relationships/oleObject" Target="../embeddings/oleObject67.bin"/><Relationship Id="rId4" Type="http://schemas.openxmlformats.org/officeDocument/2006/relationships/image" Target="../media/image34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66.wmf"/><Relationship Id="rId22" Type="http://schemas.openxmlformats.org/officeDocument/2006/relationships/image" Target="../media/image7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75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0" Type="http://schemas.openxmlformats.org/officeDocument/2006/relationships/image" Target="../media/image75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7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82.wmf"/><Relationship Id="rId3" Type="http://schemas.openxmlformats.org/officeDocument/2006/relationships/image" Target="../media/image84.png"/><Relationship Id="rId7" Type="http://schemas.openxmlformats.org/officeDocument/2006/relationships/image" Target="../media/image79.wmf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81.wmf"/><Relationship Id="rId5" Type="http://schemas.openxmlformats.org/officeDocument/2006/relationships/image" Target="../media/image78.wmf"/><Relationship Id="rId15" Type="http://schemas.openxmlformats.org/officeDocument/2006/relationships/image" Target="../media/image83.w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80.wmf"/><Relationship Id="rId14" Type="http://schemas.openxmlformats.org/officeDocument/2006/relationships/oleObject" Target="../embeddings/oleObject8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88.wmf"/><Relationship Id="rId3" Type="http://schemas.openxmlformats.org/officeDocument/2006/relationships/image" Target="../media/image84.png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86.bin"/><Relationship Id="rId17" Type="http://schemas.openxmlformats.org/officeDocument/2006/relationships/oleObject" Target="../embeddings/oleObject8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87.w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83.wmf"/><Relationship Id="rId5" Type="http://schemas.openxmlformats.org/officeDocument/2006/relationships/image" Target="../media/image85.wmf"/><Relationship Id="rId15" Type="http://schemas.openxmlformats.org/officeDocument/2006/relationships/oleObject" Target="../embeddings/oleObject88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82.wmf"/><Relationship Id="rId14" Type="http://schemas.openxmlformats.org/officeDocument/2006/relationships/image" Target="../media/image8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oleObject" Target="../embeddings/oleObject95.bin"/><Relationship Id="rId18" Type="http://schemas.openxmlformats.org/officeDocument/2006/relationships/image" Target="../media/image91.wmf"/><Relationship Id="rId3" Type="http://schemas.openxmlformats.org/officeDocument/2006/relationships/image" Target="../media/image84.png"/><Relationship Id="rId21" Type="http://schemas.openxmlformats.org/officeDocument/2006/relationships/oleObject" Target="../embeddings/oleObject99.bin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94.bin"/><Relationship Id="rId17" Type="http://schemas.openxmlformats.org/officeDocument/2006/relationships/oleObject" Target="../embeddings/oleObject9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0.wmf"/><Relationship Id="rId20" Type="http://schemas.openxmlformats.org/officeDocument/2006/relationships/image" Target="../media/image92.w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83.wmf"/><Relationship Id="rId5" Type="http://schemas.openxmlformats.org/officeDocument/2006/relationships/image" Target="../media/image89.wmf"/><Relationship Id="rId15" Type="http://schemas.openxmlformats.org/officeDocument/2006/relationships/oleObject" Target="../embeddings/oleObject96.bin"/><Relationship Id="rId23" Type="http://schemas.openxmlformats.org/officeDocument/2006/relationships/hyperlink" Target="&#20999;&#32447;.ggb" TargetMode="External"/><Relationship Id="rId10" Type="http://schemas.openxmlformats.org/officeDocument/2006/relationships/oleObject" Target="../embeddings/oleObject93.bin"/><Relationship Id="rId19" Type="http://schemas.openxmlformats.org/officeDocument/2006/relationships/oleObject" Target="../embeddings/oleObject98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82.wmf"/><Relationship Id="rId14" Type="http://schemas.openxmlformats.org/officeDocument/2006/relationships/image" Target="../media/image87.wmf"/><Relationship Id="rId22" Type="http://schemas.openxmlformats.org/officeDocument/2006/relationships/image" Target="../media/image9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105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10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3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5" Type="http://schemas.openxmlformats.org/officeDocument/2006/relationships/oleObject" Target="../embeddings/oleObject106.bin"/><Relationship Id="rId10" Type="http://schemas.openxmlformats.org/officeDocument/2006/relationships/image" Target="../media/image100.wmf"/><Relationship Id="rId4" Type="http://schemas.openxmlformats.org/officeDocument/2006/relationships/image" Target="../media/image97.wmf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102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108.wmf"/><Relationship Id="rId4" Type="http://schemas.openxmlformats.org/officeDocument/2006/relationships/image" Target="../media/image105.wmf"/><Relationship Id="rId9" Type="http://schemas.openxmlformats.org/officeDocument/2006/relationships/oleObject" Target="../embeddings/oleObject11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112.bin"/><Relationship Id="rId10" Type="http://schemas.openxmlformats.org/officeDocument/2006/relationships/image" Target="../media/image110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1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22825;&#22612;&#38899;&#20048;&#29256;.wav" TargetMode="External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user\Desktop\W02016100969284895325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71887"/>
            <a:ext cx="4041331" cy="2795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lenovo\Desktop\QJ68139334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445769"/>
            <a:ext cx="3308145" cy="2207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/>
          <p:cNvSpPr txBox="1"/>
          <p:nvPr/>
        </p:nvSpPr>
        <p:spPr>
          <a:xfrm>
            <a:off x="1043608" y="1353542"/>
            <a:ext cx="726604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直线与圆的位置关系</a:t>
            </a:r>
            <a:endParaRPr lang="zh-CN" alt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9" name="文本框 17"/>
          <p:cNvSpPr txBox="1"/>
          <p:nvPr/>
        </p:nvSpPr>
        <p:spPr>
          <a:xfrm>
            <a:off x="3419872" y="5517232"/>
            <a:ext cx="6829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授课教师：姜薇</a:t>
            </a:r>
            <a:endParaRPr lang="en-US" altLang="zh-CN" sz="20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天津市滨海新区塘沽第一中学</a:t>
            </a:r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</a:t>
            </a:r>
          </a:p>
          <a:p>
            <a:pPr algn="ctr"/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2020</a:t>
            </a:r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11</a:t>
            </a:r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85858" y="764704"/>
            <a:ext cx="3278030" cy="0"/>
          </a:xfrm>
          <a:prstGeom prst="line">
            <a:avLst/>
          </a:prstGeom>
          <a:ln>
            <a:solidFill>
              <a:srgbClr val="1847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7"/>
          <p:cNvSpPr txBox="1"/>
          <p:nvPr/>
        </p:nvSpPr>
        <p:spPr>
          <a:xfrm>
            <a:off x="-1548680" y="188640"/>
            <a:ext cx="6829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选择性必修</a:t>
            </a:r>
            <a:r>
              <a:rPr lang="en-US" altLang="zh-CN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2.5.1</a:t>
            </a:r>
            <a:endParaRPr lang="zh-CN" alt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76056" y="4509120"/>
            <a:ext cx="3600400" cy="155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0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179512" y="5117122"/>
            <a:ext cx="1962880" cy="7601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084168" y="4881354"/>
            <a:ext cx="3055648" cy="6513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084168" y="4133637"/>
            <a:ext cx="3055648" cy="6513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横卷形 54"/>
          <p:cNvSpPr/>
          <p:nvPr/>
        </p:nvSpPr>
        <p:spPr>
          <a:xfrm>
            <a:off x="518480" y="1857598"/>
            <a:ext cx="1461232" cy="605681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流程图: 可选过程 48"/>
          <p:cNvSpPr/>
          <p:nvPr/>
        </p:nvSpPr>
        <p:spPr>
          <a:xfrm>
            <a:off x="107504" y="5916913"/>
            <a:ext cx="8431790" cy="53642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5" name="横卷形 34"/>
          <p:cNvSpPr/>
          <p:nvPr/>
        </p:nvSpPr>
        <p:spPr>
          <a:xfrm>
            <a:off x="518480" y="2423815"/>
            <a:ext cx="1461232" cy="597973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横卷形 30"/>
          <p:cNvSpPr/>
          <p:nvPr/>
        </p:nvSpPr>
        <p:spPr>
          <a:xfrm>
            <a:off x="518480" y="1268760"/>
            <a:ext cx="1461232" cy="605681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可选过程 27"/>
          <p:cNvSpPr/>
          <p:nvPr/>
        </p:nvSpPr>
        <p:spPr>
          <a:xfrm>
            <a:off x="42669" y="3108601"/>
            <a:ext cx="8965947" cy="53642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Group 110"/>
          <p:cNvGrpSpPr>
            <a:grpSpLocks noGrp="1"/>
          </p:cNvGrpSpPr>
          <p:nvPr/>
        </p:nvGrpSpPr>
        <p:grpSpPr bwMode="auto">
          <a:xfrm>
            <a:off x="35496" y="-99392"/>
            <a:ext cx="7772400" cy="1470025"/>
            <a:chOff x="308" y="300"/>
            <a:chExt cx="5443" cy="681"/>
          </a:xfrm>
        </p:grpSpPr>
        <p:grpSp>
          <p:nvGrpSpPr>
            <p:cNvPr id="6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1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1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1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23" name="Rectangle 11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5" name="Rectangle 121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3" name="Rectangle 15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82" name="Rectangle 16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86" name="Rectangle 18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010068"/>
              </p:ext>
            </p:extLst>
          </p:nvPr>
        </p:nvGraphicFramePr>
        <p:xfrm>
          <a:off x="2483768" y="1916832"/>
          <a:ext cx="2287488" cy="481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5" name="Equation" r:id="rId3" imgW="901440" imgH="190440" progId="Equation.DSMT4">
                  <p:embed/>
                </p:oleObj>
              </mc:Choice>
              <mc:Fallback>
                <p:oleObj name="Equation" r:id="rId3" imgW="90144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916832"/>
                        <a:ext cx="2287488" cy="481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226259"/>
              </p:ext>
            </p:extLst>
          </p:nvPr>
        </p:nvGraphicFramePr>
        <p:xfrm>
          <a:off x="5306002" y="1801691"/>
          <a:ext cx="3189424" cy="555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6" name="Equation" r:id="rId5" imgW="1244520" imgH="215640" progId="Equation.DSMT4">
                  <p:embed/>
                </p:oleObj>
              </mc:Choice>
              <mc:Fallback>
                <p:oleObj name="Equation" r:id="rId5" imgW="124452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6002" y="1801691"/>
                        <a:ext cx="3189424" cy="5554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15"/>
          <p:cNvSpPr txBox="1"/>
          <p:nvPr/>
        </p:nvSpPr>
        <p:spPr>
          <a:xfrm>
            <a:off x="299992" y="44624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温故知新  联系类比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36512" y="3140968"/>
            <a:ext cx="9108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+mj-ea"/>
                <a:ea typeface="+mj-ea"/>
              </a:rPr>
              <a:t>问题</a:t>
            </a:r>
            <a:r>
              <a:rPr lang="en-US" altLang="zh-CN" sz="2400" b="1" dirty="0" smtClean="0">
                <a:latin typeface="+mj-ea"/>
                <a:ea typeface="+mj-ea"/>
              </a:rPr>
              <a:t>1</a:t>
            </a:r>
            <a:r>
              <a:rPr lang="zh-CN" altLang="zh-CN" sz="2400" b="1" dirty="0" smtClean="0">
                <a:latin typeface="+mj-ea"/>
                <a:ea typeface="+mj-ea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结合两条直线位置关系判断方法，说说你对坐标法的认识？</a:t>
            </a:r>
            <a:endParaRPr lang="zh-CN" altLang="zh-CN" sz="2400" dirty="0">
              <a:latin typeface="+mj-ea"/>
              <a:ea typeface="+mj-ea"/>
            </a:endParaRPr>
          </a:p>
        </p:txBody>
      </p:sp>
      <p:sp>
        <p:nvSpPr>
          <p:cNvPr id="29" name="流程图: 可选过程 28"/>
          <p:cNvSpPr/>
          <p:nvPr/>
        </p:nvSpPr>
        <p:spPr>
          <a:xfrm>
            <a:off x="5295263" y="1849283"/>
            <a:ext cx="3235896" cy="504056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39552" y="1383159"/>
            <a:ext cx="1483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基本图形</a:t>
            </a:r>
            <a:endParaRPr lang="zh-CN" alt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39552" y="2496754"/>
            <a:ext cx="1530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位置关系</a:t>
            </a:r>
            <a:endParaRPr lang="zh-CN" alt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44251" y="2463279"/>
            <a:ext cx="1728192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直线与直线</a:t>
            </a:r>
            <a:endParaRPr lang="zh-CN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04837" y="1278450"/>
            <a:ext cx="1035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直线</a:t>
            </a:r>
            <a:endParaRPr lang="zh-CN" altLang="en-US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183114" y="1278450"/>
            <a:ext cx="747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圆</a:t>
            </a:r>
            <a:endParaRPr lang="zh-CN" altLang="en-US" sz="2400" b="1" dirty="0"/>
          </a:p>
        </p:txBody>
      </p:sp>
      <p:sp>
        <p:nvSpPr>
          <p:cNvPr id="39" name="流程图: 可选过程 38"/>
          <p:cNvSpPr/>
          <p:nvPr/>
        </p:nvSpPr>
        <p:spPr>
          <a:xfrm>
            <a:off x="2411760" y="1844824"/>
            <a:ext cx="2382193" cy="518864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23528" y="3717032"/>
            <a:ext cx="1929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</a:rPr>
              <a:t>建立坐标系</a:t>
            </a:r>
            <a:endParaRPr lang="zh-CN" altLang="en-US" sz="2400" b="1" dirty="0">
              <a:solidFill>
                <a:srgbClr val="00206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11760" y="3717032"/>
            <a:ext cx="219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</a:rPr>
              <a:t>有关代数运算</a:t>
            </a:r>
            <a:endParaRPr lang="zh-CN" altLang="en-US" sz="2400" b="1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24979" y="371703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</a:rPr>
              <a:t>代数结果“翻译”成几何结论</a:t>
            </a:r>
            <a:endParaRPr lang="zh-CN" altLang="en-US" sz="2400" b="1" dirty="0">
              <a:solidFill>
                <a:srgbClr val="002060"/>
              </a:solidFill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>
            <a:off x="4355976" y="3933056"/>
            <a:ext cx="48912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1994644" y="3933056"/>
            <a:ext cx="48912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794999"/>
              </p:ext>
            </p:extLst>
          </p:nvPr>
        </p:nvGraphicFramePr>
        <p:xfrm>
          <a:off x="2585438" y="4365104"/>
          <a:ext cx="294957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7" name="Equation" r:id="rId7" imgW="1930320" imgH="482400" progId="Equation.DSMT4">
                  <p:embed/>
                </p:oleObj>
              </mc:Choice>
              <mc:Fallback>
                <p:oleObj name="Equation" r:id="rId7" imgW="1930320" imgH="482400" progId="Equation.DSMT4">
                  <p:embed/>
                  <p:pic>
                    <p:nvPicPr>
                      <p:cNvPr id="0" name="对象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5438" y="4365104"/>
                        <a:ext cx="2949575" cy="7334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B0F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888836"/>
              </p:ext>
            </p:extLst>
          </p:nvPr>
        </p:nvGraphicFramePr>
        <p:xfrm>
          <a:off x="229699" y="4365104"/>
          <a:ext cx="21939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8" name="Equation" r:id="rId9" imgW="1434960" imgH="457200" progId="Equation.DSMT4">
                  <p:embed/>
                </p:oleObj>
              </mc:Choice>
              <mc:Fallback>
                <p:oleObj name="Equation" r:id="rId9" imgW="1434960" imgH="4572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699" y="4365104"/>
                        <a:ext cx="2193925" cy="6953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B0F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矩形 47"/>
          <p:cNvSpPr/>
          <p:nvPr/>
        </p:nvSpPr>
        <p:spPr>
          <a:xfrm>
            <a:off x="152400" y="5919663"/>
            <a:ext cx="8084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+mj-ea"/>
                <a:ea typeface="+mj-ea"/>
              </a:rPr>
              <a:t>问题</a:t>
            </a:r>
            <a:r>
              <a:rPr lang="en-US" altLang="zh-CN" sz="2400" b="1" dirty="0">
                <a:latin typeface="+mj-ea"/>
                <a:ea typeface="+mj-ea"/>
              </a:rPr>
              <a:t>2</a:t>
            </a:r>
            <a:r>
              <a:rPr lang="zh-CN" altLang="zh-CN" sz="2400" b="1" dirty="0" smtClean="0">
                <a:latin typeface="+mj-ea"/>
                <a:ea typeface="+mj-ea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我们用坐标法还能研究哪些基本图形的位置关系呢？</a:t>
            </a:r>
            <a:endParaRPr lang="zh-CN" altLang="zh-CN" sz="2400" dirty="0">
              <a:latin typeface="+mj-ea"/>
              <a:ea typeface="+mj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4048" y="2463279"/>
            <a:ext cx="151216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直线与圆</a:t>
            </a:r>
            <a:endParaRPr lang="zh-CN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61666" y="2463279"/>
            <a:ext cx="1107123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圆与圆</a:t>
            </a:r>
            <a:endParaRPr lang="zh-CN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27584" y="191683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方程</a:t>
            </a:r>
            <a:endParaRPr lang="zh-CN" altLang="en-US" sz="2400" b="1" dirty="0"/>
          </a:p>
        </p:txBody>
      </p:sp>
      <p:grpSp>
        <p:nvGrpSpPr>
          <p:cNvPr id="16" name="组合 15"/>
          <p:cNvGrpSpPr/>
          <p:nvPr/>
        </p:nvGrpSpPr>
        <p:grpSpPr>
          <a:xfrm>
            <a:off x="8125192" y="4999802"/>
            <a:ext cx="839296" cy="445422"/>
            <a:chOff x="7020272" y="5301208"/>
            <a:chExt cx="1108695" cy="386960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7020272" y="5301208"/>
              <a:ext cx="642142" cy="38696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7486825" y="5301208"/>
              <a:ext cx="642142" cy="38696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8198158" y="4239134"/>
            <a:ext cx="724945" cy="413273"/>
            <a:chOff x="6876256" y="4509120"/>
            <a:chExt cx="1224136" cy="386960"/>
          </a:xfrm>
        </p:grpSpPr>
        <p:cxnSp>
          <p:nvCxnSpPr>
            <p:cNvPr id="47" name="直接连接符 46"/>
            <p:cNvCxnSpPr/>
            <p:nvPr/>
          </p:nvCxnSpPr>
          <p:spPr>
            <a:xfrm flipH="1">
              <a:off x="6876256" y="4509120"/>
              <a:ext cx="1152128" cy="38696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7020272" y="4536040"/>
              <a:ext cx="1080120" cy="2880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矩形 55"/>
          <p:cNvSpPr/>
          <p:nvPr/>
        </p:nvSpPr>
        <p:spPr>
          <a:xfrm>
            <a:off x="7478078" y="4973106"/>
            <a:ext cx="95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平行</a:t>
            </a:r>
            <a:endParaRPr lang="zh-CN" altLang="zh-CN" sz="2000" b="1" dirty="0"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478078" y="4221088"/>
            <a:ext cx="9542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相交</a:t>
            </a:r>
            <a:endParaRPr lang="zh-CN" altLang="zh-CN" sz="2000" b="1" dirty="0"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990690" y="4077072"/>
            <a:ext cx="16056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方程组有一组实数解：</a:t>
            </a:r>
            <a:endParaRPr lang="zh-CN" altLang="zh-CN" sz="2000" b="1" dirty="0">
              <a:latin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12160" y="4881354"/>
            <a:ext cx="13681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+mn-ea"/>
              </a:rPr>
              <a:t>方程组无实数解：</a:t>
            </a:r>
            <a:endParaRPr lang="zh-CN" altLang="zh-CN" sz="2000" b="1" dirty="0">
              <a:latin typeface="+mn-ea"/>
            </a:endParaRPr>
          </a:p>
        </p:txBody>
      </p:sp>
      <p:cxnSp>
        <p:nvCxnSpPr>
          <p:cNvPr id="62" name="直接箭头连接符 61"/>
          <p:cNvCxnSpPr/>
          <p:nvPr/>
        </p:nvCxnSpPr>
        <p:spPr>
          <a:xfrm flipV="1">
            <a:off x="5580112" y="4445770"/>
            <a:ext cx="489124" cy="2398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>
            <a:off x="5614487" y="4882534"/>
            <a:ext cx="469681" cy="13064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42342" y="5117122"/>
            <a:ext cx="2295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</a:rPr>
              <a:t>方程表示直线</a:t>
            </a:r>
            <a:endParaRPr lang="zh-CN" altLang="en-US" sz="2000" b="1" dirty="0">
              <a:solidFill>
                <a:srgbClr val="00206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9006" y="5477162"/>
            <a:ext cx="1929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</a:rPr>
              <a:t>联立方程</a:t>
            </a:r>
            <a:endParaRPr lang="zh-CN" alt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4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4" grpId="0" animBg="1"/>
      <p:bldP spid="17" grpId="0" animBg="1"/>
      <p:bldP spid="49" grpId="0" animBg="1"/>
      <p:bldP spid="35" grpId="0" animBg="1"/>
      <p:bldP spid="28" grpId="0" animBg="1"/>
      <p:bldP spid="27" grpId="0"/>
      <p:bldP spid="34" grpId="0"/>
      <p:bldP spid="4" grpId="0" animBg="1"/>
      <p:bldP spid="13" grpId="0"/>
      <p:bldP spid="40" grpId="0"/>
      <p:bldP spid="41" grpId="0"/>
      <p:bldP spid="48" grpId="0"/>
      <p:bldP spid="50" grpId="0" animBg="1"/>
      <p:bldP spid="51" grpId="0" animBg="1"/>
      <p:bldP spid="56" grpId="0"/>
      <p:bldP spid="59" grpId="0"/>
      <p:bldP spid="60" grpId="0"/>
      <p:bldP spid="61" grpId="0"/>
      <p:bldP spid="57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user\Desktop\W02016100969284895325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71887"/>
            <a:ext cx="4041331" cy="2795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lenovo\Desktop\QJ68139334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445769"/>
            <a:ext cx="3308145" cy="2207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15"/>
          <p:cNvSpPr txBox="1"/>
          <p:nvPr/>
        </p:nvSpPr>
        <p:spPr>
          <a:xfrm>
            <a:off x="1043608" y="1353542"/>
            <a:ext cx="726604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直线与圆的位置关系</a:t>
            </a:r>
            <a:endParaRPr lang="zh-CN" alt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9" name="文本框 17"/>
          <p:cNvSpPr txBox="1"/>
          <p:nvPr/>
        </p:nvSpPr>
        <p:spPr>
          <a:xfrm>
            <a:off x="3419872" y="5517232"/>
            <a:ext cx="6829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授课教师：姜薇</a:t>
            </a:r>
            <a:endParaRPr lang="en-US" altLang="zh-CN" sz="20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天津市滨海新区塘沽第一中学</a:t>
            </a:r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</a:t>
            </a:r>
          </a:p>
          <a:p>
            <a:pPr algn="ctr"/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2020</a:t>
            </a:r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en-US" altLang="zh-CN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11</a:t>
            </a:r>
            <a:r>
              <a:rPr lang="zh-CN" alt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2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85858" y="764704"/>
            <a:ext cx="3278030" cy="0"/>
          </a:xfrm>
          <a:prstGeom prst="line">
            <a:avLst/>
          </a:prstGeom>
          <a:ln>
            <a:solidFill>
              <a:srgbClr val="1847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7"/>
          <p:cNvSpPr txBox="1"/>
          <p:nvPr/>
        </p:nvSpPr>
        <p:spPr>
          <a:xfrm>
            <a:off x="-1548680" y="188640"/>
            <a:ext cx="6829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选择性必修</a:t>
            </a:r>
            <a:r>
              <a:rPr lang="en-US" altLang="zh-CN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2.5.1</a:t>
            </a:r>
            <a:endParaRPr lang="zh-CN" alt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76056" y="4509120"/>
            <a:ext cx="3600400" cy="155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59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4087041" y="2780928"/>
            <a:ext cx="864096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984787" y="2780928"/>
            <a:ext cx="864096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228184" y="2790695"/>
            <a:ext cx="864096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横卷形 32"/>
          <p:cNvSpPr/>
          <p:nvPr/>
        </p:nvSpPr>
        <p:spPr>
          <a:xfrm>
            <a:off x="7247258" y="5445224"/>
            <a:ext cx="936104" cy="474439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横卷形 15"/>
          <p:cNvSpPr/>
          <p:nvPr/>
        </p:nvSpPr>
        <p:spPr>
          <a:xfrm>
            <a:off x="5447058" y="5445224"/>
            <a:ext cx="936104" cy="474439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9290" flipH="1">
            <a:off x="6258064" y="314728"/>
            <a:ext cx="2687507" cy="249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110"/>
          <p:cNvGrpSpPr>
            <a:grpSpLocks noGrp="1"/>
          </p:cNvGrpSpPr>
          <p:nvPr/>
        </p:nvGrpSpPr>
        <p:grpSpPr bwMode="auto">
          <a:xfrm>
            <a:off x="103740" y="-99392"/>
            <a:ext cx="7772400" cy="1470025"/>
            <a:chOff x="308" y="300"/>
            <a:chExt cx="5443" cy="681"/>
          </a:xfrm>
        </p:grpSpPr>
        <p:grpSp>
          <p:nvGrpSpPr>
            <p:cNvPr id="6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1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1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1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13" name="文本框 15"/>
          <p:cNvSpPr txBox="1"/>
          <p:nvPr/>
        </p:nvSpPr>
        <p:spPr>
          <a:xfrm>
            <a:off x="-564104" y="44624"/>
            <a:ext cx="75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动手感知  重温概念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pic>
        <p:nvPicPr>
          <p:cNvPr id="5122" name="Picture 6" descr="http://memberpic.114my.cn/0464721/product/201510/20151020614451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7"/>
            <a:ext cx="1654910" cy="168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0" descr="C:\Users\lenovo\Desktop\2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34918"/>
            <a:ext cx="1529172" cy="164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97199" y="3471391"/>
            <a:ext cx="86672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/>
              <a:t>请</a:t>
            </a:r>
            <a:r>
              <a:rPr lang="zh-CN" altLang="en-US" sz="2400" b="1" dirty="0" smtClean="0"/>
              <a:t>同学们拿</a:t>
            </a:r>
            <a:r>
              <a:rPr lang="zh-CN" altLang="en-US" sz="2400" b="1" dirty="0"/>
              <a:t>出教具，在桌面上动手操作</a:t>
            </a:r>
            <a:r>
              <a:rPr lang="zh-CN" altLang="en-US" sz="2400" b="1" dirty="0" smtClean="0"/>
              <a:t>。感知不同的位置关系</a:t>
            </a:r>
            <a:endParaRPr lang="zh-CN" altLang="en-US" sz="2400" b="1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23528" y="4509120"/>
            <a:ext cx="820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）直线与圆有几种位置关系？</a:t>
            </a:r>
            <a:endParaRPr lang="zh-CN" altLang="en-US" sz="2400" b="1" dirty="0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323528" y="5199583"/>
            <a:ext cx="42104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（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）如何</a:t>
            </a:r>
            <a:r>
              <a:rPr lang="zh-CN" altLang="en-US" sz="2400" b="1" dirty="0"/>
              <a:t>判断三种位置关系？</a:t>
            </a: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23528" y="3975447"/>
            <a:ext cx="66967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问题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：根据上述操作过程，思考下列问题：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爆炸形 2 2"/>
          <p:cNvSpPr/>
          <p:nvPr/>
        </p:nvSpPr>
        <p:spPr>
          <a:xfrm>
            <a:off x="5076056" y="-90469"/>
            <a:ext cx="2963834" cy="1935293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724128" y="469121"/>
            <a:ext cx="151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为什么测量圆心到直线的距离？</a:t>
            </a:r>
            <a:endParaRPr lang="zh-CN" alt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591074" y="5487615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测量</a:t>
            </a:r>
            <a:endParaRPr lang="zh-CN" altLang="en-US" sz="2400" dirty="0"/>
          </a:p>
        </p:txBody>
      </p:sp>
      <p:sp>
        <p:nvSpPr>
          <p:cNvPr id="25" name="云形标注 24"/>
          <p:cNvSpPr/>
          <p:nvPr/>
        </p:nvSpPr>
        <p:spPr>
          <a:xfrm>
            <a:off x="7374522" y="4579456"/>
            <a:ext cx="1584176" cy="654778"/>
          </a:xfrm>
          <a:prstGeom prst="cloudCallout">
            <a:avLst>
              <a:gd name="adj1" fmla="val -18481"/>
              <a:gd name="adj2" fmla="val 919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547010" y="4696794"/>
            <a:ext cx="1356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交点个数</a:t>
            </a:r>
            <a:endParaRPr lang="zh-CN" altLang="en-US" sz="2000" dirty="0"/>
          </a:p>
        </p:txBody>
      </p:sp>
      <p:sp>
        <p:nvSpPr>
          <p:cNvPr id="36" name="云形标注 35"/>
          <p:cNvSpPr/>
          <p:nvPr/>
        </p:nvSpPr>
        <p:spPr>
          <a:xfrm>
            <a:off x="5364088" y="4424338"/>
            <a:ext cx="1949697" cy="876870"/>
          </a:xfrm>
          <a:prstGeom prst="cloudCallout">
            <a:avLst>
              <a:gd name="adj1" fmla="val -19115"/>
              <a:gd name="adj2" fmla="val 7816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665855"/>
              </p:ext>
            </p:extLst>
          </p:nvPr>
        </p:nvGraphicFramePr>
        <p:xfrm>
          <a:off x="5513585" y="4653136"/>
          <a:ext cx="17970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1" name="Equation" r:id="rId6" imgW="1091880" imgH="203040" progId="Equation.DSMT4">
                  <p:embed/>
                </p:oleObj>
              </mc:Choice>
              <mc:Fallback>
                <p:oleObj name="Equation" r:id="rId6" imgW="1091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13585" y="4653136"/>
                        <a:ext cx="1797050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361376"/>
              </p:ext>
            </p:extLst>
          </p:nvPr>
        </p:nvGraphicFramePr>
        <p:xfrm>
          <a:off x="6030142" y="4967833"/>
          <a:ext cx="563563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2" name="Equation" r:id="rId8" imgW="342720" imgH="203040" progId="Equation.DSMT4">
                  <p:embed/>
                </p:oleObj>
              </mc:Choice>
              <mc:Fallback>
                <p:oleObj name="Equation" r:id="rId8" imgW="342720" imgH="20304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142" y="4967833"/>
                        <a:ext cx="563563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350862" y="5477567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观察</a:t>
            </a:r>
            <a:endParaRPr lang="zh-CN" altLang="en-US" sz="2400" dirty="0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935689"/>
              </p:ext>
            </p:extLst>
          </p:nvPr>
        </p:nvGraphicFramePr>
        <p:xfrm>
          <a:off x="7842774" y="2060847"/>
          <a:ext cx="257618" cy="27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3" name="Equation" r:id="rId10" imgW="164880" imgH="177480" progId="Equation.DSMT4">
                  <p:embed/>
                </p:oleObj>
              </mc:Choice>
              <mc:Fallback>
                <p:oleObj name="Equation" r:id="rId10" imgW="164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42774" y="2060847"/>
                        <a:ext cx="257618" cy="27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443433"/>
              </p:ext>
            </p:extLst>
          </p:nvPr>
        </p:nvGraphicFramePr>
        <p:xfrm>
          <a:off x="7246938" y="1350963"/>
          <a:ext cx="2984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34" name="Equation" r:id="rId12" imgW="190440" imgH="164880" progId="Equation.DSMT4">
                  <p:embed/>
                </p:oleObj>
              </mc:Choice>
              <mc:Fallback>
                <p:oleObj name="Equation" r:id="rId12" imgW="190440" imgH="16488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1350963"/>
                        <a:ext cx="298450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椭圆 21">
            <a:hlinkClick r:id="rId14" action="ppaction://hlinkfile"/>
          </p:cNvPr>
          <p:cNvSpPr/>
          <p:nvPr/>
        </p:nvSpPr>
        <p:spPr>
          <a:xfrm>
            <a:off x="7876140" y="6309320"/>
            <a:ext cx="51228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"/>
          <p:cNvSpPr txBox="1">
            <a:spLocks noChangeArrowheads="1"/>
          </p:cNvSpPr>
          <p:nvPr/>
        </p:nvSpPr>
        <p:spPr bwMode="auto">
          <a:xfrm>
            <a:off x="2105395" y="2751311"/>
            <a:ext cx="66967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圆心与直线上所有点连线段的最小值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3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31" grpId="0" animBg="1"/>
      <p:bldP spid="33" grpId="0" animBg="1"/>
      <p:bldP spid="16" grpId="0" animBg="1"/>
      <p:bldP spid="20" grpId="0"/>
      <p:bldP spid="21" grpId="0"/>
      <p:bldP spid="17" grpId="0"/>
      <p:bldP spid="3" grpId="0" animBg="1"/>
      <p:bldP spid="2" grpId="0"/>
      <p:bldP spid="15" grpId="0"/>
      <p:bldP spid="25" grpId="0" animBg="1"/>
      <p:bldP spid="26" grpId="0"/>
      <p:bldP spid="36" grpId="0" animBg="1"/>
      <p:bldP spid="3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951111"/>
            <a:ext cx="50364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</a:rPr>
              <a:t>问题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zh-CN" altLang="zh-CN" sz="2400" b="1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r>
              <a:rPr lang="zh-CN" altLang="zh-CN" sz="2400" b="1" dirty="0">
                <a:solidFill>
                  <a:schemeClr val="accent6">
                    <a:lumMod val="75000"/>
                  </a:schemeClr>
                </a:solidFill>
              </a:rPr>
              <a:t>思考和解决下列问题</a:t>
            </a:r>
            <a:endParaRPr lang="zh-CN" altLang="zh-CN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Group 110"/>
          <p:cNvGrpSpPr>
            <a:grpSpLocks noGrp="1"/>
          </p:cNvGrpSpPr>
          <p:nvPr/>
        </p:nvGrpSpPr>
        <p:grpSpPr bwMode="auto">
          <a:xfrm>
            <a:off x="183976" y="-99392"/>
            <a:ext cx="7772400" cy="1470025"/>
            <a:chOff x="308" y="300"/>
            <a:chExt cx="5443" cy="681"/>
          </a:xfrm>
        </p:grpSpPr>
        <p:grpSp>
          <p:nvGrpSpPr>
            <p:cNvPr id="6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1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1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1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13" name="文本框 15"/>
          <p:cNvSpPr txBox="1"/>
          <p:nvPr/>
        </p:nvSpPr>
        <p:spPr>
          <a:xfrm>
            <a:off x="-176064" y="67271"/>
            <a:ext cx="7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数形结合 关系感知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16" name="对象 1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40155617"/>
              </p:ext>
            </p:extLst>
          </p:nvPr>
        </p:nvGraphicFramePr>
        <p:xfrm>
          <a:off x="247997" y="1484784"/>
          <a:ext cx="6772275" cy="442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75" name="Document" r:id="rId4" imgW="3763263" imgH="2460513" progId="Word.Document.8">
                  <p:embed/>
                </p:oleObj>
              </mc:Choice>
              <mc:Fallback>
                <p:oleObj name="Document" r:id="rId4" imgW="3763263" imgH="2460513" progId="Word.Document.8">
                  <p:embed/>
                  <p:pic>
                    <p:nvPicPr>
                      <p:cNvPr id="0" name="Object 15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97" y="1484784"/>
                        <a:ext cx="6772275" cy="442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6588224" y="1097673"/>
            <a:ext cx="2160240" cy="2763375"/>
            <a:chOff x="6372200" y="1302819"/>
            <a:chExt cx="2160240" cy="2763375"/>
          </a:xfrm>
        </p:grpSpPr>
        <p:pic>
          <p:nvPicPr>
            <p:cNvPr id="8602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1302819"/>
              <a:ext cx="2088232" cy="2763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7" name="对象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0024094"/>
                </p:ext>
              </p:extLst>
            </p:nvPr>
          </p:nvGraphicFramePr>
          <p:xfrm>
            <a:off x="8024440" y="2708920"/>
            <a:ext cx="5080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776" name="Equation" r:id="rId7" imgW="507960" imgH="406080" progId="Equation.DSMT4">
                    <p:embed/>
                  </p:oleObj>
                </mc:Choice>
                <mc:Fallback>
                  <p:oleObj name="Equation" r:id="rId7" imgW="507960" imgH="4060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024440" y="2708920"/>
                          <a:ext cx="508000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1133607"/>
                </p:ext>
              </p:extLst>
            </p:nvPr>
          </p:nvGraphicFramePr>
          <p:xfrm>
            <a:off x="7380312" y="1412776"/>
            <a:ext cx="4953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777" name="Equation" r:id="rId9" imgW="495000" imgH="406080" progId="Equation.DSMT4">
                    <p:embed/>
                  </p:oleObj>
                </mc:Choice>
                <mc:Fallback>
                  <p:oleObj name="Equation" r:id="rId9" imgW="495000" imgH="40608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0312" y="1412776"/>
                          <a:ext cx="495300" cy="406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7027442"/>
                </p:ext>
              </p:extLst>
            </p:nvPr>
          </p:nvGraphicFramePr>
          <p:xfrm>
            <a:off x="6984176" y="2276872"/>
            <a:ext cx="355600" cy="20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778" name="Equation" r:id="rId11" imgW="355320" imgH="203040" progId="Equation.DSMT4">
                    <p:embed/>
                  </p:oleObj>
                </mc:Choice>
                <mc:Fallback>
                  <p:oleObj name="Equation" r:id="rId11" imgW="355320" imgH="203040" progId="Equation.DSMT4">
                    <p:embed/>
                    <p:pic>
                      <p:nvPicPr>
                        <p:cNvPr id="0" name="对象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4176" y="2276872"/>
                          <a:ext cx="355600" cy="203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4131711"/>
                </p:ext>
              </p:extLst>
            </p:nvPr>
          </p:nvGraphicFramePr>
          <p:xfrm>
            <a:off x="7359228" y="3140968"/>
            <a:ext cx="165100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779" name="Equation" r:id="rId13" imgW="164880" imgH="177480" progId="Equation.DSMT4">
                    <p:embed/>
                  </p:oleObj>
                </mc:Choice>
                <mc:Fallback>
                  <p:oleObj name="Equation" r:id="rId13" imgW="164880" imgH="17748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9228" y="3140968"/>
                          <a:ext cx="165100" cy="17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605755"/>
              </p:ext>
            </p:extLst>
          </p:nvPr>
        </p:nvGraphicFramePr>
        <p:xfrm>
          <a:off x="3707904" y="1964705"/>
          <a:ext cx="123983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80" name="Equation" r:id="rId15" imgW="736600" imgH="228600" progId="Equation.DSMT4">
                  <p:embed/>
                </p:oleObj>
              </mc:Choice>
              <mc:Fallback>
                <p:oleObj name="Equation" r:id="rId15" imgW="736600" imgH="228600" progId="Equation.DSMT4">
                  <p:embed/>
                  <p:pic>
                    <p:nvPicPr>
                      <p:cNvPr id="0" name="对象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964705"/>
                        <a:ext cx="123983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212830"/>
              </p:ext>
            </p:extLst>
          </p:nvPr>
        </p:nvGraphicFramePr>
        <p:xfrm>
          <a:off x="3648075" y="2500313"/>
          <a:ext cx="16462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81" name="Equation" r:id="rId17" imgW="977760" imgH="203040" progId="Equation.DSMT4">
                  <p:embed/>
                </p:oleObj>
              </mc:Choice>
              <mc:Fallback>
                <p:oleObj name="Equation" r:id="rId17" imgW="977760" imgH="203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2500313"/>
                        <a:ext cx="1646238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772946"/>
              </p:ext>
            </p:extLst>
          </p:nvPr>
        </p:nvGraphicFramePr>
        <p:xfrm>
          <a:off x="4788024" y="3017838"/>
          <a:ext cx="57626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82" name="Equation" r:id="rId19" imgW="342720" imgH="203040" progId="Equation.DSMT4">
                  <p:embed/>
                </p:oleObj>
              </mc:Choice>
              <mc:Fallback>
                <p:oleObj name="Equation" r:id="rId19" imgW="342720" imgH="203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017838"/>
                        <a:ext cx="576263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1099271" y="4581128"/>
            <a:ext cx="5929828" cy="523220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类比</a:t>
            </a:r>
            <a:r>
              <a:rPr lang="zh-CN" alt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两条直线位置关系的判断方法！</a:t>
            </a:r>
            <a:endParaRPr lang="zh-CN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6078" y="3852336"/>
            <a:ext cx="1826142" cy="584775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联立方程</a:t>
            </a:r>
          </a:p>
        </p:txBody>
      </p:sp>
      <p:sp>
        <p:nvSpPr>
          <p:cNvPr id="24" name="矩形 23"/>
          <p:cNvSpPr/>
          <p:nvPr/>
        </p:nvSpPr>
        <p:spPr>
          <a:xfrm>
            <a:off x="2557591" y="3851287"/>
            <a:ext cx="4288354" cy="584775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方程组的个数进行判断</a:t>
            </a:r>
            <a:endParaRPr lang="zh-CN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2623" y="5292450"/>
            <a:ext cx="1826142" cy="584775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数形结合</a:t>
            </a:r>
            <a:endParaRPr lang="zh-CN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55776" y="5282872"/>
            <a:ext cx="6408712" cy="584775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圆心到直线</a:t>
            </a:r>
            <a:r>
              <a:rPr lang="zh-CN" alt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的距离和半径大小判断</a:t>
            </a:r>
            <a:endParaRPr lang="zh-CN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14771" y="4581128"/>
            <a:ext cx="69792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26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4" grpId="0" animBg="1"/>
      <p:bldP spid="26" grpId="0" animBg="1"/>
      <p:bldP spid="2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4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79" y="1916832"/>
            <a:ext cx="3074541" cy="349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899" name="AutoShape 10" descr="http://img1.imgtn.bdimg.com/it/u=2512400441,2653061040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0900" name="AutoShape 12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0901" name="AutoShape 14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7" name="Group 110"/>
          <p:cNvGrpSpPr>
            <a:grpSpLocks noGrp="1"/>
          </p:cNvGrpSpPr>
          <p:nvPr/>
        </p:nvGrpSpPr>
        <p:grpSpPr bwMode="auto">
          <a:xfrm>
            <a:off x="-752128" y="-459432"/>
            <a:ext cx="7772400" cy="1530467"/>
            <a:chOff x="308" y="180"/>
            <a:chExt cx="5443" cy="709"/>
          </a:xfrm>
        </p:grpSpPr>
        <p:grpSp>
          <p:nvGrpSpPr>
            <p:cNvPr id="28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32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33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34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29" name="Group 115"/>
            <p:cNvGrpSpPr>
              <a:grpSpLocks/>
            </p:cNvGrpSpPr>
            <p:nvPr/>
          </p:nvGrpSpPr>
          <p:grpSpPr bwMode="auto">
            <a:xfrm>
              <a:off x="444" y="180"/>
              <a:ext cx="5307" cy="681"/>
              <a:chOff x="444" y="-2"/>
              <a:chExt cx="5307" cy="681"/>
            </a:xfrm>
          </p:grpSpPr>
          <p:sp>
            <p:nvSpPr>
              <p:cNvPr id="30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31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316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35" name="文本框 15"/>
          <p:cNvSpPr txBox="1"/>
          <p:nvPr/>
        </p:nvSpPr>
        <p:spPr>
          <a:xfrm>
            <a:off x="-38930" y="-15190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巩固四基  强化理解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49440"/>
              </p:ext>
            </p:extLst>
          </p:nvPr>
        </p:nvGraphicFramePr>
        <p:xfrm>
          <a:off x="107504" y="620688"/>
          <a:ext cx="904557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68" name="Equation" r:id="rId4" imgW="4305240" imgH="469800" progId="Equation.DSMT4">
                  <p:embed/>
                </p:oleObj>
              </mc:Choice>
              <mc:Fallback>
                <p:oleObj name="Equation" r:id="rId4" imgW="430524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620688"/>
                        <a:ext cx="9045575" cy="985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2214728"/>
              </p:ext>
            </p:extLst>
          </p:nvPr>
        </p:nvGraphicFramePr>
        <p:xfrm>
          <a:off x="8194204" y="2897123"/>
          <a:ext cx="72008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69" r:id="rId6" imgW="418918" imgH="393529" progId="Equation.3">
                  <p:embed/>
                </p:oleObj>
              </mc:Choice>
              <mc:Fallback>
                <p:oleObj r:id="rId6" imgW="418918" imgH="393529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4204" y="2897123"/>
                        <a:ext cx="72008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992856"/>
              </p:ext>
            </p:extLst>
          </p:nvPr>
        </p:nvGraphicFramePr>
        <p:xfrm>
          <a:off x="7601894" y="3310781"/>
          <a:ext cx="251520" cy="286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0" r:id="rId8" imgW="114052" imgH="126725" progId="Equation.3">
                  <p:embed/>
                </p:oleObj>
              </mc:Choice>
              <mc:Fallback>
                <p:oleObj r:id="rId8" imgW="114052" imgH="126725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1894" y="3310781"/>
                        <a:ext cx="251520" cy="2867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709353"/>
              </p:ext>
            </p:extLst>
          </p:nvPr>
        </p:nvGraphicFramePr>
        <p:xfrm>
          <a:off x="7798016" y="3794284"/>
          <a:ext cx="2635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1" r:id="rId10" imgW="139458" imgH="177492" progId="Equation.3">
                  <p:embed/>
                </p:oleObj>
              </mc:Choice>
              <mc:Fallback>
                <p:oleObj r:id="rId10" imgW="139458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8016" y="3794284"/>
                        <a:ext cx="26352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335515"/>
              </p:ext>
            </p:extLst>
          </p:nvPr>
        </p:nvGraphicFramePr>
        <p:xfrm>
          <a:off x="7331194" y="3842921"/>
          <a:ext cx="279400" cy="301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2" name="Equation" r:id="rId12" imgW="164880" imgH="177480" progId="Equation.DSMT4">
                  <p:embed/>
                </p:oleObj>
              </mc:Choice>
              <mc:Fallback>
                <p:oleObj name="Equation" r:id="rId12" imgW="1648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1194" y="3842921"/>
                        <a:ext cx="279400" cy="3016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698414"/>
              </p:ext>
            </p:extLst>
          </p:nvPr>
        </p:nvGraphicFramePr>
        <p:xfrm>
          <a:off x="7956376" y="2780928"/>
          <a:ext cx="279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3" name="Equation" r:id="rId14" imgW="164880" imgH="164880" progId="Equation.DSMT4">
                  <p:embed/>
                </p:oleObj>
              </mc:Choice>
              <mc:Fallback>
                <p:oleObj name="Equation" r:id="rId14" imgW="1648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2780928"/>
                        <a:ext cx="2794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968949"/>
              </p:ext>
            </p:extLst>
          </p:nvPr>
        </p:nvGraphicFramePr>
        <p:xfrm>
          <a:off x="8460432" y="4201304"/>
          <a:ext cx="279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4" name="Equation" r:id="rId16" imgW="164880" imgH="164880" progId="Equation.DSMT4">
                  <p:embed/>
                </p:oleObj>
              </mc:Choice>
              <mc:Fallback>
                <p:oleObj name="Equation" r:id="rId16" imgW="1648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0432" y="4201304"/>
                        <a:ext cx="2794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175403"/>
              </p:ext>
            </p:extLst>
          </p:nvPr>
        </p:nvGraphicFramePr>
        <p:xfrm>
          <a:off x="3779912" y="2757121"/>
          <a:ext cx="2619626" cy="940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5" name="Equation" r:id="rId18" imgW="1346040" imgH="482400" progId="Equation.DSMT4">
                  <p:embed/>
                </p:oleObj>
              </mc:Choice>
              <mc:Fallback>
                <p:oleObj name="Equation" r:id="rId18" imgW="1346040" imgH="482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757121"/>
                        <a:ext cx="2619626" cy="940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1556792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解法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一：直线与圆的方程联立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通过方程组实 </a:t>
            </a:r>
            <a:endParaRPr lang="en-US" altLang="zh-CN" sz="2400" b="1" dirty="0" smtClean="0">
              <a:solidFill>
                <a:srgbClr val="C00000"/>
              </a:solidFill>
            </a:endParaRPr>
          </a:p>
          <a:p>
            <a:r>
              <a:rPr lang="en-US" altLang="zh-CN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               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数解的个数判断位置关系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;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利用两点      </a:t>
            </a:r>
            <a:endParaRPr lang="en-US" altLang="zh-CN" sz="2400" b="1" dirty="0" smtClean="0">
              <a:solidFill>
                <a:srgbClr val="C00000"/>
              </a:solidFill>
            </a:endParaRPr>
          </a:p>
          <a:p>
            <a:r>
              <a:rPr lang="en-US" altLang="zh-CN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               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间距离公式求弦长。 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5536" y="4005064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解法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二：圆心到直线距离与半径大小的比较</a:t>
            </a:r>
            <a:endParaRPr lang="en-US" altLang="zh-CN" sz="2400" b="1" dirty="0" smtClean="0">
              <a:solidFill>
                <a:srgbClr val="C00000"/>
              </a:solidFill>
            </a:endParaRPr>
          </a:p>
          <a:p>
            <a:r>
              <a:rPr lang="en-US" altLang="zh-CN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               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判断位置关系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直角三角形中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利用勾</a:t>
            </a:r>
            <a:endParaRPr lang="en-US" altLang="zh-CN" sz="2400" b="1" dirty="0" smtClean="0">
              <a:solidFill>
                <a:srgbClr val="C00000"/>
              </a:solidFill>
            </a:endParaRPr>
          </a:p>
          <a:p>
            <a:r>
              <a:rPr lang="en-US" altLang="zh-CN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               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股定理求弦长。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41534"/>
              </p:ext>
            </p:extLst>
          </p:nvPr>
        </p:nvGraphicFramePr>
        <p:xfrm>
          <a:off x="6682035" y="5159757"/>
          <a:ext cx="18478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76" name="Equation" r:id="rId20" imgW="1091880" imgH="279360" progId="Equation.DSMT4">
                  <p:embed/>
                </p:oleObj>
              </mc:Choice>
              <mc:Fallback>
                <p:oleObj name="Equation" r:id="rId20" imgW="1091880" imgH="27936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2035" y="5159757"/>
                        <a:ext cx="184785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二十四角星 25"/>
          <p:cNvSpPr/>
          <p:nvPr/>
        </p:nvSpPr>
        <p:spPr>
          <a:xfrm>
            <a:off x="1930565" y="5085184"/>
            <a:ext cx="4153603" cy="1512168"/>
          </a:xfrm>
          <a:prstGeom prst="star2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30"/>
          <p:cNvSpPr txBox="1">
            <a:spLocks noChangeArrowheads="1"/>
          </p:cNvSpPr>
          <p:nvPr/>
        </p:nvSpPr>
        <p:spPr bwMode="auto">
          <a:xfrm>
            <a:off x="2771800" y="5229200"/>
            <a:ext cx="28083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适当地利用已知图形的几何性质，有助于简化</a:t>
            </a:r>
            <a:r>
              <a:rPr lang="zh-CN" altLang="en-US" sz="2400" b="1" dirty="0"/>
              <a:t>计算！</a:t>
            </a:r>
          </a:p>
        </p:txBody>
      </p:sp>
      <p:sp>
        <p:nvSpPr>
          <p:cNvPr id="36" name="二十四角星 35"/>
          <p:cNvSpPr/>
          <p:nvPr/>
        </p:nvSpPr>
        <p:spPr>
          <a:xfrm>
            <a:off x="-24630" y="2658400"/>
            <a:ext cx="3588518" cy="1274656"/>
          </a:xfrm>
          <a:prstGeom prst="star2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0"/>
          <p:cNvSpPr txBox="1">
            <a:spLocks noChangeArrowheads="1"/>
          </p:cNvSpPr>
          <p:nvPr/>
        </p:nvSpPr>
        <p:spPr bwMode="auto">
          <a:xfrm>
            <a:off x="263401" y="2780928"/>
            <a:ext cx="31937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/>
              <a:t>         联立方程</a:t>
            </a:r>
            <a:endParaRPr lang="en-US" altLang="zh-CN" sz="2400" b="1" dirty="0" smtClean="0"/>
          </a:p>
          <a:p>
            <a:pPr eaLnBrk="1" hangingPunct="1"/>
            <a:r>
              <a:rPr lang="zh-CN" altLang="en-US" sz="2400" b="1" dirty="0" smtClean="0"/>
              <a:t>方程组实数解的个数</a:t>
            </a:r>
            <a:endParaRPr lang="zh-CN" altLang="en-US" sz="2400" b="1" dirty="0"/>
          </a:p>
        </p:txBody>
      </p:sp>
      <p:sp>
        <p:nvSpPr>
          <p:cNvPr id="38" name="流程图: 可选过程 37"/>
          <p:cNvSpPr/>
          <p:nvPr/>
        </p:nvSpPr>
        <p:spPr>
          <a:xfrm>
            <a:off x="1832014" y="764704"/>
            <a:ext cx="5188258" cy="536423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9" name="矩形 38"/>
          <p:cNvSpPr/>
          <p:nvPr/>
        </p:nvSpPr>
        <p:spPr>
          <a:xfrm>
            <a:off x="1835696" y="764704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思考</a:t>
            </a:r>
            <a:r>
              <a:rPr lang="zh-CN" altLang="zh-CN" sz="2400" b="1" dirty="0" smtClean="0">
                <a:latin typeface="+mj-ea"/>
                <a:ea typeface="+mj-ea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例</a:t>
            </a:r>
            <a:r>
              <a:rPr lang="en-US" altLang="zh-CN" sz="2400" b="1" dirty="0" smtClean="0">
                <a:latin typeface="+mj-ea"/>
                <a:ea typeface="+mj-ea"/>
              </a:rPr>
              <a:t>1</a:t>
            </a:r>
            <a:r>
              <a:rPr lang="zh-CN" altLang="en-US" sz="2400" b="1" dirty="0" smtClean="0">
                <a:latin typeface="+mj-ea"/>
                <a:ea typeface="+mj-ea"/>
              </a:rPr>
              <a:t>中两种解法的差异是什么？</a:t>
            </a:r>
            <a:endParaRPr lang="zh-CN" altLang="zh-CN" sz="2400" dirty="0">
              <a:latin typeface="+mj-ea"/>
              <a:ea typeface="+mj-ea"/>
            </a:endParaRPr>
          </a:p>
        </p:txBody>
      </p:sp>
      <p:sp>
        <p:nvSpPr>
          <p:cNvPr id="42" name="流程图: 可选过程 41"/>
          <p:cNvSpPr/>
          <p:nvPr/>
        </p:nvSpPr>
        <p:spPr>
          <a:xfrm>
            <a:off x="1763688" y="1385379"/>
            <a:ext cx="7024208" cy="963501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0" name="矩形 39"/>
          <p:cNvSpPr/>
          <p:nvPr/>
        </p:nvSpPr>
        <p:spPr>
          <a:xfrm>
            <a:off x="1881050" y="1426338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思考</a:t>
            </a:r>
            <a:r>
              <a:rPr lang="zh-CN" altLang="zh-CN" sz="2400" b="1" dirty="0" smtClean="0">
                <a:latin typeface="+mj-ea"/>
                <a:ea typeface="+mj-ea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直线与曲线，曲线与曲线的位置关系也能用这两种方法解决吗？</a:t>
            </a:r>
            <a:endParaRPr lang="zh-CN" altLang="zh-CN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9785865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1" grpId="0"/>
      <p:bldP spid="26" grpId="0" animBg="1"/>
      <p:bldP spid="25" grpId="0"/>
      <p:bldP spid="36" grpId="0" animBg="1"/>
      <p:bldP spid="37" grpId="0"/>
      <p:bldP spid="38" grpId="0" animBg="1"/>
      <p:bldP spid="39" grpId="0"/>
      <p:bldP spid="42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43118"/>
            <a:ext cx="2376264" cy="224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17" name="Picture 1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23" y="-63700"/>
            <a:ext cx="2431901" cy="2268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圆角矩形 45"/>
          <p:cNvSpPr/>
          <p:nvPr/>
        </p:nvSpPr>
        <p:spPr>
          <a:xfrm>
            <a:off x="971600" y="2708920"/>
            <a:ext cx="7919864" cy="6042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grpSp>
        <p:nvGrpSpPr>
          <p:cNvPr id="47" name="组合 56"/>
          <p:cNvGrpSpPr>
            <a:grpSpLocks/>
          </p:cNvGrpSpPr>
          <p:nvPr/>
        </p:nvGrpSpPr>
        <p:grpSpPr bwMode="auto">
          <a:xfrm>
            <a:off x="3169239" y="2814639"/>
            <a:ext cx="970713" cy="414497"/>
            <a:chOff x="1367408" y="2967037"/>
            <a:chExt cx="990600" cy="533400"/>
          </a:xfrm>
        </p:grpSpPr>
        <p:sp>
          <p:nvSpPr>
            <p:cNvPr id="48" name="AutoShape 40"/>
            <p:cNvSpPr>
              <a:spLocks noChangeArrowheads="1"/>
            </p:cNvSpPr>
            <p:nvPr/>
          </p:nvSpPr>
          <p:spPr bwMode="auto">
            <a:xfrm>
              <a:off x="1367408" y="2967037"/>
              <a:ext cx="9906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9" name="TextBox 31"/>
            <p:cNvSpPr txBox="1">
              <a:spLocks noChangeArrowheads="1"/>
            </p:cNvSpPr>
            <p:nvPr/>
          </p:nvSpPr>
          <p:spPr bwMode="auto">
            <a:xfrm>
              <a:off x="1584002" y="2981979"/>
              <a:ext cx="762000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微软雅黑" pitchFamily="34" charset="-122"/>
                  <a:ea typeface="微软雅黑" pitchFamily="34" charset="-122"/>
                </a:rPr>
                <a:t>0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个</a:t>
              </a:r>
            </a:p>
          </p:txBody>
        </p:sp>
      </p:grpSp>
      <p:grpSp>
        <p:nvGrpSpPr>
          <p:cNvPr id="50" name="组合 55"/>
          <p:cNvGrpSpPr>
            <a:grpSpLocks/>
          </p:cNvGrpSpPr>
          <p:nvPr/>
        </p:nvGrpSpPr>
        <p:grpSpPr bwMode="auto">
          <a:xfrm>
            <a:off x="5089377" y="2813606"/>
            <a:ext cx="999934" cy="415530"/>
            <a:chOff x="3811955" y="2971800"/>
            <a:chExt cx="1066800" cy="533400"/>
          </a:xfrm>
        </p:grpSpPr>
        <p:sp>
          <p:nvSpPr>
            <p:cNvPr id="51" name="AutoShape 40"/>
            <p:cNvSpPr>
              <a:spLocks noChangeArrowheads="1"/>
            </p:cNvSpPr>
            <p:nvPr/>
          </p:nvSpPr>
          <p:spPr bwMode="auto">
            <a:xfrm>
              <a:off x="3811955" y="2971800"/>
              <a:ext cx="10668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2" name="TextBox 32"/>
            <p:cNvSpPr txBox="1">
              <a:spLocks noChangeArrowheads="1"/>
            </p:cNvSpPr>
            <p:nvPr/>
          </p:nvSpPr>
          <p:spPr bwMode="auto">
            <a:xfrm>
              <a:off x="3955971" y="2976563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个</a:t>
              </a:r>
            </a:p>
          </p:txBody>
        </p:sp>
      </p:grpSp>
      <p:grpSp>
        <p:nvGrpSpPr>
          <p:cNvPr id="53" name="组合 54"/>
          <p:cNvGrpSpPr>
            <a:grpSpLocks/>
          </p:cNvGrpSpPr>
          <p:nvPr/>
        </p:nvGrpSpPr>
        <p:grpSpPr bwMode="auto">
          <a:xfrm>
            <a:off x="7647460" y="2824263"/>
            <a:ext cx="943128" cy="404873"/>
            <a:chOff x="6705600" y="2971800"/>
            <a:chExt cx="990600" cy="533400"/>
          </a:xfrm>
        </p:grpSpPr>
        <p:sp>
          <p:nvSpPr>
            <p:cNvPr id="54" name="AutoShape 40"/>
            <p:cNvSpPr>
              <a:spLocks noChangeArrowheads="1"/>
            </p:cNvSpPr>
            <p:nvPr/>
          </p:nvSpPr>
          <p:spPr bwMode="auto">
            <a:xfrm>
              <a:off x="6705600" y="2971800"/>
              <a:ext cx="9906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5" name="TextBox 33"/>
            <p:cNvSpPr txBox="1">
              <a:spLocks noChangeArrowheads="1"/>
            </p:cNvSpPr>
            <p:nvPr/>
          </p:nvSpPr>
          <p:spPr bwMode="auto">
            <a:xfrm>
              <a:off x="6858000" y="2976563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个</a:t>
              </a:r>
            </a:p>
          </p:txBody>
        </p:sp>
      </p:grpSp>
      <p:grpSp>
        <p:nvGrpSpPr>
          <p:cNvPr id="56" name="组合 58"/>
          <p:cNvGrpSpPr>
            <a:grpSpLocks/>
          </p:cNvGrpSpPr>
          <p:nvPr/>
        </p:nvGrpSpPr>
        <p:grpSpPr bwMode="auto">
          <a:xfrm>
            <a:off x="1066800" y="2817316"/>
            <a:ext cx="1416968" cy="412067"/>
            <a:chOff x="1066800" y="2971800"/>
            <a:chExt cx="1416968" cy="533400"/>
          </a:xfrm>
        </p:grpSpPr>
        <p:sp>
          <p:nvSpPr>
            <p:cNvPr id="57" name="TextBox 53"/>
            <p:cNvSpPr txBox="1">
              <a:spLocks noChangeArrowheads="1"/>
            </p:cNvSpPr>
            <p:nvPr/>
          </p:nvSpPr>
          <p:spPr bwMode="auto">
            <a:xfrm>
              <a:off x="1188368" y="3042036"/>
              <a:ext cx="1295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公共点</a:t>
              </a:r>
            </a:p>
          </p:txBody>
        </p:sp>
        <p:sp>
          <p:nvSpPr>
            <p:cNvPr id="58" name="AutoShape 40"/>
            <p:cNvSpPr>
              <a:spLocks noChangeArrowheads="1"/>
            </p:cNvSpPr>
            <p:nvPr/>
          </p:nvSpPr>
          <p:spPr bwMode="auto">
            <a:xfrm>
              <a:off x="1066800" y="2971800"/>
              <a:ext cx="12954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60" name="右箭头 59"/>
          <p:cNvSpPr/>
          <p:nvPr/>
        </p:nvSpPr>
        <p:spPr>
          <a:xfrm>
            <a:off x="4434408" y="4146724"/>
            <a:ext cx="990600" cy="144462"/>
          </a:xfrm>
          <a:prstGeom prst="right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205807" y="3452988"/>
            <a:ext cx="14478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消元</a:t>
            </a:r>
          </a:p>
        </p:txBody>
      </p:sp>
      <p:sp>
        <p:nvSpPr>
          <p:cNvPr id="62" name="TextBox 28"/>
          <p:cNvSpPr txBox="1">
            <a:spLocks noChangeArrowheads="1"/>
          </p:cNvSpPr>
          <p:nvPr/>
        </p:nvSpPr>
        <p:spPr bwMode="auto">
          <a:xfrm>
            <a:off x="5882208" y="3452986"/>
            <a:ext cx="236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y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的一元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二次方程</a:t>
            </a:r>
          </a:p>
        </p:txBody>
      </p:sp>
      <p:sp>
        <p:nvSpPr>
          <p:cNvPr id="63" name="AutoShape 40"/>
          <p:cNvSpPr>
            <a:spLocks noChangeArrowheads="1"/>
          </p:cNvSpPr>
          <p:nvPr/>
        </p:nvSpPr>
        <p:spPr bwMode="auto">
          <a:xfrm>
            <a:off x="1115616" y="3518520"/>
            <a:ext cx="3124200" cy="990600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4" name="Group 175"/>
          <p:cNvGrpSpPr>
            <a:grpSpLocks/>
          </p:cNvGrpSpPr>
          <p:nvPr/>
        </p:nvGrpSpPr>
        <p:grpSpPr bwMode="auto">
          <a:xfrm>
            <a:off x="5364088" y="3550840"/>
            <a:ext cx="3276600" cy="1030288"/>
            <a:chOff x="1584" y="1056"/>
            <a:chExt cx="3312" cy="432"/>
          </a:xfrm>
        </p:grpSpPr>
        <p:sp>
          <p:nvSpPr>
            <p:cNvPr id="65" name="Text Box 87"/>
            <p:cNvSpPr txBox="1">
              <a:spLocks noChangeArrowheads="1"/>
            </p:cNvSpPr>
            <p:nvPr/>
          </p:nvSpPr>
          <p:spPr bwMode="auto">
            <a:xfrm>
              <a:off x="1584" y="1195"/>
              <a:ext cx="2222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AutoShape 88"/>
            <p:cNvSpPr>
              <a:spLocks noChangeArrowheads="1"/>
            </p:cNvSpPr>
            <p:nvPr/>
          </p:nvSpPr>
          <p:spPr bwMode="auto">
            <a:xfrm>
              <a:off x="2016" y="1056"/>
              <a:ext cx="2880" cy="43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aphicFrame>
        <p:nvGraphicFramePr>
          <p:cNvPr id="35" name="对象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00435"/>
              </p:ext>
            </p:extLst>
          </p:nvPr>
        </p:nvGraphicFramePr>
        <p:xfrm>
          <a:off x="7467600" y="4229720"/>
          <a:ext cx="508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6" r:id="rId5" imgW="126725" imgH="126725" progId="Equation.3">
                  <p:embed/>
                </p:oleObj>
              </mc:Choice>
              <mc:Fallback>
                <p:oleObj r:id="rId5" imgW="126725" imgH="126725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4229720"/>
                        <a:ext cx="508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圆角矩形 68"/>
          <p:cNvSpPr/>
          <p:nvPr/>
        </p:nvSpPr>
        <p:spPr>
          <a:xfrm>
            <a:off x="899592" y="6021288"/>
            <a:ext cx="8064896" cy="6480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dirty="0"/>
          </a:p>
        </p:txBody>
      </p:sp>
      <p:sp>
        <p:nvSpPr>
          <p:cNvPr id="70" name="圆角矩形 69"/>
          <p:cNvSpPr/>
          <p:nvPr/>
        </p:nvSpPr>
        <p:spPr>
          <a:xfrm>
            <a:off x="899592" y="5271591"/>
            <a:ext cx="8028384" cy="6776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dirty="0"/>
          </a:p>
        </p:txBody>
      </p:sp>
      <p:grpSp>
        <p:nvGrpSpPr>
          <p:cNvPr id="71" name="组合 60"/>
          <p:cNvGrpSpPr>
            <a:grpSpLocks/>
          </p:cNvGrpSpPr>
          <p:nvPr/>
        </p:nvGrpSpPr>
        <p:grpSpPr bwMode="auto">
          <a:xfrm>
            <a:off x="862193" y="5445224"/>
            <a:ext cx="2269647" cy="369332"/>
            <a:chOff x="1002192" y="5173549"/>
            <a:chExt cx="2289482" cy="369332"/>
          </a:xfrm>
        </p:grpSpPr>
        <p:sp>
          <p:nvSpPr>
            <p:cNvPr id="72" name="AutoShape 40"/>
            <p:cNvSpPr>
              <a:spLocks noChangeArrowheads="1"/>
            </p:cNvSpPr>
            <p:nvPr/>
          </p:nvSpPr>
          <p:spPr bwMode="auto">
            <a:xfrm>
              <a:off x="1072596" y="5173549"/>
              <a:ext cx="2148675" cy="369332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3" name="TextBox 59"/>
            <p:cNvSpPr txBox="1">
              <a:spLocks noChangeArrowheads="1"/>
            </p:cNvSpPr>
            <p:nvPr/>
          </p:nvSpPr>
          <p:spPr bwMode="auto">
            <a:xfrm>
              <a:off x="1002192" y="5173549"/>
              <a:ext cx="22894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方程组实数解</a:t>
              </a: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的个数</a:t>
              </a:r>
            </a:p>
          </p:txBody>
        </p:sp>
      </p:grpSp>
      <p:grpSp>
        <p:nvGrpSpPr>
          <p:cNvPr id="74" name="组合 64"/>
          <p:cNvGrpSpPr>
            <a:grpSpLocks/>
          </p:cNvGrpSpPr>
          <p:nvPr/>
        </p:nvGrpSpPr>
        <p:grpSpPr bwMode="auto">
          <a:xfrm>
            <a:off x="3225552" y="5424234"/>
            <a:ext cx="914400" cy="423421"/>
            <a:chOff x="3276600" y="5181600"/>
            <a:chExt cx="1066800" cy="533400"/>
          </a:xfrm>
        </p:grpSpPr>
        <p:sp>
          <p:nvSpPr>
            <p:cNvPr id="75" name="AutoShape 40"/>
            <p:cNvSpPr>
              <a:spLocks noChangeArrowheads="1"/>
            </p:cNvSpPr>
            <p:nvPr/>
          </p:nvSpPr>
          <p:spPr bwMode="auto">
            <a:xfrm>
              <a:off x="3276600" y="5181600"/>
              <a:ext cx="10668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6" name="TextBox 61"/>
            <p:cNvSpPr txBox="1">
              <a:spLocks noChangeArrowheads="1"/>
            </p:cNvSpPr>
            <p:nvPr/>
          </p:nvSpPr>
          <p:spPr bwMode="auto">
            <a:xfrm>
              <a:off x="3528628" y="5204356"/>
              <a:ext cx="685801" cy="390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无</a:t>
              </a:r>
            </a:p>
          </p:txBody>
        </p:sp>
      </p:grpSp>
      <p:grpSp>
        <p:nvGrpSpPr>
          <p:cNvPr id="77" name="组合 65"/>
          <p:cNvGrpSpPr>
            <a:grpSpLocks/>
          </p:cNvGrpSpPr>
          <p:nvPr/>
        </p:nvGrpSpPr>
        <p:grpSpPr bwMode="auto">
          <a:xfrm>
            <a:off x="5358945" y="5436336"/>
            <a:ext cx="869239" cy="418289"/>
            <a:chOff x="5638800" y="5100638"/>
            <a:chExt cx="1066800" cy="533400"/>
          </a:xfrm>
        </p:grpSpPr>
        <p:sp>
          <p:nvSpPr>
            <p:cNvPr id="78" name="AutoShape 40"/>
            <p:cNvSpPr>
              <a:spLocks noChangeArrowheads="1"/>
            </p:cNvSpPr>
            <p:nvPr/>
          </p:nvSpPr>
          <p:spPr bwMode="auto">
            <a:xfrm>
              <a:off x="5638800" y="5100638"/>
              <a:ext cx="10668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9" name="TextBox 62"/>
            <p:cNvSpPr txBox="1">
              <a:spLocks noChangeArrowheads="1"/>
            </p:cNvSpPr>
            <p:nvPr/>
          </p:nvSpPr>
          <p:spPr bwMode="auto">
            <a:xfrm>
              <a:off x="5791200" y="5105400"/>
              <a:ext cx="838200" cy="525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组</a:t>
              </a:r>
            </a:p>
          </p:txBody>
        </p:sp>
      </p:grpSp>
      <p:grpSp>
        <p:nvGrpSpPr>
          <p:cNvPr id="80" name="组合 66"/>
          <p:cNvGrpSpPr>
            <a:grpSpLocks/>
          </p:cNvGrpSpPr>
          <p:nvPr/>
        </p:nvGrpSpPr>
        <p:grpSpPr bwMode="auto">
          <a:xfrm>
            <a:off x="7647460" y="5441504"/>
            <a:ext cx="1015676" cy="406152"/>
            <a:chOff x="7924800" y="5100638"/>
            <a:chExt cx="1066800" cy="533400"/>
          </a:xfrm>
        </p:grpSpPr>
        <p:sp>
          <p:nvSpPr>
            <p:cNvPr id="81" name="AutoShape 40"/>
            <p:cNvSpPr>
              <a:spLocks noChangeArrowheads="1"/>
            </p:cNvSpPr>
            <p:nvPr/>
          </p:nvSpPr>
          <p:spPr bwMode="auto">
            <a:xfrm>
              <a:off x="7924800" y="5100638"/>
              <a:ext cx="9906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2" name="TextBox 63"/>
            <p:cNvSpPr txBox="1">
              <a:spLocks noChangeArrowheads="1"/>
            </p:cNvSpPr>
            <p:nvPr/>
          </p:nvSpPr>
          <p:spPr bwMode="auto">
            <a:xfrm>
              <a:off x="8077200" y="5105400"/>
              <a:ext cx="914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组</a:t>
              </a:r>
            </a:p>
          </p:txBody>
        </p:sp>
      </p:grpSp>
      <p:graphicFrame>
        <p:nvGraphicFramePr>
          <p:cNvPr id="83" name="Object 7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983396"/>
              </p:ext>
            </p:extLst>
          </p:nvPr>
        </p:nvGraphicFramePr>
        <p:xfrm>
          <a:off x="3385627" y="6131189"/>
          <a:ext cx="682317" cy="403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7" r:id="rId7" imgW="367662" imgH="177492" progId="Equation.3">
                  <p:embed/>
                </p:oleObj>
              </mc:Choice>
              <mc:Fallback>
                <p:oleObj r:id="rId7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5627" y="6131189"/>
                        <a:ext cx="682317" cy="4034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015384"/>
              </p:ext>
            </p:extLst>
          </p:nvPr>
        </p:nvGraphicFramePr>
        <p:xfrm>
          <a:off x="5436097" y="6131188"/>
          <a:ext cx="720080" cy="403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8" r:id="rId9" imgW="367662" imgH="177492" progId="Equation.3">
                  <p:embed/>
                </p:oleObj>
              </mc:Choice>
              <mc:Fallback>
                <p:oleObj r:id="rId9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7" y="6131188"/>
                        <a:ext cx="720080" cy="4034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668153"/>
              </p:ext>
            </p:extLst>
          </p:nvPr>
        </p:nvGraphicFramePr>
        <p:xfrm>
          <a:off x="7767389" y="6131188"/>
          <a:ext cx="765051" cy="403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9" r:id="rId11" imgW="367662" imgH="177492" progId="Equation.3">
                  <p:embed/>
                </p:oleObj>
              </mc:Choice>
              <mc:Fallback>
                <p:oleObj r:id="rId11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7389" y="6131188"/>
                        <a:ext cx="765051" cy="4034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AutoShape 40"/>
          <p:cNvSpPr>
            <a:spLocks noChangeArrowheads="1"/>
          </p:cNvSpPr>
          <p:nvPr/>
        </p:nvSpPr>
        <p:spPr bwMode="auto">
          <a:xfrm>
            <a:off x="1043607" y="6165304"/>
            <a:ext cx="1921373" cy="369332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9" name="AutoShape 40"/>
          <p:cNvSpPr>
            <a:spLocks noChangeArrowheads="1"/>
          </p:cNvSpPr>
          <p:nvPr/>
        </p:nvSpPr>
        <p:spPr bwMode="auto">
          <a:xfrm>
            <a:off x="3297560" y="6161336"/>
            <a:ext cx="914400" cy="373300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0" name="AutoShape 40"/>
          <p:cNvSpPr>
            <a:spLocks noChangeArrowheads="1"/>
          </p:cNvSpPr>
          <p:nvPr/>
        </p:nvSpPr>
        <p:spPr bwMode="auto">
          <a:xfrm>
            <a:off x="5364088" y="6161336"/>
            <a:ext cx="864096" cy="373300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1" name="AutoShape 40"/>
          <p:cNvSpPr>
            <a:spLocks noChangeArrowheads="1"/>
          </p:cNvSpPr>
          <p:nvPr/>
        </p:nvSpPr>
        <p:spPr bwMode="auto">
          <a:xfrm>
            <a:off x="7740352" y="6161336"/>
            <a:ext cx="792088" cy="373300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251520" y="571327"/>
            <a:ext cx="57606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形</a:t>
            </a:r>
            <a:endParaRPr lang="zh-CN" altLang="en-US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44433" y="2659559"/>
            <a:ext cx="7505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形</a:t>
            </a:r>
            <a:endParaRPr lang="zh-CN" altLang="en-US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79512" y="5085184"/>
            <a:ext cx="7505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数</a:t>
            </a:r>
            <a:endParaRPr lang="zh-CN" altLang="en-US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101" name="直接箭头连接符 100"/>
          <p:cNvCxnSpPr/>
          <p:nvPr/>
        </p:nvCxnSpPr>
        <p:spPr bwMode="auto">
          <a:xfrm>
            <a:off x="539552" y="1412776"/>
            <a:ext cx="0" cy="1171575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/>
          <p:cNvCxnSpPr/>
          <p:nvPr/>
        </p:nvCxnSpPr>
        <p:spPr bwMode="auto">
          <a:xfrm flipV="1">
            <a:off x="539552" y="3501008"/>
            <a:ext cx="0" cy="1462336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58"/>
          <p:cNvGrpSpPr>
            <a:grpSpLocks/>
          </p:cNvGrpSpPr>
          <p:nvPr/>
        </p:nvGrpSpPr>
        <p:grpSpPr bwMode="auto">
          <a:xfrm>
            <a:off x="1043608" y="1052736"/>
            <a:ext cx="1080120" cy="410290"/>
            <a:chOff x="1066800" y="2971800"/>
            <a:chExt cx="1295400" cy="533400"/>
          </a:xfrm>
        </p:grpSpPr>
        <p:sp>
          <p:nvSpPr>
            <p:cNvPr id="114" name="TextBox 53"/>
            <p:cNvSpPr txBox="1">
              <a:spLocks noChangeArrowheads="1"/>
            </p:cNvSpPr>
            <p:nvPr/>
          </p:nvSpPr>
          <p:spPr bwMode="auto">
            <a:xfrm>
              <a:off x="1066800" y="2981980"/>
              <a:ext cx="1295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 图形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AutoShape 40"/>
            <p:cNvSpPr>
              <a:spLocks noChangeArrowheads="1"/>
            </p:cNvSpPr>
            <p:nvPr/>
          </p:nvSpPr>
          <p:spPr bwMode="auto">
            <a:xfrm>
              <a:off x="1066800" y="2971800"/>
              <a:ext cx="12954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328122" y="116632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</a:rPr>
              <a:t>填表总结判断方法</a:t>
            </a:r>
          </a:p>
        </p:txBody>
      </p:sp>
      <p:sp>
        <p:nvSpPr>
          <p:cNvPr id="3" name="横卷形 2"/>
          <p:cNvSpPr/>
          <p:nvPr/>
        </p:nvSpPr>
        <p:spPr>
          <a:xfrm>
            <a:off x="328122" y="53562"/>
            <a:ext cx="2659702" cy="524735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430" name="Picture 16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280" y="44624"/>
            <a:ext cx="2159224" cy="2037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8" name="组合 58"/>
          <p:cNvGrpSpPr>
            <a:grpSpLocks/>
          </p:cNvGrpSpPr>
          <p:nvPr/>
        </p:nvGrpSpPr>
        <p:grpSpPr bwMode="auto">
          <a:xfrm>
            <a:off x="1043607" y="2031507"/>
            <a:ext cx="1312515" cy="407785"/>
            <a:chOff x="1066799" y="3043808"/>
            <a:chExt cx="1475732" cy="540863"/>
          </a:xfrm>
        </p:grpSpPr>
        <p:sp>
          <p:nvSpPr>
            <p:cNvPr id="92" name="TextBox 53"/>
            <p:cNvSpPr txBox="1">
              <a:spLocks noChangeArrowheads="1"/>
            </p:cNvSpPr>
            <p:nvPr/>
          </p:nvSpPr>
          <p:spPr bwMode="auto">
            <a:xfrm>
              <a:off x="1066799" y="3053988"/>
              <a:ext cx="1475732" cy="530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位置关系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AutoShape 40"/>
            <p:cNvSpPr>
              <a:spLocks noChangeArrowheads="1"/>
            </p:cNvSpPr>
            <p:nvPr/>
          </p:nvSpPr>
          <p:spPr bwMode="auto">
            <a:xfrm>
              <a:off x="1066800" y="3043808"/>
              <a:ext cx="12954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2909437" y="2060848"/>
            <a:ext cx="7984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相离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148064" y="2103239"/>
            <a:ext cx="8034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相切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380312" y="2132856"/>
            <a:ext cx="8034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相交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719860"/>
              </p:ext>
            </p:extLst>
          </p:nvPr>
        </p:nvGraphicFramePr>
        <p:xfrm>
          <a:off x="1258888" y="3575099"/>
          <a:ext cx="272415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0" name="Equation" r:id="rId14" imgW="1523880" imgH="482400" progId="Equation.DSMT4">
                  <p:embed/>
                </p:oleObj>
              </mc:Choice>
              <mc:Fallback>
                <p:oleObj name="Equation" r:id="rId14" imgW="15238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58888" y="3575099"/>
                        <a:ext cx="2724150" cy="86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038718" y="6165304"/>
            <a:ext cx="3173242" cy="369332"/>
            <a:chOff x="1038718" y="5742548"/>
            <a:chExt cx="3173242" cy="369332"/>
          </a:xfrm>
        </p:grpSpPr>
        <p:sp>
          <p:nvSpPr>
            <p:cNvPr id="87" name="TextBox 67"/>
            <p:cNvSpPr txBox="1">
              <a:spLocks noChangeArrowheads="1"/>
            </p:cNvSpPr>
            <p:nvPr/>
          </p:nvSpPr>
          <p:spPr bwMode="auto">
            <a:xfrm>
              <a:off x="1159768" y="5742548"/>
              <a:ext cx="30521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方程的   与</a:t>
              </a: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零比</a:t>
              </a:r>
            </a:p>
          </p:txBody>
        </p:sp>
        <p:graphicFrame>
          <p:nvGraphicFramePr>
            <p:cNvPr id="38" name="对象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780506"/>
                </p:ext>
              </p:extLst>
            </p:nvPr>
          </p:nvGraphicFramePr>
          <p:xfrm>
            <a:off x="1946425" y="5776561"/>
            <a:ext cx="278129" cy="301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11" name="Equation" r:id="rId16" imgW="152268" imgH="164957" progId="Equation.DSMT4">
                    <p:embed/>
                  </p:oleObj>
                </mc:Choice>
                <mc:Fallback>
                  <p:oleObj name="Equation" r:id="rId16" imgW="152268" imgH="16495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6425" y="5776561"/>
                          <a:ext cx="278129" cy="301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84014860"/>
                </p:ext>
              </p:extLst>
            </p:nvPr>
          </p:nvGraphicFramePr>
          <p:xfrm>
            <a:off x="1038718" y="5799352"/>
            <a:ext cx="50800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12" r:id="rId18" imgW="126725" imgH="126725" progId="Equation.3">
                    <p:embed/>
                  </p:oleObj>
                </mc:Choice>
                <mc:Fallback>
                  <p:oleObj r:id="rId18" imgW="126725" imgH="126725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8718" y="5799352"/>
                          <a:ext cx="508000" cy="279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对象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060576"/>
              </p:ext>
            </p:extLst>
          </p:nvPr>
        </p:nvGraphicFramePr>
        <p:xfrm>
          <a:off x="1975768" y="4805784"/>
          <a:ext cx="508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3" r:id="rId19" imgW="126725" imgH="126725" progId="Equation.3">
                  <p:embed/>
                </p:oleObj>
              </mc:Choice>
              <mc:Fallback>
                <p:oleObj r:id="rId19" imgW="126725" imgH="126725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5768" y="4805784"/>
                        <a:ext cx="508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23727" y="4695527"/>
            <a:ext cx="5995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方程实数解的个数即方程组实数解的个数</a:t>
            </a:r>
            <a:endParaRPr lang="zh-CN" altLang="en-US" sz="2400" b="1" dirty="0"/>
          </a:p>
        </p:txBody>
      </p:sp>
      <p:sp>
        <p:nvSpPr>
          <p:cNvPr id="10" name="横卷形 9"/>
          <p:cNvSpPr/>
          <p:nvPr/>
        </p:nvSpPr>
        <p:spPr>
          <a:xfrm>
            <a:off x="1835696" y="4610745"/>
            <a:ext cx="5956862" cy="618455"/>
          </a:xfrm>
          <a:prstGeom prst="horizontalScroll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7544" y="1412776"/>
            <a:ext cx="461665" cy="1195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/>
              <a:t>图形判断</a:t>
            </a:r>
            <a:endParaRPr lang="zh-CN" altLang="en-US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509935" y="3889186"/>
            <a:ext cx="461665" cy="1195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/>
              <a:t>代数运算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6410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 animBg="1"/>
      <p:bldP spid="89" grpId="0" animBg="1"/>
      <p:bldP spid="90" grpId="0" animBg="1"/>
      <p:bldP spid="91" grpId="0" animBg="1"/>
      <p:bldP spid="39" grpId="0"/>
      <p:bldP spid="99" grpId="0"/>
      <p:bldP spid="100" grpId="0"/>
      <p:bldP spid="9" grpId="0"/>
      <p:bldP spid="10" grpId="0" animBg="1"/>
      <p:bldP spid="27" grpId="0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4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112" y="271766"/>
            <a:ext cx="2507364" cy="236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1" name="对象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491908"/>
              </p:ext>
            </p:extLst>
          </p:nvPr>
        </p:nvGraphicFramePr>
        <p:xfrm>
          <a:off x="3098323" y="1227694"/>
          <a:ext cx="182758" cy="22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Equation" r:id="rId5" imgW="139680" imgH="177480" progId="Equation.DSMT4">
                  <p:embed/>
                </p:oleObj>
              </mc:Choice>
              <mc:Fallback>
                <p:oleObj name="Equation" r:id="rId5" imgW="1396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98323" y="1227694"/>
                        <a:ext cx="182758" cy="22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844159"/>
              </p:ext>
            </p:extLst>
          </p:nvPr>
        </p:nvGraphicFramePr>
        <p:xfrm>
          <a:off x="3180711" y="1784529"/>
          <a:ext cx="150231" cy="163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4" name="Equation" r:id="rId7" imgW="114120" imgH="126720" progId="Equation.DSMT4">
                  <p:embed/>
                </p:oleObj>
              </mc:Choice>
              <mc:Fallback>
                <p:oleObj name="Equation" r:id="rId7" imgW="114120" imgH="126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711" y="1784529"/>
                        <a:ext cx="150231" cy="163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1031304" y="4869160"/>
            <a:ext cx="7789168" cy="14198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29084" y="3107514"/>
            <a:ext cx="7814915" cy="75353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Objec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851394"/>
              </p:ext>
            </p:extLst>
          </p:nvPr>
        </p:nvGraphicFramePr>
        <p:xfrm>
          <a:off x="1277361" y="5083870"/>
          <a:ext cx="3211280" cy="871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5" r:id="rId9" imgW="1384300" imgH="457200" progId="Equation.3">
                  <p:embed/>
                </p:oleObj>
              </mc:Choice>
              <mc:Fallback>
                <p:oleObj r:id="rId9" imgW="1384300" imgH="4572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361" y="5083870"/>
                        <a:ext cx="3211280" cy="871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AutoShape 40"/>
          <p:cNvSpPr>
            <a:spLocks noChangeArrowheads="1"/>
          </p:cNvSpPr>
          <p:nvPr/>
        </p:nvSpPr>
        <p:spPr bwMode="auto">
          <a:xfrm>
            <a:off x="4917504" y="4945360"/>
            <a:ext cx="3830960" cy="1161265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25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482262"/>
              </p:ext>
            </p:extLst>
          </p:nvPr>
        </p:nvGraphicFramePr>
        <p:xfrm>
          <a:off x="4993704" y="5097761"/>
          <a:ext cx="3754760" cy="923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6" r:id="rId11" imgW="1536700" imgH="457200" progId="Equation.3">
                  <p:embed/>
                </p:oleObj>
              </mc:Choice>
              <mc:Fallback>
                <p:oleObj r:id="rId11" imgW="1536700" imgH="4572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3704" y="5097761"/>
                        <a:ext cx="3754760" cy="923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48501"/>
              </p:ext>
            </p:extLst>
          </p:nvPr>
        </p:nvGraphicFramePr>
        <p:xfrm>
          <a:off x="2336972" y="4128496"/>
          <a:ext cx="1082900" cy="452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7" r:id="rId13" imgW="431425" imgH="203024" progId="Equation.3">
                  <p:embed/>
                </p:oleObj>
              </mc:Choice>
              <mc:Fallback>
                <p:oleObj r:id="rId13" imgW="431425" imgH="20302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972" y="4128496"/>
                        <a:ext cx="1082900" cy="4526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AutoShape 40"/>
          <p:cNvSpPr>
            <a:spLocks noChangeArrowheads="1"/>
          </p:cNvSpPr>
          <p:nvPr/>
        </p:nvSpPr>
        <p:spPr bwMode="auto">
          <a:xfrm>
            <a:off x="1031304" y="4983372"/>
            <a:ext cx="3543700" cy="1123253"/>
          </a:xfrm>
          <a:prstGeom prst="flowChartAlternateProcess">
            <a:avLst/>
          </a:prstGeom>
          <a:noFill/>
          <a:ln w="38100">
            <a:solidFill>
              <a:srgbClr val="CC0066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37" name="Object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0646308"/>
              </p:ext>
            </p:extLst>
          </p:nvPr>
        </p:nvGraphicFramePr>
        <p:xfrm>
          <a:off x="4733231" y="4112518"/>
          <a:ext cx="1015105" cy="468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8" r:id="rId15" imgW="354984" imgH="177492" progId="Equation.3">
                  <p:embed/>
                </p:oleObj>
              </mc:Choice>
              <mc:Fallback>
                <p:oleObj r:id="rId15" imgW="354984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3231" y="4112518"/>
                        <a:ext cx="1015105" cy="4686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8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943365"/>
              </p:ext>
            </p:extLst>
          </p:nvPr>
        </p:nvGraphicFramePr>
        <p:xfrm>
          <a:off x="7368975" y="4112518"/>
          <a:ext cx="1019449" cy="468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r:id="rId17" imgW="354984" imgH="177492" progId="Equation.3">
                  <p:embed/>
                </p:oleObj>
              </mc:Choice>
              <mc:Fallback>
                <p:oleObj r:id="rId17" imgW="354984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8975" y="4112518"/>
                        <a:ext cx="1019449" cy="4686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533156"/>
              </p:ext>
            </p:extLst>
          </p:nvPr>
        </p:nvGraphicFramePr>
        <p:xfrm>
          <a:off x="5603031" y="1844824"/>
          <a:ext cx="265113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0" name="公式" r:id="rId19" imgW="126835" imgH="139518" progId="Equation.3">
                  <p:embed/>
                </p:oleObj>
              </mc:Choice>
              <mc:Fallback>
                <p:oleObj name="公式" r:id="rId19" imgW="126835" imgH="139518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031" y="1844824"/>
                        <a:ext cx="265113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8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10876"/>
              </p:ext>
            </p:extLst>
          </p:nvPr>
        </p:nvGraphicFramePr>
        <p:xfrm>
          <a:off x="7979295" y="1844824"/>
          <a:ext cx="265113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1" name="公式" r:id="rId21" imgW="126835" imgH="139518" progId="Equation.3">
                  <p:embed/>
                </p:oleObj>
              </mc:Choice>
              <mc:Fallback>
                <p:oleObj name="公式" r:id="rId21" imgW="126835" imgH="139518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9295" y="1844824"/>
                        <a:ext cx="265113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矩形 50"/>
          <p:cNvSpPr/>
          <p:nvPr/>
        </p:nvSpPr>
        <p:spPr>
          <a:xfrm>
            <a:off x="217984" y="870166"/>
            <a:ext cx="8034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形</a:t>
            </a:r>
            <a:endParaRPr lang="zh-CN" alt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51520" y="5457998"/>
            <a:ext cx="7920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数</a:t>
            </a:r>
            <a:endParaRPr lang="zh-CN" alt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53" name="直接箭头连接符 52"/>
          <p:cNvCxnSpPr/>
          <p:nvPr/>
        </p:nvCxnSpPr>
        <p:spPr bwMode="auto">
          <a:xfrm>
            <a:off x="611560" y="1825377"/>
            <a:ext cx="0" cy="1171575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 bwMode="auto">
          <a:xfrm flipV="1">
            <a:off x="683568" y="3903316"/>
            <a:ext cx="0" cy="1593737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289992" y="2979986"/>
            <a:ext cx="8034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形</a:t>
            </a:r>
            <a:endParaRPr lang="zh-CN" altLang="en-US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496" y="87015"/>
            <a:ext cx="2659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rgbClr val="FF0000"/>
                </a:solidFill>
              </a:rPr>
              <a:t>填表总结判断方法</a:t>
            </a:r>
          </a:p>
        </p:txBody>
      </p:sp>
      <p:sp>
        <p:nvSpPr>
          <p:cNvPr id="43" name="横卷形 42"/>
          <p:cNvSpPr/>
          <p:nvPr/>
        </p:nvSpPr>
        <p:spPr>
          <a:xfrm>
            <a:off x="35496" y="23945"/>
            <a:ext cx="2587178" cy="524735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473083" y="1950340"/>
            <a:ext cx="21602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Picture 406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756" y="321538"/>
            <a:ext cx="2225756" cy="224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6" name="对象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435177"/>
              </p:ext>
            </p:extLst>
          </p:nvPr>
        </p:nvGraphicFramePr>
        <p:xfrm>
          <a:off x="7833971" y="1409231"/>
          <a:ext cx="184887" cy="236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2" name="Equation" r:id="rId23" imgW="139680" imgH="177480" progId="Equation.DSMT4">
                  <p:embed/>
                </p:oleObj>
              </mc:Choice>
              <mc:Fallback>
                <p:oleObj name="Equation" r:id="rId23" imgW="1396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3971" y="1409231"/>
                        <a:ext cx="184887" cy="236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929754"/>
              </p:ext>
            </p:extLst>
          </p:nvPr>
        </p:nvGraphicFramePr>
        <p:xfrm>
          <a:off x="7969235" y="1817115"/>
          <a:ext cx="152084" cy="169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3" name="Equation" r:id="rId25" imgW="114102" imgH="126780" progId="Equation.DSMT4">
                  <p:embed/>
                </p:oleObj>
              </mc:Choice>
              <mc:Fallback>
                <p:oleObj name="Equation" r:id="rId25" imgW="114102" imgH="1267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35" y="1817115"/>
                        <a:ext cx="152084" cy="1693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" name="Picture 40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760" y="203610"/>
            <a:ext cx="2353980" cy="243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对象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803015"/>
              </p:ext>
            </p:extLst>
          </p:nvPr>
        </p:nvGraphicFramePr>
        <p:xfrm>
          <a:off x="5405923" y="1329024"/>
          <a:ext cx="181880" cy="235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4" name="Equation" r:id="rId28" imgW="139680" imgH="177480" progId="Equation.DSMT4">
                  <p:embed/>
                </p:oleObj>
              </mc:Choice>
              <mc:Fallback>
                <p:oleObj name="Equation" r:id="rId28" imgW="1396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923" y="1329024"/>
                        <a:ext cx="181880" cy="2356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629023"/>
              </p:ext>
            </p:extLst>
          </p:nvPr>
        </p:nvGraphicFramePr>
        <p:xfrm>
          <a:off x="5587803" y="1794040"/>
          <a:ext cx="149611" cy="16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5" name="Equation" r:id="rId29" imgW="114120" imgH="126720" progId="Equation.DSMT4">
                  <p:embed/>
                </p:oleObj>
              </mc:Choice>
              <mc:Fallback>
                <p:oleObj name="Equation" r:id="rId29" imgW="114120" imgH="126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7803" y="1794040"/>
                        <a:ext cx="149611" cy="16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829956"/>
              </p:ext>
            </p:extLst>
          </p:nvPr>
        </p:nvGraphicFramePr>
        <p:xfrm>
          <a:off x="3563888" y="1247676"/>
          <a:ext cx="1905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6" name="Equation" r:id="rId30" imgW="190440" imgH="164880" progId="Equation.DSMT4">
                  <p:embed/>
                </p:oleObj>
              </mc:Choice>
              <mc:Fallback>
                <p:oleObj name="Equation" r:id="rId30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563888" y="1247676"/>
                        <a:ext cx="1905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236367"/>
              </p:ext>
            </p:extLst>
          </p:nvPr>
        </p:nvGraphicFramePr>
        <p:xfrm>
          <a:off x="3557588" y="1844824"/>
          <a:ext cx="2032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7" name="Equation" r:id="rId32" imgW="203040" imgH="164880" progId="Equation.DSMT4">
                  <p:embed/>
                </p:oleObj>
              </mc:Choice>
              <mc:Fallback>
                <p:oleObj name="Equation" r:id="rId32" imgW="2030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8" y="1844824"/>
                        <a:ext cx="2032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305972"/>
              </p:ext>
            </p:extLst>
          </p:nvPr>
        </p:nvGraphicFramePr>
        <p:xfrm>
          <a:off x="5952976" y="1844824"/>
          <a:ext cx="2032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8" name="Equation" r:id="rId34" imgW="203040" imgH="164880" progId="Equation.DSMT4">
                  <p:embed/>
                </p:oleObj>
              </mc:Choice>
              <mc:Fallback>
                <p:oleObj name="Equation" r:id="rId34" imgW="2030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2976" y="1844824"/>
                        <a:ext cx="2032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449108"/>
              </p:ext>
            </p:extLst>
          </p:nvPr>
        </p:nvGraphicFramePr>
        <p:xfrm>
          <a:off x="8460432" y="1565052"/>
          <a:ext cx="2032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9" name="Equation" r:id="rId36" imgW="203040" imgH="164880" progId="Equation.DSMT4">
                  <p:embed/>
                </p:oleObj>
              </mc:Choice>
              <mc:Fallback>
                <p:oleObj name="Equation" r:id="rId36" imgW="2030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0432" y="1565052"/>
                        <a:ext cx="2032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321460"/>
              </p:ext>
            </p:extLst>
          </p:nvPr>
        </p:nvGraphicFramePr>
        <p:xfrm>
          <a:off x="5748336" y="1166731"/>
          <a:ext cx="1905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0" name="Equation" r:id="rId37" imgW="190440" imgH="164880" progId="Equation.DSMT4">
                  <p:embed/>
                </p:oleObj>
              </mc:Choice>
              <mc:Fallback>
                <p:oleObj name="Equation" r:id="rId37" imgW="1904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8336" y="1166731"/>
                        <a:ext cx="1905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547083"/>
              </p:ext>
            </p:extLst>
          </p:nvPr>
        </p:nvGraphicFramePr>
        <p:xfrm>
          <a:off x="8067634" y="1289239"/>
          <a:ext cx="1905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1" name="Equation" r:id="rId39" imgW="190440" imgH="164880" progId="Equation.DSMT4">
                  <p:embed/>
                </p:oleObj>
              </mc:Choice>
              <mc:Fallback>
                <p:oleObj name="Equation" r:id="rId39" imgW="19044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7634" y="1289239"/>
                        <a:ext cx="1905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椭圆 8"/>
          <p:cNvSpPr/>
          <p:nvPr/>
        </p:nvSpPr>
        <p:spPr>
          <a:xfrm>
            <a:off x="4067944" y="5589240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6012160" y="5373216"/>
            <a:ext cx="360040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483768" y="2535287"/>
            <a:ext cx="7984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相离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944911" y="2577678"/>
            <a:ext cx="8034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相切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368975" y="2607295"/>
            <a:ext cx="8034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相交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782528"/>
              </p:ext>
            </p:extLst>
          </p:nvPr>
        </p:nvGraphicFramePr>
        <p:xfrm>
          <a:off x="1907704" y="3212976"/>
          <a:ext cx="1985558" cy="5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2" name="Equation" r:id="rId40" imgW="838080" imgH="241200" progId="Equation.DSMT4">
                  <p:embed/>
                </p:oleObj>
              </mc:Choice>
              <mc:Fallback>
                <p:oleObj name="Equation" r:id="rId40" imgW="8380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907704" y="3212976"/>
                        <a:ext cx="1985558" cy="5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608251"/>
              </p:ext>
            </p:extLst>
          </p:nvPr>
        </p:nvGraphicFramePr>
        <p:xfrm>
          <a:off x="4315817" y="3212976"/>
          <a:ext cx="19843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3" name="Equation" r:id="rId42" imgW="838080" imgH="241200" progId="Equation.DSMT4">
                  <p:embed/>
                </p:oleObj>
              </mc:Choice>
              <mc:Fallback>
                <p:oleObj name="Equation" r:id="rId42" imgW="838080" imgH="2412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5817" y="3212976"/>
                        <a:ext cx="19843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531089"/>
              </p:ext>
            </p:extLst>
          </p:nvPr>
        </p:nvGraphicFramePr>
        <p:xfrm>
          <a:off x="6908105" y="3212976"/>
          <a:ext cx="19843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4" name="Equation" r:id="rId44" imgW="838080" imgH="241200" progId="Equation.DSMT4">
                  <p:embed/>
                </p:oleObj>
              </mc:Choice>
              <mc:Fallback>
                <p:oleObj name="Equation" r:id="rId44" imgW="838080" imgH="2412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105" y="3212976"/>
                        <a:ext cx="19843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179512" y="1800954"/>
            <a:ext cx="461665" cy="1195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/>
              <a:t>图形判断</a:t>
            </a:r>
            <a:endParaRPr lang="zh-CN" altLang="en-US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221903" y="4249226"/>
            <a:ext cx="461665" cy="1195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 smtClean="0"/>
              <a:t>代数运算</a:t>
            </a:r>
            <a:endParaRPr lang="zh-CN" altLang="en-US" b="1" dirty="0"/>
          </a:p>
        </p:txBody>
      </p:sp>
      <p:sp>
        <p:nvSpPr>
          <p:cNvPr id="76" name="圆角矩形 75"/>
          <p:cNvSpPr/>
          <p:nvPr/>
        </p:nvSpPr>
        <p:spPr>
          <a:xfrm>
            <a:off x="2146782" y="4081636"/>
            <a:ext cx="1489114" cy="571500"/>
          </a:xfrm>
          <a:prstGeom prst="roundRect">
            <a:avLst/>
          </a:prstGeom>
          <a:noFill/>
          <a:ln w="5080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4451038" y="4081636"/>
            <a:ext cx="1489114" cy="571500"/>
          </a:xfrm>
          <a:prstGeom prst="roundRect">
            <a:avLst/>
          </a:prstGeom>
          <a:noFill/>
          <a:ln w="5080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7119967" y="4067447"/>
            <a:ext cx="1489114" cy="571500"/>
          </a:xfrm>
          <a:prstGeom prst="roundRect">
            <a:avLst/>
          </a:prstGeom>
          <a:noFill/>
          <a:ln w="5080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008869"/>
              </p:ext>
            </p:extLst>
          </p:nvPr>
        </p:nvGraphicFramePr>
        <p:xfrm>
          <a:off x="2719042" y="3323484"/>
          <a:ext cx="396043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5" name="Equation" r:id="rId45" imgW="139680" imgH="126720" progId="Equation.DSMT4">
                  <p:embed/>
                </p:oleObj>
              </mc:Choice>
              <mc:Fallback>
                <p:oleObj name="Equation" r:id="rId45" imgW="13968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2719042" y="3323484"/>
                        <a:ext cx="396043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041696"/>
              </p:ext>
            </p:extLst>
          </p:nvPr>
        </p:nvGraphicFramePr>
        <p:xfrm>
          <a:off x="5124450" y="3336925"/>
          <a:ext cx="3952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6" name="Equation" r:id="rId47" imgW="139680" imgH="114120" progId="Equation.DSMT4">
                  <p:embed/>
                </p:oleObj>
              </mc:Choice>
              <mc:Fallback>
                <p:oleObj name="Equation" r:id="rId47" imgW="139680" imgH="11412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4450" y="3336925"/>
                        <a:ext cx="395288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238999"/>
              </p:ext>
            </p:extLst>
          </p:nvPr>
        </p:nvGraphicFramePr>
        <p:xfrm>
          <a:off x="7705105" y="3313000"/>
          <a:ext cx="3952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7" name="Equation" r:id="rId49" imgW="139680" imgH="126720" progId="Equation.DSMT4">
                  <p:embed/>
                </p:oleObj>
              </mc:Choice>
              <mc:Fallback>
                <p:oleObj name="Equation" r:id="rId49" imgW="139680" imgH="12672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5105" y="3313000"/>
                        <a:ext cx="395287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" name="组合 58"/>
          <p:cNvGrpSpPr>
            <a:grpSpLocks/>
          </p:cNvGrpSpPr>
          <p:nvPr/>
        </p:nvGrpSpPr>
        <p:grpSpPr bwMode="auto">
          <a:xfrm>
            <a:off x="1043607" y="2445151"/>
            <a:ext cx="1312515" cy="407785"/>
            <a:chOff x="1066799" y="3043808"/>
            <a:chExt cx="1475732" cy="540863"/>
          </a:xfrm>
        </p:grpSpPr>
        <p:sp>
          <p:nvSpPr>
            <p:cNvPr id="82" name="TextBox 53"/>
            <p:cNvSpPr txBox="1">
              <a:spLocks noChangeArrowheads="1"/>
            </p:cNvSpPr>
            <p:nvPr/>
          </p:nvSpPr>
          <p:spPr bwMode="auto">
            <a:xfrm>
              <a:off x="1066799" y="3053988"/>
              <a:ext cx="1475732" cy="530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位置关系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AutoShape 40"/>
            <p:cNvSpPr>
              <a:spLocks noChangeArrowheads="1"/>
            </p:cNvSpPr>
            <p:nvPr/>
          </p:nvSpPr>
          <p:spPr bwMode="auto">
            <a:xfrm>
              <a:off x="1066800" y="3043808"/>
              <a:ext cx="12954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84" name="组合 58"/>
          <p:cNvGrpSpPr>
            <a:grpSpLocks/>
          </p:cNvGrpSpPr>
          <p:nvPr/>
        </p:nvGrpSpPr>
        <p:grpSpPr bwMode="auto">
          <a:xfrm>
            <a:off x="1043608" y="1434534"/>
            <a:ext cx="1080120" cy="410290"/>
            <a:chOff x="1066800" y="2971800"/>
            <a:chExt cx="1295400" cy="533400"/>
          </a:xfrm>
        </p:grpSpPr>
        <p:sp>
          <p:nvSpPr>
            <p:cNvPr id="85" name="TextBox 53"/>
            <p:cNvSpPr txBox="1">
              <a:spLocks noChangeArrowheads="1"/>
            </p:cNvSpPr>
            <p:nvPr/>
          </p:nvSpPr>
          <p:spPr bwMode="auto">
            <a:xfrm>
              <a:off x="1066800" y="2981980"/>
              <a:ext cx="1295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dirty="0" smtClean="0">
                  <a:latin typeface="微软雅黑" pitchFamily="34" charset="-122"/>
                  <a:ea typeface="微软雅黑" pitchFamily="34" charset="-122"/>
                </a:rPr>
                <a:t> 图形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AutoShape 40"/>
            <p:cNvSpPr>
              <a:spLocks noChangeArrowheads="1"/>
            </p:cNvSpPr>
            <p:nvPr/>
          </p:nvSpPr>
          <p:spPr bwMode="auto">
            <a:xfrm>
              <a:off x="1066800" y="2971800"/>
              <a:ext cx="1295400" cy="533400"/>
            </a:xfrm>
            <a:prstGeom prst="flowChartAlternateProcess">
              <a:avLst/>
            </a:prstGeom>
            <a:noFill/>
            <a:ln w="38100">
              <a:solidFill>
                <a:srgbClr val="CC006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06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30" grpId="0" animBg="1"/>
      <p:bldP spid="52" grpId="0"/>
      <p:bldP spid="56" grpId="0"/>
      <p:bldP spid="9" grpId="0" animBg="1"/>
      <p:bldP spid="67" grpId="0" animBg="1"/>
      <p:bldP spid="74" grpId="0"/>
      <p:bldP spid="75" grpId="0"/>
      <p:bldP spid="76" grpId="0" animBg="1"/>
      <p:bldP spid="78" grpId="0" animBg="1"/>
      <p:bldP spid="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259632" y="5229200"/>
            <a:ext cx="7766237" cy="10801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59632" y="3933056"/>
            <a:ext cx="7740352" cy="10801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横卷形 7"/>
          <p:cNvSpPr/>
          <p:nvPr/>
        </p:nvSpPr>
        <p:spPr>
          <a:xfrm>
            <a:off x="1115616" y="188640"/>
            <a:ext cx="4752528" cy="64807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59632" y="332656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判断直线与圆位置关系的方法：</a:t>
            </a:r>
            <a:endParaRPr lang="zh-CN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67748" y="2627015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相交</a:t>
            </a:r>
            <a:endParaRPr lang="zh-CN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67748" y="10428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相离</a:t>
            </a:r>
            <a:endParaRPr lang="zh-CN" alt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67748" y="1834927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相切</a:t>
            </a:r>
            <a:endParaRPr lang="zh-CN" altLang="en-US" sz="2400" b="1" dirty="0"/>
          </a:p>
        </p:txBody>
      </p:sp>
      <p:sp>
        <p:nvSpPr>
          <p:cNvPr id="9" name="左右箭头 8"/>
          <p:cNvSpPr/>
          <p:nvPr/>
        </p:nvSpPr>
        <p:spPr>
          <a:xfrm>
            <a:off x="6203852" y="1216472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右箭头 9"/>
          <p:cNvSpPr/>
          <p:nvPr/>
        </p:nvSpPr>
        <p:spPr>
          <a:xfrm>
            <a:off x="6203852" y="2008560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左右箭头 10"/>
          <p:cNvSpPr/>
          <p:nvPr/>
        </p:nvSpPr>
        <p:spPr>
          <a:xfrm>
            <a:off x="6203852" y="2800648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右箭头 11"/>
          <p:cNvSpPr/>
          <p:nvPr/>
        </p:nvSpPr>
        <p:spPr>
          <a:xfrm>
            <a:off x="4619676" y="1216472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左右箭头 12"/>
          <p:cNvSpPr/>
          <p:nvPr/>
        </p:nvSpPr>
        <p:spPr>
          <a:xfrm>
            <a:off x="4619676" y="2008560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右箭头 13"/>
          <p:cNvSpPr/>
          <p:nvPr/>
        </p:nvSpPr>
        <p:spPr>
          <a:xfrm>
            <a:off x="4619676" y="2800648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8" name="对象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244141"/>
              </p:ext>
            </p:extLst>
          </p:nvPr>
        </p:nvGraphicFramePr>
        <p:xfrm>
          <a:off x="6779916" y="980728"/>
          <a:ext cx="9810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5" r:id="rId3" imgW="367662" imgH="177492" progId="Equation.3">
                  <p:embed/>
                </p:oleObj>
              </mc:Choice>
              <mc:Fallback>
                <p:oleObj r:id="rId3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9916" y="980728"/>
                        <a:ext cx="9810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202673"/>
              </p:ext>
            </p:extLst>
          </p:nvPr>
        </p:nvGraphicFramePr>
        <p:xfrm>
          <a:off x="6794424" y="1806193"/>
          <a:ext cx="9810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6" r:id="rId5" imgW="367662" imgH="177492" progId="Equation.3">
                  <p:embed/>
                </p:oleObj>
              </mc:Choice>
              <mc:Fallback>
                <p:oleObj r:id="rId5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424" y="1806193"/>
                        <a:ext cx="9810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550166"/>
              </p:ext>
            </p:extLst>
          </p:nvPr>
        </p:nvGraphicFramePr>
        <p:xfrm>
          <a:off x="6817493" y="2564904"/>
          <a:ext cx="9810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7" r:id="rId7" imgW="367662" imgH="177492" progId="Equation.3">
                  <p:embed/>
                </p:oleObj>
              </mc:Choice>
              <mc:Fallback>
                <p:oleObj r:id="rId7" imgW="367662" imgH="17749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7493" y="2564904"/>
                        <a:ext cx="9810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195596"/>
              </p:ext>
            </p:extLst>
          </p:nvPr>
        </p:nvGraphicFramePr>
        <p:xfrm>
          <a:off x="1475656" y="1000448"/>
          <a:ext cx="1361060" cy="423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8" name="Equation" r:id="rId9" imgW="571320" imgH="177480" progId="Equation.DSMT4">
                  <p:embed/>
                </p:oleObj>
              </mc:Choice>
              <mc:Fallback>
                <p:oleObj name="Equation" r:id="rId9" imgW="571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75656" y="1000448"/>
                        <a:ext cx="1361060" cy="423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693761"/>
              </p:ext>
            </p:extLst>
          </p:nvPr>
        </p:nvGraphicFramePr>
        <p:xfrm>
          <a:off x="1475656" y="1802681"/>
          <a:ext cx="12398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9" name="Equation" r:id="rId11" imgW="520560" imgH="177480" progId="Equation.DSMT4">
                  <p:embed/>
                </p:oleObj>
              </mc:Choice>
              <mc:Fallback>
                <p:oleObj name="Equation" r:id="rId11" imgW="5205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802681"/>
                        <a:ext cx="12398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642983"/>
              </p:ext>
            </p:extLst>
          </p:nvPr>
        </p:nvGraphicFramePr>
        <p:xfrm>
          <a:off x="1475656" y="2594397"/>
          <a:ext cx="13604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0" name="Equation" r:id="rId13" imgW="571320" imgH="177480" progId="Equation.DSMT4">
                  <p:embed/>
                </p:oleObj>
              </mc:Choice>
              <mc:Fallback>
                <p:oleObj name="Equation" r:id="rId13" imgW="5713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2594397"/>
                        <a:ext cx="136048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圆角矩形 23"/>
          <p:cNvSpPr/>
          <p:nvPr/>
        </p:nvSpPr>
        <p:spPr>
          <a:xfrm>
            <a:off x="1403648" y="1000448"/>
            <a:ext cx="1512168" cy="20882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6779916" y="1028172"/>
            <a:ext cx="1104452" cy="20882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042085"/>
              </p:ext>
            </p:extLst>
          </p:nvPr>
        </p:nvGraphicFramePr>
        <p:xfrm>
          <a:off x="3623692" y="1000994"/>
          <a:ext cx="8763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1" name="Equation" r:id="rId15" imgW="368280" imgH="177480" progId="Equation.DSMT4">
                  <p:embed/>
                </p:oleObj>
              </mc:Choice>
              <mc:Fallback>
                <p:oleObj name="Equation" r:id="rId15" imgW="368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692" y="1000994"/>
                        <a:ext cx="8763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381966"/>
              </p:ext>
            </p:extLst>
          </p:nvPr>
        </p:nvGraphicFramePr>
        <p:xfrm>
          <a:off x="3627438" y="1803400"/>
          <a:ext cx="8763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2" name="Equation" r:id="rId17" imgW="368280" imgH="177480" progId="Equation.DSMT4">
                  <p:embed/>
                </p:oleObj>
              </mc:Choice>
              <mc:Fallback>
                <p:oleObj name="Equation" r:id="rId17" imgW="368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1803400"/>
                        <a:ext cx="8763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125103"/>
              </p:ext>
            </p:extLst>
          </p:nvPr>
        </p:nvGraphicFramePr>
        <p:xfrm>
          <a:off x="3623692" y="2594397"/>
          <a:ext cx="8763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3" name="Equation" r:id="rId19" imgW="368280" imgH="177480" progId="Equation.DSMT4">
                  <p:embed/>
                </p:oleObj>
              </mc:Choice>
              <mc:Fallback>
                <p:oleObj name="Equation" r:id="rId19" imgW="368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3692" y="2594397"/>
                        <a:ext cx="8763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左右箭头 25"/>
          <p:cNvSpPr/>
          <p:nvPr/>
        </p:nvSpPr>
        <p:spPr>
          <a:xfrm>
            <a:off x="2987824" y="1201663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左右箭头 26"/>
          <p:cNvSpPr/>
          <p:nvPr/>
        </p:nvSpPr>
        <p:spPr>
          <a:xfrm>
            <a:off x="2987824" y="1993751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左右箭头 27"/>
          <p:cNvSpPr/>
          <p:nvPr/>
        </p:nvSpPr>
        <p:spPr>
          <a:xfrm>
            <a:off x="2987824" y="2785839"/>
            <a:ext cx="504056" cy="86817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2159732" y="3126029"/>
            <a:ext cx="0" cy="260308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308304" y="3160688"/>
            <a:ext cx="0" cy="26030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140482" y="3398958"/>
            <a:ext cx="5182035" cy="22038"/>
          </a:xfrm>
          <a:prstGeom prst="line">
            <a:avLst/>
          </a:prstGeom>
          <a:ln w="603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577979" y="2997508"/>
            <a:ext cx="19880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都</a:t>
            </a:r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与零比较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5048" y="3429000"/>
            <a:ext cx="23487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探究与猜想：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663810"/>
              </p:ext>
            </p:extLst>
          </p:nvPr>
        </p:nvGraphicFramePr>
        <p:xfrm>
          <a:off x="1259632" y="4005064"/>
          <a:ext cx="764063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4" name="Equation" r:id="rId21" imgW="3682800" imgH="457200" progId="Equation.DSMT4">
                  <p:embed/>
                </p:oleObj>
              </mc:Choice>
              <mc:Fallback>
                <p:oleObj name="Equation" r:id="rId21" imgW="36828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59632" y="4005064"/>
                        <a:ext cx="7640638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600032"/>
              </p:ext>
            </p:extLst>
          </p:nvPr>
        </p:nvGraphicFramePr>
        <p:xfrm>
          <a:off x="1259632" y="5229200"/>
          <a:ext cx="77724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5" name="Equation" r:id="rId23" imgW="3746160" imgH="469800" progId="Equation.DSMT4">
                  <p:embed/>
                </p:oleObj>
              </mc:Choice>
              <mc:Fallback>
                <p:oleObj name="Equation" r:id="rId23" imgW="37461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229200"/>
                        <a:ext cx="77724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矩形 40"/>
          <p:cNvSpPr/>
          <p:nvPr/>
        </p:nvSpPr>
        <p:spPr>
          <a:xfrm>
            <a:off x="5142750" y="4473116"/>
            <a:ext cx="30700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能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推广到一般吗</a:t>
            </a:r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？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44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 animBg="1"/>
      <p:bldP spid="36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AutoShape 10" descr="http://img1.imgtn.bdimg.com/it/u=2512400441,2653061040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6020" name="AutoShape 12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6021" name="AutoShape 14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8602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863013"/>
              </p:ext>
            </p:extLst>
          </p:nvPr>
        </p:nvGraphicFramePr>
        <p:xfrm>
          <a:off x="179512" y="1319594"/>
          <a:ext cx="8748464" cy="525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2" name="Equation" r:id="rId3" imgW="3809880" imgH="228600" progId="Equation.DSMT4">
                  <p:embed/>
                </p:oleObj>
              </mc:Choice>
              <mc:Fallback>
                <p:oleObj name="Equation" r:id="rId3" imgW="3809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319594"/>
                        <a:ext cx="8748464" cy="5252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6025" name="Rectangle 2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6026" name="Rectangle 29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602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86028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556207"/>
              </p:ext>
            </p:extLst>
          </p:nvPr>
        </p:nvGraphicFramePr>
        <p:xfrm>
          <a:off x="1177925" y="2035696"/>
          <a:ext cx="2959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3" name="Equation" r:id="rId5" imgW="1396394" imgH="215806" progId="Equation.DSMT4">
                  <p:embed/>
                </p:oleObj>
              </mc:Choice>
              <mc:Fallback>
                <p:oleObj name="Equation" r:id="rId5" imgW="1396394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925" y="2035696"/>
                        <a:ext cx="2959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901922"/>
              </p:ext>
            </p:extLst>
          </p:nvPr>
        </p:nvGraphicFramePr>
        <p:xfrm>
          <a:off x="1187624" y="2636912"/>
          <a:ext cx="2930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4" name="Equation" r:id="rId7" imgW="1384200" imgH="215640" progId="Equation.DSMT4">
                  <p:embed/>
                </p:oleObj>
              </mc:Choice>
              <mc:Fallback>
                <p:oleObj name="Equation" r:id="rId7" imgW="13842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636912"/>
                        <a:ext cx="29305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110"/>
          <p:cNvGrpSpPr>
            <a:grpSpLocks noGrp="1"/>
          </p:cNvGrpSpPr>
          <p:nvPr/>
        </p:nvGrpSpPr>
        <p:grpSpPr bwMode="auto">
          <a:xfrm>
            <a:off x="-324544" y="-316285"/>
            <a:ext cx="7772400" cy="1530467"/>
            <a:chOff x="308" y="180"/>
            <a:chExt cx="5443" cy="709"/>
          </a:xfrm>
        </p:grpSpPr>
        <p:grpSp>
          <p:nvGrpSpPr>
            <p:cNvPr id="38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42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43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44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39" name="Group 115"/>
            <p:cNvGrpSpPr>
              <a:grpSpLocks/>
            </p:cNvGrpSpPr>
            <p:nvPr/>
          </p:nvGrpSpPr>
          <p:grpSpPr bwMode="auto">
            <a:xfrm>
              <a:off x="444" y="180"/>
              <a:ext cx="5307" cy="681"/>
              <a:chOff x="444" y="-2"/>
              <a:chExt cx="5307" cy="681"/>
            </a:xfrm>
          </p:grpSpPr>
          <p:sp>
            <p:nvSpPr>
              <p:cNvPr id="40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41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316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45" name="文本框 15"/>
          <p:cNvSpPr txBox="1"/>
          <p:nvPr/>
        </p:nvSpPr>
        <p:spPr>
          <a:xfrm>
            <a:off x="83968" y="103257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巩固四基  强化理解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66510"/>
              </p:ext>
            </p:extLst>
          </p:nvPr>
        </p:nvGraphicFramePr>
        <p:xfrm>
          <a:off x="1187624" y="3259832"/>
          <a:ext cx="2930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5" name="Equation" r:id="rId9" imgW="1384200" imgH="215640" progId="Equation.DSMT4">
                  <p:embed/>
                </p:oleObj>
              </mc:Choice>
              <mc:Fallback>
                <p:oleObj name="Equation" r:id="rId9" imgW="13842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259832"/>
                        <a:ext cx="29305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384227"/>
              </p:ext>
            </p:extLst>
          </p:nvPr>
        </p:nvGraphicFramePr>
        <p:xfrm>
          <a:off x="1189212" y="3907904"/>
          <a:ext cx="2930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6" name="Equation" r:id="rId11" imgW="1384200" imgH="215640" progId="Equation.DSMT4">
                  <p:embed/>
                </p:oleObj>
              </mc:Choice>
              <mc:Fallback>
                <p:oleObj name="Equation" r:id="rId11" imgW="13842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212" y="3907904"/>
                        <a:ext cx="29305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565358"/>
              </p:ext>
            </p:extLst>
          </p:nvPr>
        </p:nvGraphicFramePr>
        <p:xfrm>
          <a:off x="1187624" y="4386808"/>
          <a:ext cx="35766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27" name="Equation" r:id="rId13" imgW="1688760" imgH="431640" progId="Equation.DSMT4">
                  <p:embed/>
                </p:oleObj>
              </mc:Choice>
              <mc:Fallback>
                <p:oleObj name="Equation" r:id="rId13" imgW="16887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4386808"/>
                        <a:ext cx="357663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145778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39752" y="870960"/>
            <a:ext cx="1080120" cy="4698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8405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49080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Group 110"/>
          <p:cNvGrpSpPr>
            <a:grpSpLocks noGrp="1"/>
          </p:cNvGrpSpPr>
          <p:nvPr/>
        </p:nvGrpSpPr>
        <p:grpSpPr bwMode="auto">
          <a:xfrm>
            <a:off x="-180528" y="-57249"/>
            <a:ext cx="7772400" cy="1470025"/>
            <a:chOff x="308" y="300"/>
            <a:chExt cx="5443" cy="681"/>
          </a:xfrm>
        </p:grpSpPr>
        <p:grpSp>
          <p:nvGrpSpPr>
            <p:cNvPr id="25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3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3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3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2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2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2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graphicFrame>
        <p:nvGraphicFramePr>
          <p:cNvPr id="85008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756316"/>
              </p:ext>
            </p:extLst>
          </p:nvPr>
        </p:nvGraphicFramePr>
        <p:xfrm>
          <a:off x="2487340" y="1340768"/>
          <a:ext cx="34528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6" name="Equation" r:id="rId4" imgW="1523880" imgH="215640" progId="Equation.DSMT4">
                  <p:embed/>
                </p:oleObj>
              </mc:Choice>
              <mc:Fallback>
                <p:oleObj name="Equation" r:id="rId4" imgW="152388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340" y="1340768"/>
                        <a:ext cx="345281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5" name="AutoShape 12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6" name="AutoShape 14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9" name="Rectangle 2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500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85002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177255"/>
              </p:ext>
            </p:extLst>
          </p:nvPr>
        </p:nvGraphicFramePr>
        <p:xfrm>
          <a:off x="488093" y="836712"/>
          <a:ext cx="8548403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7" name="Equation" r:id="rId6" imgW="3390840" imgH="228600" progId="Equation.DSMT4">
                  <p:embed/>
                </p:oleObj>
              </mc:Choice>
              <mc:Fallback>
                <p:oleObj name="Equation" r:id="rId6" imgW="3390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93" y="836712"/>
                        <a:ext cx="8548403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15"/>
          <p:cNvSpPr txBox="1"/>
          <p:nvPr/>
        </p:nvSpPr>
        <p:spPr>
          <a:xfrm>
            <a:off x="-36512" y="103257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巩固四基  强化理解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138072"/>
              </p:ext>
            </p:extLst>
          </p:nvPr>
        </p:nvGraphicFramePr>
        <p:xfrm>
          <a:off x="4067944" y="4621341"/>
          <a:ext cx="160622" cy="173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8" name="Equation" r:id="rId8" imgW="152280" imgH="164880" progId="Equation.DSMT4">
                  <p:embed/>
                </p:oleObj>
              </mc:Choice>
              <mc:Fallback>
                <p:oleObj name="Equation" r:id="rId8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621341"/>
                        <a:ext cx="160622" cy="173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直接连接符 48"/>
          <p:cNvCxnSpPr/>
          <p:nvPr/>
        </p:nvCxnSpPr>
        <p:spPr>
          <a:xfrm flipH="1">
            <a:off x="3319204" y="4722947"/>
            <a:ext cx="1079492" cy="140877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846544"/>
              </p:ext>
            </p:extLst>
          </p:nvPr>
        </p:nvGraphicFramePr>
        <p:xfrm>
          <a:off x="4644008" y="1772816"/>
          <a:ext cx="303371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99" name="Equation" r:id="rId10" imgW="1663560" imgH="457200" progId="Equation.DSMT4">
                  <p:embed/>
                </p:oleObj>
              </mc:Choice>
              <mc:Fallback>
                <p:oleObj name="Equation" r:id="rId10" imgW="16635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1772816"/>
                        <a:ext cx="3033713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348880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代数运算结果</a:t>
            </a:r>
            <a:endParaRPr lang="zh-CN" altLang="en-US" sz="2400" b="1" dirty="0"/>
          </a:p>
        </p:txBody>
      </p:sp>
      <p:sp>
        <p:nvSpPr>
          <p:cNvPr id="11" name="矩形 10"/>
          <p:cNvSpPr/>
          <p:nvPr/>
        </p:nvSpPr>
        <p:spPr>
          <a:xfrm>
            <a:off x="2620504" y="224551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07504" y="357301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几何</a:t>
            </a:r>
            <a:r>
              <a:rPr lang="zh-CN" altLang="en-US" sz="2400" b="1" dirty="0"/>
              <a:t>结论</a:t>
            </a:r>
          </a:p>
        </p:txBody>
      </p:sp>
      <p:sp>
        <p:nvSpPr>
          <p:cNvPr id="37" name="矩形 36"/>
          <p:cNvSpPr/>
          <p:nvPr/>
        </p:nvSpPr>
        <p:spPr>
          <a:xfrm>
            <a:off x="2627784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403240"/>
              </p:ext>
            </p:extLst>
          </p:nvPr>
        </p:nvGraphicFramePr>
        <p:xfrm>
          <a:off x="3212307" y="3649023"/>
          <a:ext cx="5080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00" name="Equation" r:id="rId12" imgW="279360" imgH="203040" progId="Equation.DSMT4">
                  <p:embed/>
                </p:oleObj>
              </mc:Choice>
              <mc:Fallback>
                <p:oleObj name="Equation" r:id="rId12" imgW="279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2307" y="3649023"/>
                        <a:ext cx="5080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7504" y="501317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 几何图形</a:t>
            </a:r>
            <a:endParaRPr lang="zh-CN" altLang="en-US" sz="2400" b="1" dirty="0"/>
          </a:p>
        </p:txBody>
      </p:sp>
      <p:sp>
        <p:nvSpPr>
          <p:cNvPr id="14" name="圆角矩形标注 13"/>
          <p:cNvSpPr/>
          <p:nvPr/>
        </p:nvSpPr>
        <p:spPr>
          <a:xfrm>
            <a:off x="611560" y="1484784"/>
            <a:ext cx="1980334" cy="581374"/>
          </a:xfrm>
          <a:prstGeom prst="wedgeRoundRectCallout">
            <a:avLst>
              <a:gd name="adj1" fmla="val 67696"/>
              <a:gd name="adj2" fmla="val 266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539552" y="161950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为什么有两条呢？</a:t>
            </a:r>
            <a:endParaRPr lang="zh-CN" altLang="en-US" sz="2000" b="1" dirty="0"/>
          </a:p>
        </p:txBody>
      </p:sp>
      <p:sp>
        <p:nvSpPr>
          <p:cNvPr id="15" name="下箭头 14"/>
          <p:cNvSpPr/>
          <p:nvPr/>
        </p:nvSpPr>
        <p:spPr>
          <a:xfrm>
            <a:off x="1043608" y="2996952"/>
            <a:ext cx="144016" cy="5262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上箭头 16"/>
          <p:cNvSpPr/>
          <p:nvPr/>
        </p:nvSpPr>
        <p:spPr>
          <a:xfrm>
            <a:off x="1043608" y="4288657"/>
            <a:ext cx="144016" cy="61012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标注 3"/>
          <p:cNvSpPr/>
          <p:nvPr/>
        </p:nvSpPr>
        <p:spPr>
          <a:xfrm>
            <a:off x="4427984" y="1775471"/>
            <a:ext cx="3274861" cy="804241"/>
          </a:xfrm>
          <a:prstGeom prst="wedgeRoundRectCallout">
            <a:avLst>
              <a:gd name="adj1" fmla="val -54388"/>
              <a:gd name="adj2" fmla="val 7528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953764"/>
              </p:ext>
            </p:extLst>
          </p:nvPr>
        </p:nvGraphicFramePr>
        <p:xfrm>
          <a:off x="2637160" y="2279033"/>
          <a:ext cx="15748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401" name="Equation" r:id="rId14" imgW="863280" imgH="406080" progId="Equation.DSMT4">
                  <p:embed/>
                </p:oleObj>
              </mc:Choice>
              <mc:Fallback>
                <p:oleObj name="Equation" r:id="rId14" imgW="86328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160" y="2279033"/>
                        <a:ext cx="15748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43592" y="450912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2757356" y="4862067"/>
            <a:ext cx="1699876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39303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36" grpId="0" animBg="1"/>
      <p:bldP spid="37" grpId="0" animBg="1"/>
      <p:bldP spid="39" grpId="0" animBg="1"/>
      <p:bldP spid="14" grpId="0" animBg="1"/>
      <p:bldP spid="53" grpId="0"/>
      <p:bldP spid="15" grpId="0" animBg="1"/>
      <p:bldP spid="17" grpId="0" animBg="1"/>
      <p:bldP spid="4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2381697" y="900331"/>
            <a:ext cx="1080120" cy="4698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8405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06507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Group 110"/>
          <p:cNvGrpSpPr>
            <a:grpSpLocks noGrp="1"/>
          </p:cNvGrpSpPr>
          <p:nvPr/>
        </p:nvGrpSpPr>
        <p:grpSpPr bwMode="auto">
          <a:xfrm>
            <a:off x="-180528" y="-57249"/>
            <a:ext cx="7772400" cy="1470025"/>
            <a:chOff x="308" y="300"/>
            <a:chExt cx="5443" cy="681"/>
          </a:xfrm>
        </p:grpSpPr>
        <p:grpSp>
          <p:nvGrpSpPr>
            <p:cNvPr id="25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3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3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3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2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2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2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84995" name="AutoShape 12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6" name="AutoShape 14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9" name="Rectangle 2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500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85002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595529"/>
              </p:ext>
            </p:extLst>
          </p:nvPr>
        </p:nvGraphicFramePr>
        <p:xfrm>
          <a:off x="471488" y="836613"/>
          <a:ext cx="85804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77" name="Equation" r:id="rId4" imgW="3403440" imgH="228600" progId="Equation.DSMT4">
                  <p:embed/>
                </p:oleObj>
              </mc:Choice>
              <mc:Fallback>
                <p:oleObj name="Equation" r:id="rId4" imgW="3403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8" y="836613"/>
                        <a:ext cx="8580437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15"/>
          <p:cNvSpPr txBox="1"/>
          <p:nvPr/>
        </p:nvSpPr>
        <p:spPr>
          <a:xfrm>
            <a:off x="-36512" y="103257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巩固四基  强化理解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174286"/>
              </p:ext>
            </p:extLst>
          </p:nvPr>
        </p:nvGraphicFramePr>
        <p:xfrm>
          <a:off x="4067944" y="4678768"/>
          <a:ext cx="160622" cy="173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78" name="Equation" r:id="rId6" imgW="152280" imgH="164880" progId="Equation.DSMT4">
                  <p:embed/>
                </p:oleObj>
              </mc:Choice>
              <mc:Fallback>
                <p:oleObj name="Equation" r:id="rId6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678768"/>
                        <a:ext cx="160622" cy="173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直接连接符 48"/>
          <p:cNvCxnSpPr/>
          <p:nvPr/>
        </p:nvCxnSpPr>
        <p:spPr>
          <a:xfrm flipH="1">
            <a:off x="3319204" y="4797152"/>
            <a:ext cx="1079492" cy="140877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2348880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代数运算结果</a:t>
            </a:r>
            <a:endParaRPr lang="zh-CN" altLang="en-US" sz="2400" b="1" dirty="0"/>
          </a:p>
        </p:txBody>
      </p:sp>
      <p:sp>
        <p:nvSpPr>
          <p:cNvPr id="11" name="矩形 10"/>
          <p:cNvSpPr/>
          <p:nvPr/>
        </p:nvSpPr>
        <p:spPr>
          <a:xfrm>
            <a:off x="2620504" y="224551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07504" y="357301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几何</a:t>
            </a:r>
            <a:r>
              <a:rPr lang="zh-CN" altLang="en-US" sz="2400" b="1" dirty="0"/>
              <a:t>结论</a:t>
            </a:r>
          </a:p>
        </p:txBody>
      </p:sp>
      <p:sp>
        <p:nvSpPr>
          <p:cNvPr id="37" name="矩形 36"/>
          <p:cNvSpPr/>
          <p:nvPr/>
        </p:nvSpPr>
        <p:spPr>
          <a:xfrm>
            <a:off x="2627784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528807"/>
              </p:ext>
            </p:extLst>
          </p:nvPr>
        </p:nvGraphicFramePr>
        <p:xfrm>
          <a:off x="3212307" y="3649023"/>
          <a:ext cx="5080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79" name="Equation" r:id="rId8" imgW="279360" imgH="203040" progId="Equation.DSMT4">
                  <p:embed/>
                </p:oleObj>
              </mc:Choice>
              <mc:Fallback>
                <p:oleObj name="Equation" r:id="rId8" imgW="279360" imgH="20304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2307" y="3649023"/>
                        <a:ext cx="5080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7504" y="501317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 几何图形</a:t>
            </a:r>
            <a:endParaRPr lang="zh-CN" altLang="en-US" sz="2400" b="1" dirty="0"/>
          </a:p>
        </p:txBody>
      </p:sp>
      <p:sp>
        <p:nvSpPr>
          <p:cNvPr id="15" name="下箭头 14"/>
          <p:cNvSpPr/>
          <p:nvPr/>
        </p:nvSpPr>
        <p:spPr>
          <a:xfrm>
            <a:off x="1043608" y="2996952"/>
            <a:ext cx="144016" cy="5262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上箭头 16"/>
          <p:cNvSpPr/>
          <p:nvPr/>
        </p:nvSpPr>
        <p:spPr>
          <a:xfrm>
            <a:off x="1043608" y="4288657"/>
            <a:ext cx="144016" cy="61012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标注 3"/>
          <p:cNvSpPr/>
          <p:nvPr/>
        </p:nvSpPr>
        <p:spPr>
          <a:xfrm>
            <a:off x="6047119" y="1414166"/>
            <a:ext cx="3061385" cy="1037729"/>
          </a:xfrm>
          <a:prstGeom prst="wedgeRoundRectCallout">
            <a:avLst>
              <a:gd name="adj1" fmla="val -60792"/>
              <a:gd name="adj2" fmla="val 8780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5112"/>
              </p:ext>
            </p:extLst>
          </p:nvPr>
        </p:nvGraphicFramePr>
        <p:xfrm>
          <a:off x="2637160" y="2279033"/>
          <a:ext cx="15748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80" name="Equation" r:id="rId10" imgW="863280" imgH="406080" progId="Equation.DSMT4">
                  <p:embed/>
                </p:oleObj>
              </mc:Choice>
              <mc:Fallback>
                <p:oleObj name="Equation" r:id="rId10" imgW="863280" imgH="40608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160" y="2279033"/>
                        <a:ext cx="15748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43592" y="4562435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2757356" y="4919494"/>
            <a:ext cx="1699876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200" y="4204310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2" name="直接连接符 51"/>
          <p:cNvCxnSpPr/>
          <p:nvPr/>
        </p:nvCxnSpPr>
        <p:spPr>
          <a:xfrm flipV="1">
            <a:off x="6045716" y="4276318"/>
            <a:ext cx="0" cy="156118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903103" y="414908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4851643" y="4410690"/>
            <a:ext cx="1338084" cy="94574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4716016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30235"/>
              </p:ext>
            </p:extLst>
          </p:nvPr>
        </p:nvGraphicFramePr>
        <p:xfrm>
          <a:off x="5300539" y="3649023"/>
          <a:ext cx="5080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81" name="Equation" r:id="rId12" imgW="279360" imgH="203040" progId="Equation.DSMT4">
                  <p:embed/>
                </p:oleObj>
              </mc:Choice>
              <mc:Fallback>
                <p:oleObj name="Equation" r:id="rId12" imgW="279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539" y="3649023"/>
                        <a:ext cx="5080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648391"/>
              </p:ext>
            </p:extLst>
          </p:nvPr>
        </p:nvGraphicFramePr>
        <p:xfrm>
          <a:off x="6183193" y="1432679"/>
          <a:ext cx="29337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82" name="Equation" r:id="rId13" imgW="1295280" imgH="457200" progId="Equation.DSMT4">
                  <p:embed/>
                </p:oleObj>
              </mc:Choice>
              <mc:Fallback>
                <p:oleObj name="Equation" r:id="rId13" imgW="1295280" imgH="4572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3193" y="1432679"/>
                        <a:ext cx="29337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矩形 49"/>
          <p:cNvSpPr/>
          <p:nvPr/>
        </p:nvSpPr>
        <p:spPr>
          <a:xfrm>
            <a:off x="4636728" y="220486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865965"/>
              </p:ext>
            </p:extLst>
          </p:nvPr>
        </p:nvGraphicFramePr>
        <p:xfrm>
          <a:off x="5041900" y="2287588"/>
          <a:ext cx="717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83" name="Equation" r:id="rId15" imgW="393480" imgH="406080" progId="Equation.DSMT4">
                  <p:embed/>
                </p:oleObj>
              </mc:Choice>
              <mc:Fallback>
                <p:oleObj name="Equation" r:id="rId15" imgW="393480" imgH="40608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2287588"/>
                        <a:ext cx="717550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681841"/>
              </p:ext>
            </p:extLst>
          </p:nvPr>
        </p:nvGraphicFramePr>
        <p:xfrm>
          <a:off x="2591158" y="1556792"/>
          <a:ext cx="299243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84" name="Equation" r:id="rId17" imgW="1320480" imgH="215640" progId="Equation.DSMT4">
                  <p:embed/>
                </p:oleObj>
              </mc:Choice>
              <mc:Fallback>
                <p:oleObj name="Equation" r:id="rId17" imgW="1320480" imgH="21564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158" y="1556792"/>
                        <a:ext cx="299243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640691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4" grpId="0"/>
      <p:bldP spid="43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2123728" y="756809"/>
            <a:ext cx="1556699" cy="101600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8405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06507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Group 110"/>
          <p:cNvGrpSpPr>
            <a:grpSpLocks noGrp="1"/>
          </p:cNvGrpSpPr>
          <p:nvPr/>
        </p:nvGrpSpPr>
        <p:grpSpPr bwMode="auto">
          <a:xfrm>
            <a:off x="-180528" y="-171400"/>
            <a:ext cx="7772400" cy="1470025"/>
            <a:chOff x="308" y="300"/>
            <a:chExt cx="5443" cy="681"/>
          </a:xfrm>
        </p:grpSpPr>
        <p:grpSp>
          <p:nvGrpSpPr>
            <p:cNvPr id="25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30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31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48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2000"/>
              </a:p>
            </p:txBody>
          </p:sp>
          <p:sp>
            <p:nvSpPr>
              <p:cNvPr id="32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  <p:grpSp>
          <p:nvGrpSpPr>
            <p:cNvPr id="27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28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  <p:sp>
            <p:nvSpPr>
              <p:cNvPr id="29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 sz="2000"/>
              </a:p>
            </p:txBody>
          </p:sp>
        </p:grpSp>
      </p:grpSp>
      <p:sp>
        <p:nvSpPr>
          <p:cNvPr id="84995" name="AutoShape 12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6" name="AutoShape 14" descr="http://img4.imgtn.bdimg.com/it/u=334903245,72170539&amp;fm=15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4999" name="Rectangle 2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500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85002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994402"/>
              </p:ext>
            </p:extLst>
          </p:nvPr>
        </p:nvGraphicFramePr>
        <p:xfrm>
          <a:off x="-71100" y="755799"/>
          <a:ext cx="934878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39" name="Equation" r:id="rId4" imgW="3708360" imgH="431640" progId="Equation.DSMT4">
                  <p:embed/>
                </p:oleObj>
              </mc:Choice>
              <mc:Fallback>
                <p:oleObj name="Equation" r:id="rId4" imgW="37083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1100" y="755799"/>
                        <a:ext cx="9348787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15"/>
          <p:cNvSpPr txBox="1"/>
          <p:nvPr/>
        </p:nvSpPr>
        <p:spPr>
          <a:xfrm>
            <a:off x="11960" y="-27384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巩固四基  强化理解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420480"/>
              </p:ext>
            </p:extLst>
          </p:nvPr>
        </p:nvGraphicFramePr>
        <p:xfrm>
          <a:off x="4067944" y="4678768"/>
          <a:ext cx="160622" cy="173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0" name="Equation" r:id="rId6" imgW="152280" imgH="164880" progId="Equation.DSMT4">
                  <p:embed/>
                </p:oleObj>
              </mc:Choice>
              <mc:Fallback>
                <p:oleObj name="Equation" r:id="rId6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4678768"/>
                        <a:ext cx="160622" cy="173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直接连接符 48"/>
          <p:cNvCxnSpPr/>
          <p:nvPr/>
        </p:nvCxnSpPr>
        <p:spPr>
          <a:xfrm flipH="1">
            <a:off x="3319204" y="4797152"/>
            <a:ext cx="1079492" cy="140877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2348880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代数运算结果</a:t>
            </a:r>
            <a:endParaRPr lang="zh-CN" altLang="en-US" sz="2400" b="1" dirty="0"/>
          </a:p>
        </p:txBody>
      </p:sp>
      <p:sp>
        <p:nvSpPr>
          <p:cNvPr id="11" name="矩形 10"/>
          <p:cNvSpPr/>
          <p:nvPr/>
        </p:nvSpPr>
        <p:spPr>
          <a:xfrm>
            <a:off x="2620504" y="224551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07504" y="357301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几何</a:t>
            </a:r>
            <a:r>
              <a:rPr lang="zh-CN" altLang="en-US" sz="2400" b="1" dirty="0"/>
              <a:t>结论</a:t>
            </a:r>
          </a:p>
        </p:txBody>
      </p:sp>
      <p:sp>
        <p:nvSpPr>
          <p:cNvPr id="37" name="矩形 36"/>
          <p:cNvSpPr/>
          <p:nvPr/>
        </p:nvSpPr>
        <p:spPr>
          <a:xfrm>
            <a:off x="2627784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300194"/>
              </p:ext>
            </p:extLst>
          </p:nvPr>
        </p:nvGraphicFramePr>
        <p:xfrm>
          <a:off x="3212307" y="3645024"/>
          <a:ext cx="5080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1" name="Equation" r:id="rId8" imgW="279360" imgH="203040" progId="Equation.DSMT4">
                  <p:embed/>
                </p:oleObj>
              </mc:Choice>
              <mc:Fallback>
                <p:oleObj name="Equation" r:id="rId8" imgW="279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2307" y="3645024"/>
                        <a:ext cx="5080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7504" y="5013176"/>
            <a:ext cx="2160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 几何图形</a:t>
            </a:r>
            <a:endParaRPr lang="zh-CN" altLang="en-US" sz="2400" b="1" dirty="0"/>
          </a:p>
        </p:txBody>
      </p:sp>
      <p:sp>
        <p:nvSpPr>
          <p:cNvPr id="15" name="下箭头 14"/>
          <p:cNvSpPr/>
          <p:nvPr/>
        </p:nvSpPr>
        <p:spPr>
          <a:xfrm>
            <a:off x="1043608" y="2996952"/>
            <a:ext cx="144016" cy="5262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上箭头 16"/>
          <p:cNvSpPr/>
          <p:nvPr/>
        </p:nvSpPr>
        <p:spPr>
          <a:xfrm>
            <a:off x="1043608" y="4288657"/>
            <a:ext cx="144016" cy="61012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294219"/>
              </p:ext>
            </p:extLst>
          </p:nvPr>
        </p:nvGraphicFramePr>
        <p:xfrm>
          <a:off x="2637160" y="2279033"/>
          <a:ext cx="15748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2" name="Equation" r:id="rId10" imgW="863280" imgH="406080" progId="Equation.DSMT4">
                  <p:embed/>
                </p:oleObj>
              </mc:Choice>
              <mc:Fallback>
                <p:oleObj name="Equation" r:id="rId10" imgW="86328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160" y="2279033"/>
                        <a:ext cx="15748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43592" y="4562435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2757356" y="4919494"/>
            <a:ext cx="1699876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200" y="4204310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6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424" y="4211784"/>
            <a:ext cx="1910032" cy="176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2" name="直接连接符 51"/>
          <p:cNvCxnSpPr/>
          <p:nvPr/>
        </p:nvCxnSpPr>
        <p:spPr>
          <a:xfrm flipV="1">
            <a:off x="6045716" y="4276318"/>
            <a:ext cx="0" cy="156118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903103" y="414908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4851643" y="4410690"/>
            <a:ext cx="1338084" cy="945749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775311" y="468920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H="1" flipV="1">
            <a:off x="7380312" y="4564350"/>
            <a:ext cx="1152128" cy="100945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4716016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553993"/>
              </p:ext>
            </p:extLst>
          </p:nvPr>
        </p:nvGraphicFramePr>
        <p:xfrm>
          <a:off x="5300539" y="3645024"/>
          <a:ext cx="5080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3" name="Equation" r:id="rId12" imgW="279360" imgH="203040" progId="Equation.DSMT4">
                  <p:embed/>
                </p:oleObj>
              </mc:Choice>
              <mc:Fallback>
                <p:oleObj name="Equation" r:id="rId12" imgW="2793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539" y="3645024"/>
                        <a:ext cx="50800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矩形 49"/>
          <p:cNvSpPr/>
          <p:nvPr/>
        </p:nvSpPr>
        <p:spPr>
          <a:xfrm>
            <a:off x="4636728" y="220486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103440"/>
              </p:ext>
            </p:extLst>
          </p:nvPr>
        </p:nvGraphicFramePr>
        <p:xfrm>
          <a:off x="5041900" y="2287588"/>
          <a:ext cx="7175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4" name="Equation" r:id="rId13" imgW="393480" imgH="406080" progId="Equation.DSMT4">
                  <p:embed/>
                </p:oleObj>
              </mc:Choice>
              <mc:Fallback>
                <p:oleObj name="Equation" r:id="rId13" imgW="39348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2287588"/>
                        <a:ext cx="717550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219739"/>
              </p:ext>
            </p:extLst>
          </p:nvPr>
        </p:nvGraphicFramePr>
        <p:xfrm>
          <a:off x="4679709" y="1601193"/>
          <a:ext cx="2128837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5" name="Equation" r:id="rId15" imgW="939600" imgH="241200" progId="Equation.DSMT4">
                  <p:embed/>
                </p:oleObj>
              </mc:Choice>
              <mc:Fallback>
                <p:oleObj name="Equation" r:id="rId15" imgW="939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709" y="1601193"/>
                        <a:ext cx="2128837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矩形 56"/>
          <p:cNvSpPr/>
          <p:nvPr/>
        </p:nvSpPr>
        <p:spPr>
          <a:xfrm>
            <a:off x="6796968" y="2204864"/>
            <a:ext cx="1591456" cy="8234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578515"/>
              </p:ext>
            </p:extLst>
          </p:nvPr>
        </p:nvGraphicFramePr>
        <p:xfrm>
          <a:off x="7191375" y="2495550"/>
          <a:ext cx="741363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6" name="Equation" r:id="rId17" imgW="406080" imgH="177480" progId="Equation.DSMT4">
                  <p:embed/>
                </p:oleObj>
              </mc:Choice>
              <mc:Fallback>
                <p:oleObj name="Equation" r:id="rId17" imgW="4060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75" y="2495550"/>
                        <a:ext cx="741363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矩形 60"/>
          <p:cNvSpPr/>
          <p:nvPr/>
        </p:nvSpPr>
        <p:spPr>
          <a:xfrm>
            <a:off x="6804248" y="3429000"/>
            <a:ext cx="1584176" cy="7514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2" name="对象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380063"/>
              </p:ext>
            </p:extLst>
          </p:nvPr>
        </p:nvGraphicFramePr>
        <p:xfrm>
          <a:off x="7410897" y="3645024"/>
          <a:ext cx="4619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7" name="Equation" r:id="rId19" imgW="253800" imgH="203040" progId="Equation.DSMT4">
                  <p:embed/>
                </p:oleObj>
              </mc:Choice>
              <mc:Fallback>
                <p:oleObj name="Equation" r:id="rId19" imgW="2538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0897" y="3645024"/>
                        <a:ext cx="461962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圆角矩形标注 62"/>
          <p:cNvSpPr/>
          <p:nvPr/>
        </p:nvSpPr>
        <p:spPr>
          <a:xfrm>
            <a:off x="6270249" y="530563"/>
            <a:ext cx="2304256" cy="569468"/>
          </a:xfrm>
          <a:prstGeom prst="wedgeRoundRectCallout">
            <a:avLst>
              <a:gd name="adj1" fmla="val 19219"/>
              <a:gd name="adj2" fmla="val 24414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4" name="对象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836045"/>
              </p:ext>
            </p:extLst>
          </p:nvPr>
        </p:nvGraphicFramePr>
        <p:xfrm>
          <a:off x="6610905" y="537852"/>
          <a:ext cx="166846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8" name="Equation" r:id="rId21" imgW="736560" imgH="228600" progId="Equation.DSMT4">
                  <p:embed/>
                </p:oleObj>
              </mc:Choice>
              <mc:Fallback>
                <p:oleObj name="Equation" r:id="rId21" imgW="736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905" y="537852"/>
                        <a:ext cx="1668462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矩形 64"/>
          <p:cNvSpPr/>
          <p:nvPr/>
        </p:nvSpPr>
        <p:spPr>
          <a:xfrm>
            <a:off x="683568" y="6093296"/>
            <a:ext cx="52341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查阅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资料谈谈你对切线的认识</a:t>
            </a:r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！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6" name="椭圆 65">
            <a:hlinkClick r:id="rId23" action="ppaction://hlinkfile"/>
          </p:cNvPr>
          <p:cNvSpPr/>
          <p:nvPr/>
        </p:nvSpPr>
        <p:spPr>
          <a:xfrm>
            <a:off x="8028384" y="6354906"/>
            <a:ext cx="720080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55559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7" grpId="0" animBg="1"/>
      <p:bldP spid="61" grpId="0" animBg="1"/>
      <p:bldP spid="63" grpId="0" animBg="1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30" descr="C:\Users\jmz726\Desktop\天津之眼\timg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424" y="-16756"/>
            <a:ext cx="34290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9" descr="C:\Users\jmz726\Desktop\天津之眼\timg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" y="11025"/>
            <a:ext cx="3124200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 cstate="print">
            <a:lum bright="15000" contrast="-37000"/>
          </a:blip>
          <a:srcRect/>
          <a:stretch>
            <a:fillRect/>
          </a:stretch>
        </p:blipFill>
        <p:spPr bwMode="auto">
          <a:xfrm>
            <a:off x="0" y="4449762"/>
            <a:ext cx="9145588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extrusionH="76200">
            <a:bevelT/>
            <a:extrusionClr>
              <a:schemeClr val="bg2">
                <a:lumMod val="40000"/>
                <a:lumOff val="60000"/>
              </a:schemeClr>
            </a:extrusionClr>
          </a:sp3d>
        </p:spPr>
      </p:pic>
      <p:sp>
        <p:nvSpPr>
          <p:cNvPr id="55" name="矩形 4"/>
          <p:cNvSpPr>
            <a:spLocks noChangeArrowheads="1"/>
          </p:cNvSpPr>
          <p:nvPr/>
        </p:nvSpPr>
        <p:spPr bwMode="auto">
          <a:xfrm>
            <a:off x="-1589" y="4568825"/>
            <a:ext cx="9145589" cy="2271713"/>
          </a:xfrm>
          <a:prstGeom prst="rect">
            <a:avLst/>
          </a:prstGeom>
          <a:solidFill>
            <a:srgbClr val="FFFFFF">
              <a:alpha val="34117"/>
            </a:srgbClr>
          </a:solidFill>
          <a:ln w="25400">
            <a:noFill/>
            <a:miter lim="800000"/>
          </a:ln>
          <a:scene3d>
            <a:camera prst="orthographicFront"/>
            <a:lightRig rig="threePt" dir="t"/>
          </a:scene3d>
          <a:sp3d extrusionH="76200">
            <a:bevelT/>
            <a:extrusionClr>
              <a:schemeClr val="bg2">
                <a:lumMod val="40000"/>
                <a:lumOff val="60000"/>
              </a:schemeClr>
            </a:extrusionClr>
          </a:sp3d>
        </p:spPr>
        <p:txBody>
          <a:bodyPr anchor="ctr"/>
          <a:lstStyle/>
          <a:p>
            <a:pPr algn="ctr">
              <a:buFontTx/>
              <a:buNone/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" name="弦形 15"/>
          <p:cNvSpPr/>
          <p:nvPr/>
        </p:nvSpPr>
        <p:spPr bwMode="auto">
          <a:xfrm>
            <a:off x="2057400" y="581025"/>
            <a:ext cx="5310188" cy="5068888"/>
          </a:xfrm>
          <a:prstGeom prst="chord">
            <a:avLst>
              <a:gd name="adj1" fmla="val 2700000"/>
              <a:gd name="adj2" fmla="val 2655616"/>
            </a:avLst>
          </a:prstGeom>
          <a:noFill/>
          <a:ln w="635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grpSp>
        <p:nvGrpSpPr>
          <p:cNvPr id="2" name="组合 72"/>
          <p:cNvGrpSpPr>
            <a:grpSpLocks/>
          </p:cNvGrpSpPr>
          <p:nvPr/>
        </p:nvGrpSpPr>
        <p:grpSpPr bwMode="auto">
          <a:xfrm>
            <a:off x="609600" y="4421188"/>
            <a:ext cx="8458200" cy="2208212"/>
            <a:chOff x="381000" y="4421187"/>
            <a:chExt cx="8458266" cy="2208213"/>
          </a:xfrm>
        </p:grpSpPr>
        <p:sp>
          <p:nvSpPr>
            <p:cNvPr id="18" name="圆角矩形 17"/>
            <p:cNvSpPr/>
            <p:nvPr/>
          </p:nvSpPr>
          <p:spPr bwMode="auto">
            <a:xfrm>
              <a:off x="1524009" y="6402388"/>
              <a:ext cx="6248449" cy="227012"/>
            </a:xfrm>
            <a:prstGeom prst="roundRect">
              <a:avLst/>
            </a:prstGeom>
            <a:solidFill>
              <a:srgbClr val="002060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 bwMode="auto">
            <a:xfrm flipH="1">
              <a:off x="3279798" y="4421187"/>
              <a:ext cx="682630" cy="1997076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017" name="组合 76"/>
            <p:cNvGrpSpPr>
              <a:grpSpLocks/>
            </p:cNvGrpSpPr>
            <p:nvPr/>
          </p:nvGrpSpPr>
          <p:grpSpPr bwMode="auto">
            <a:xfrm>
              <a:off x="381000" y="5792791"/>
              <a:ext cx="1828800" cy="536575"/>
              <a:chOff x="1393821" y="5580359"/>
              <a:chExt cx="1828731" cy="536488"/>
            </a:xfrm>
          </p:grpSpPr>
          <p:sp>
            <p:nvSpPr>
              <p:cNvPr id="84022" name="TextBox 51"/>
              <p:cNvSpPr txBox="1">
                <a:spLocks noChangeArrowheads="1"/>
              </p:cNvSpPr>
              <p:nvPr/>
            </p:nvSpPr>
            <p:spPr bwMode="auto">
              <a:xfrm>
                <a:off x="1546152" y="5589793"/>
                <a:ext cx="16764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>
                    <a:latin typeface="微软雅黑" pitchFamily="34" charset="-122"/>
                    <a:ea typeface="微软雅黑" pitchFamily="34" charset="-122"/>
                  </a:rPr>
                  <a:t>数形结合</a:t>
                </a:r>
              </a:p>
            </p:txBody>
          </p:sp>
          <p:sp>
            <p:nvSpPr>
              <p:cNvPr id="26" name="线形标注 1 25"/>
              <p:cNvSpPr/>
              <p:nvPr/>
            </p:nvSpPr>
            <p:spPr>
              <a:xfrm>
                <a:off x="1393821" y="5580356"/>
                <a:ext cx="1752547" cy="536488"/>
              </a:xfrm>
              <a:prstGeom prst="borderCallout1">
                <a:avLst>
                  <a:gd name="adj1" fmla="val 39480"/>
                  <a:gd name="adj2" fmla="val 101389"/>
                  <a:gd name="adj3" fmla="val 68507"/>
                  <a:gd name="adj4" fmla="val 157550"/>
                </a:avLst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/>
              </a:p>
            </p:txBody>
          </p:sp>
        </p:grpSp>
        <p:cxnSp>
          <p:nvCxnSpPr>
            <p:cNvPr id="21" name="直接连接符 8"/>
            <p:cNvCxnSpPr/>
            <p:nvPr/>
          </p:nvCxnSpPr>
          <p:spPr bwMode="auto">
            <a:xfrm>
              <a:off x="5067337" y="4421187"/>
              <a:ext cx="706444" cy="1981201"/>
            </a:xfrm>
            <a:prstGeom prst="line">
              <a:avLst/>
            </a:prstGeom>
            <a:ln w="635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019" name="组合 77"/>
            <p:cNvGrpSpPr>
              <a:grpSpLocks/>
            </p:cNvGrpSpPr>
            <p:nvPr/>
          </p:nvGrpSpPr>
          <p:grpSpPr bwMode="auto">
            <a:xfrm>
              <a:off x="7086600" y="5640387"/>
              <a:ext cx="1752666" cy="612874"/>
              <a:chOff x="7010400" y="5483225"/>
              <a:chExt cx="1752600" cy="612775"/>
            </a:xfrm>
          </p:grpSpPr>
          <p:sp>
            <p:nvSpPr>
              <p:cNvPr id="84020" name="TextBox 52"/>
              <p:cNvSpPr txBox="1">
                <a:spLocks noChangeArrowheads="1"/>
              </p:cNvSpPr>
              <p:nvPr/>
            </p:nvSpPr>
            <p:spPr bwMode="auto">
              <a:xfrm>
                <a:off x="7086600" y="5495925"/>
                <a:ext cx="16764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>
                    <a:latin typeface="微软雅黑" pitchFamily="34" charset="-122"/>
                    <a:ea typeface="微软雅黑" pitchFamily="34" charset="-122"/>
                  </a:rPr>
                  <a:t>转化化归</a:t>
                </a:r>
              </a:p>
            </p:txBody>
          </p:sp>
          <p:sp>
            <p:nvSpPr>
              <p:cNvPr id="24" name="线形标注 1 23"/>
              <p:cNvSpPr/>
              <p:nvPr/>
            </p:nvSpPr>
            <p:spPr>
              <a:xfrm>
                <a:off x="7010452" y="5483226"/>
                <a:ext cx="1752548" cy="612676"/>
              </a:xfrm>
              <a:prstGeom prst="borderCallout1">
                <a:avLst>
                  <a:gd name="adj1" fmla="val 31188"/>
                  <a:gd name="adj2" fmla="val -60"/>
                  <a:gd name="adj3" fmla="val 73113"/>
                  <a:gd name="adj4" fmla="val -74917"/>
                </a:avLst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  <p:grpSp>
        <p:nvGrpSpPr>
          <p:cNvPr id="5" name="组合 71"/>
          <p:cNvGrpSpPr>
            <a:grpSpLocks/>
          </p:cNvGrpSpPr>
          <p:nvPr/>
        </p:nvGrpSpPr>
        <p:grpSpPr bwMode="auto">
          <a:xfrm>
            <a:off x="5867401" y="3645022"/>
            <a:ext cx="2160986" cy="1779462"/>
            <a:chOff x="5638800" y="3644997"/>
            <a:chExt cx="2160856" cy="1779462"/>
          </a:xfrm>
        </p:grpSpPr>
        <p:cxnSp>
          <p:nvCxnSpPr>
            <p:cNvPr id="37" name="直接箭头连接符 36"/>
            <p:cNvCxnSpPr/>
            <p:nvPr/>
          </p:nvCxnSpPr>
          <p:spPr bwMode="auto">
            <a:xfrm>
              <a:off x="5638800" y="3811563"/>
              <a:ext cx="647661" cy="358775"/>
            </a:xfrm>
            <a:prstGeom prst="straightConnector1">
              <a:avLst/>
            </a:prstGeom>
            <a:ln w="508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012" name="组合 70"/>
            <p:cNvGrpSpPr>
              <a:grpSpLocks/>
            </p:cNvGrpSpPr>
            <p:nvPr/>
          </p:nvGrpSpPr>
          <p:grpSpPr bwMode="auto">
            <a:xfrm>
              <a:off x="6095973" y="3644997"/>
              <a:ext cx="1703683" cy="1779462"/>
              <a:chOff x="6230219" y="3688824"/>
              <a:chExt cx="1239137" cy="1300183"/>
            </a:xfrm>
          </p:grpSpPr>
          <p:sp>
            <p:nvSpPr>
              <p:cNvPr id="42" name="弦形 41"/>
              <p:cNvSpPr/>
              <p:nvPr/>
            </p:nvSpPr>
            <p:spPr>
              <a:xfrm>
                <a:off x="6230219" y="3810525"/>
                <a:ext cx="1199593" cy="1178482"/>
              </a:xfrm>
              <a:prstGeom prst="chord">
                <a:avLst>
                  <a:gd name="adj1" fmla="val 2700000"/>
                  <a:gd name="adj2" fmla="val 2612960"/>
                </a:avLst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84014" name="TextBox 4"/>
              <p:cNvSpPr txBox="1">
                <a:spLocks noChangeArrowheads="1"/>
              </p:cNvSpPr>
              <p:nvPr/>
            </p:nvSpPr>
            <p:spPr bwMode="auto">
              <a:xfrm>
                <a:off x="6250155" y="3688824"/>
                <a:ext cx="1219201" cy="1051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lnSpc>
                    <a:spcPts val="3500"/>
                  </a:lnSpc>
                </a:pPr>
                <a:endParaRPr lang="en-US" altLang="zh-CN" sz="20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ts val="3500"/>
                  </a:lnSpc>
                </a:pPr>
                <a:r>
                  <a:rPr lang="zh-CN" altLang="en-US" sz="2000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实际</a:t>
                </a:r>
                <a:r>
                  <a:rPr lang="zh-CN" altLang="en-US" sz="2000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应用</a:t>
                </a:r>
                <a:endParaRPr lang="en-US" altLang="zh-CN" sz="2000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ts val="3500"/>
                  </a:lnSpc>
                </a:pPr>
                <a:r>
                  <a:rPr lang="zh-CN" altLang="en-US" sz="2000" dirty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数学</a:t>
                </a:r>
                <a:r>
                  <a:rPr lang="zh-CN" altLang="en-US" sz="2000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建模</a:t>
                </a:r>
                <a:endParaRPr lang="zh-CN" altLang="en-US" sz="20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48" name="弦形 47"/>
          <p:cNvSpPr/>
          <p:nvPr/>
        </p:nvSpPr>
        <p:spPr bwMode="auto">
          <a:xfrm>
            <a:off x="4953000" y="228600"/>
            <a:ext cx="1649413" cy="1612900"/>
          </a:xfrm>
          <a:prstGeom prst="chord">
            <a:avLst>
              <a:gd name="adj1" fmla="val 2700000"/>
              <a:gd name="adj2" fmla="val 261296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sp>
        <p:nvSpPr>
          <p:cNvPr id="84009" name="TextBox 4"/>
          <p:cNvSpPr txBox="1">
            <a:spLocks noChangeArrowheads="1"/>
          </p:cNvSpPr>
          <p:nvPr/>
        </p:nvSpPr>
        <p:spPr bwMode="auto">
          <a:xfrm>
            <a:off x="5111080" y="332656"/>
            <a:ext cx="140513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几何要素代数化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逻辑推理</a:t>
            </a:r>
            <a:endParaRPr lang="en-US" altLang="zh-CN" sz="2000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数学运算</a:t>
            </a:r>
            <a:endParaRPr lang="en-US" altLang="zh-CN" sz="2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0" name="直接箭头连接符 49"/>
          <p:cNvCxnSpPr/>
          <p:nvPr/>
        </p:nvCxnSpPr>
        <p:spPr bwMode="auto">
          <a:xfrm flipH="1" flipV="1">
            <a:off x="6602413" y="1295456"/>
            <a:ext cx="345851" cy="400050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58"/>
          <p:cNvGrpSpPr>
            <a:grpSpLocks/>
          </p:cNvGrpSpPr>
          <p:nvPr/>
        </p:nvGrpSpPr>
        <p:grpSpPr bwMode="auto">
          <a:xfrm>
            <a:off x="1524000" y="3933056"/>
            <a:ext cx="1647825" cy="1612900"/>
            <a:chOff x="1295400" y="3963987"/>
            <a:chExt cx="1647825" cy="1612900"/>
          </a:xfrm>
        </p:grpSpPr>
        <p:sp>
          <p:nvSpPr>
            <p:cNvPr id="34" name="弦形 33"/>
            <p:cNvSpPr/>
            <p:nvPr/>
          </p:nvSpPr>
          <p:spPr bwMode="auto">
            <a:xfrm>
              <a:off x="1295400" y="3963987"/>
              <a:ext cx="1647825" cy="1612900"/>
            </a:xfrm>
            <a:prstGeom prst="chord">
              <a:avLst>
                <a:gd name="adj1" fmla="val 2700000"/>
                <a:gd name="adj2" fmla="val 2397701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84007" name="TextBox 4"/>
            <p:cNvSpPr txBox="1">
              <a:spLocks noChangeArrowheads="1"/>
            </p:cNvSpPr>
            <p:nvPr/>
          </p:nvSpPr>
          <p:spPr bwMode="auto">
            <a:xfrm>
              <a:off x="1391072" y="4035995"/>
              <a:ext cx="1463675" cy="1438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ts val="3500"/>
                </a:lnSpc>
              </a:pPr>
              <a:r>
                <a:rPr lang="zh-CN" altLang="en-US" sz="2000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动手操作</a:t>
              </a:r>
              <a:endPara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>
                <a:lnSpc>
                  <a:spcPts val="3500"/>
                </a:lnSpc>
              </a:pPr>
              <a:r>
                <a:rPr lang="zh-CN" altLang="en-US" sz="20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图形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观察</a:t>
              </a:r>
              <a:endPara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>
                <a:lnSpc>
                  <a:spcPts val="3500"/>
                </a:lnSpc>
              </a:pPr>
              <a:r>
                <a:rPr lang="zh-CN" altLang="en-US" sz="2000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直观想象</a:t>
              </a:r>
              <a:endParaRPr lang="en-US" altLang="zh-CN" sz="20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60"/>
          <p:cNvGrpSpPr>
            <a:grpSpLocks/>
          </p:cNvGrpSpPr>
          <p:nvPr/>
        </p:nvGrpSpPr>
        <p:grpSpPr bwMode="auto">
          <a:xfrm>
            <a:off x="3124200" y="2260600"/>
            <a:ext cx="2819400" cy="2262188"/>
            <a:chOff x="2895600" y="2260600"/>
            <a:chExt cx="2819400" cy="2262187"/>
          </a:xfrm>
        </p:grpSpPr>
        <p:sp>
          <p:nvSpPr>
            <p:cNvPr id="14" name="弦形 13"/>
            <p:cNvSpPr/>
            <p:nvPr/>
          </p:nvSpPr>
          <p:spPr bwMode="auto">
            <a:xfrm>
              <a:off x="3405188" y="2260600"/>
              <a:ext cx="2252662" cy="2262187"/>
            </a:xfrm>
            <a:prstGeom prst="chord">
              <a:avLst>
                <a:gd name="adj1" fmla="val 2700000"/>
                <a:gd name="adj2" fmla="val 2612960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84003" name="TextBox 4"/>
            <p:cNvSpPr txBox="1">
              <a:spLocks noChangeArrowheads="1"/>
            </p:cNvSpPr>
            <p:nvPr/>
          </p:nvSpPr>
          <p:spPr bwMode="auto">
            <a:xfrm>
              <a:off x="3352800" y="2381979"/>
              <a:ext cx="23622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latin typeface="微软雅黑" pitchFamily="34" charset="-122"/>
                  <a:ea typeface="微软雅黑" pitchFamily="34" charset="-122"/>
                </a:rPr>
                <a:t>直线与圆</a:t>
              </a:r>
              <a:endParaRPr lang="en-US" altLang="zh-CN" sz="2400" dirty="0"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2400" dirty="0">
                  <a:latin typeface="微软雅黑" pitchFamily="34" charset="-122"/>
                  <a:ea typeface="微软雅黑" pitchFamily="34" charset="-122"/>
                </a:rPr>
                <a:t>位置</a:t>
              </a:r>
              <a:r>
                <a:rPr lang="zh-CN" altLang="en-US" sz="2400" dirty="0" smtClean="0">
                  <a:latin typeface="微软雅黑" pitchFamily="34" charset="-122"/>
                  <a:ea typeface="微软雅黑" pitchFamily="34" charset="-122"/>
                </a:rPr>
                <a:t>关系</a:t>
              </a:r>
              <a:endParaRPr lang="zh-CN" altLang="en-US" sz="24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0" name="直接箭头连接符 59"/>
            <p:cNvCxnSpPr/>
            <p:nvPr/>
          </p:nvCxnSpPr>
          <p:spPr bwMode="auto">
            <a:xfrm flipV="1">
              <a:off x="2895600" y="3962399"/>
              <a:ext cx="660400" cy="381000"/>
            </a:xfrm>
            <a:prstGeom prst="straightConnector1">
              <a:avLst/>
            </a:prstGeom>
            <a:ln w="508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62"/>
          <p:cNvGrpSpPr>
            <a:grpSpLocks/>
          </p:cNvGrpSpPr>
          <p:nvPr/>
        </p:nvGrpSpPr>
        <p:grpSpPr bwMode="auto">
          <a:xfrm>
            <a:off x="5867400" y="1525588"/>
            <a:ext cx="2560240" cy="1806575"/>
            <a:chOff x="5638800" y="1525587"/>
            <a:chExt cx="2560240" cy="1806575"/>
          </a:xfrm>
        </p:grpSpPr>
        <p:grpSp>
          <p:nvGrpSpPr>
            <p:cNvPr id="83998" name="组合 68"/>
            <p:cNvGrpSpPr>
              <a:grpSpLocks/>
            </p:cNvGrpSpPr>
            <p:nvPr/>
          </p:nvGrpSpPr>
          <p:grpSpPr bwMode="auto">
            <a:xfrm>
              <a:off x="6215608" y="1525587"/>
              <a:ext cx="1983432" cy="1806575"/>
              <a:chOff x="3917393" y="152400"/>
              <a:chExt cx="1438892" cy="1268049"/>
            </a:xfrm>
          </p:grpSpPr>
          <p:sp>
            <p:nvSpPr>
              <p:cNvPr id="54" name="弦形 53"/>
              <p:cNvSpPr/>
              <p:nvPr/>
            </p:nvSpPr>
            <p:spPr>
              <a:xfrm>
                <a:off x="3963064" y="152400"/>
                <a:ext cx="1304831" cy="1268049"/>
              </a:xfrm>
              <a:prstGeom prst="chord">
                <a:avLst>
                  <a:gd name="adj1" fmla="val 2700000"/>
                  <a:gd name="adj2" fmla="val 2612960"/>
                </a:avLst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84001" name="TextBox 4"/>
              <p:cNvSpPr txBox="1">
                <a:spLocks noChangeArrowheads="1"/>
              </p:cNvSpPr>
              <p:nvPr/>
            </p:nvSpPr>
            <p:spPr bwMode="auto">
              <a:xfrm>
                <a:off x="3917393" y="587205"/>
                <a:ext cx="1438892" cy="496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dirty="0" smtClean="0">
                    <a:latin typeface="微软雅黑" pitchFamily="34" charset="-122"/>
                    <a:ea typeface="微软雅黑" pitchFamily="34" charset="-122"/>
                  </a:rPr>
                  <a:t>建立直角坐标系</a:t>
                </a:r>
                <a:endParaRPr lang="en-US" altLang="zh-CN" sz="20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/>
                <a:r>
                  <a:rPr lang="zh-CN" altLang="en-US" sz="2000" dirty="0" smtClean="0">
                    <a:solidFill>
                      <a:srgbClr val="FF0000"/>
                    </a:solidFill>
                    <a:latin typeface="微软雅黑" pitchFamily="34" charset="-122"/>
                    <a:ea typeface="微软雅黑" pitchFamily="34" charset="-122"/>
                  </a:rPr>
                  <a:t>数学抽象</a:t>
                </a:r>
                <a:endParaRPr lang="en-US" altLang="zh-CN" sz="20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cxnSp>
          <p:nvCxnSpPr>
            <p:cNvPr id="53" name="直接箭头连接符 52"/>
            <p:cNvCxnSpPr/>
            <p:nvPr/>
          </p:nvCxnSpPr>
          <p:spPr bwMode="auto">
            <a:xfrm flipV="1">
              <a:off x="5638800" y="2666999"/>
              <a:ext cx="685800" cy="304800"/>
            </a:xfrm>
            <a:prstGeom prst="straightConnector1">
              <a:avLst/>
            </a:prstGeom>
            <a:ln w="508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直接箭头连接符 61"/>
          <p:cNvCxnSpPr/>
          <p:nvPr/>
        </p:nvCxnSpPr>
        <p:spPr bwMode="auto">
          <a:xfrm flipH="1">
            <a:off x="4280942" y="581025"/>
            <a:ext cx="723106" cy="0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63"/>
          <p:cNvGrpSpPr>
            <a:grpSpLocks/>
          </p:cNvGrpSpPr>
          <p:nvPr/>
        </p:nvGrpSpPr>
        <p:grpSpPr bwMode="auto">
          <a:xfrm>
            <a:off x="762000" y="1677988"/>
            <a:ext cx="3046413" cy="1676400"/>
            <a:chOff x="533400" y="1677987"/>
            <a:chExt cx="3046413" cy="1676400"/>
          </a:xfrm>
        </p:grpSpPr>
        <p:sp>
          <p:nvSpPr>
            <p:cNvPr id="83992" name="TextBox 4"/>
            <p:cNvSpPr txBox="1">
              <a:spLocks noChangeArrowheads="1"/>
            </p:cNvSpPr>
            <p:nvPr/>
          </p:nvSpPr>
          <p:spPr bwMode="auto">
            <a:xfrm>
              <a:off x="2438400" y="2363787"/>
              <a:ext cx="11414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latin typeface="微软雅黑" pitchFamily="34" charset="-122"/>
                  <a:ea typeface="微软雅黑" pitchFamily="34" charset="-122"/>
                </a:rPr>
                <a:t>数</a:t>
              </a:r>
            </a:p>
          </p:txBody>
        </p:sp>
        <p:sp>
          <p:nvSpPr>
            <p:cNvPr id="83993" name="TextBox 4"/>
            <p:cNvSpPr txBox="1">
              <a:spLocks noChangeArrowheads="1"/>
            </p:cNvSpPr>
            <p:nvPr/>
          </p:nvSpPr>
          <p:spPr bwMode="auto">
            <a:xfrm>
              <a:off x="2362200" y="2820987"/>
              <a:ext cx="11414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latin typeface="微软雅黑" pitchFamily="34" charset="-122"/>
                  <a:ea typeface="微软雅黑" pitchFamily="34" charset="-122"/>
                </a:rPr>
                <a:t>形</a:t>
              </a:r>
            </a:p>
          </p:txBody>
        </p:sp>
        <p:grpSp>
          <p:nvGrpSpPr>
            <p:cNvPr id="83994" name="组合 68"/>
            <p:cNvGrpSpPr>
              <a:grpSpLocks/>
            </p:cNvGrpSpPr>
            <p:nvPr/>
          </p:nvGrpSpPr>
          <p:grpSpPr bwMode="auto">
            <a:xfrm>
              <a:off x="533400" y="1677987"/>
              <a:ext cx="1905000" cy="1676400"/>
              <a:chOff x="3827714" y="331695"/>
              <a:chExt cx="1460169" cy="1304922"/>
            </a:xfrm>
          </p:grpSpPr>
          <p:sp>
            <p:nvSpPr>
              <p:cNvPr id="30" name="弦形 29"/>
              <p:cNvSpPr/>
              <p:nvPr/>
            </p:nvSpPr>
            <p:spPr>
              <a:xfrm>
                <a:off x="3910457" y="331695"/>
                <a:ext cx="1316586" cy="1304922"/>
              </a:xfrm>
              <a:prstGeom prst="chord">
                <a:avLst>
                  <a:gd name="adj1" fmla="val 2700000"/>
                  <a:gd name="adj2" fmla="val 2612960"/>
                </a:avLst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83997" name="TextBox 4"/>
              <p:cNvSpPr txBox="1">
                <a:spLocks noChangeArrowheads="1"/>
              </p:cNvSpPr>
              <p:nvPr/>
            </p:nvSpPr>
            <p:spPr bwMode="auto">
              <a:xfrm>
                <a:off x="3827714" y="537840"/>
                <a:ext cx="1460169" cy="820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lnSpc>
                    <a:spcPts val="2500"/>
                  </a:lnSpc>
                </a:pPr>
                <a:r>
                  <a:rPr lang="zh-CN" altLang="en-US" sz="2000" dirty="0">
                    <a:latin typeface="微软雅黑" pitchFamily="34" charset="-122"/>
                    <a:ea typeface="微软雅黑" pitchFamily="34" charset="-122"/>
                  </a:rPr>
                  <a:t>求</a:t>
                </a:r>
                <a:r>
                  <a:rPr lang="zh-CN" altLang="en-US" sz="2000" dirty="0" smtClean="0">
                    <a:latin typeface="微软雅黑" pitchFamily="34" charset="-122"/>
                    <a:ea typeface="微软雅黑" pitchFamily="34" charset="-122"/>
                  </a:rPr>
                  <a:t>弦长</a:t>
                </a:r>
                <a:endParaRPr lang="en-US" altLang="zh-CN" sz="20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ts val="2500"/>
                  </a:lnSpc>
                </a:pPr>
                <a:r>
                  <a:rPr lang="zh-CN" altLang="en-US" sz="2000" dirty="0" smtClean="0">
                    <a:latin typeface="微软雅黑" pitchFamily="34" charset="-122"/>
                    <a:ea typeface="微软雅黑" pitchFamily="34" charset="-122"/>
                  </a:rPr>
                  <a:t>求过一点的切线问题</a:t>
                </a:r>
                <a:endParaRPr lang="en-US" altLang="zh-CN" sz="2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cxnSp>
          <p:nvCxnSpPr>
            <p:cNvPr id="29" name="直接箭头连接符 28"/>
            <p:cNvCxnSpPr/>
            <p:nvPr/>
          </p:nvCxnSpPr>
          <p:spPr bwMode="auto">
            <a:xfrm flipH="1" flipV="1">
              <a:off x="2362200" y="2668587"/>
              <a:ext cx="1066800" cy="304800"/>
            </a:xfrm>
            <a:prstGeom prst="straightConnector1">
              <a:avLst/>
            </a:prstGeom>
            <a:ln w="508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弦形 44"/>
          <p:cNvSpPr/>
          <p:nvPr/>
        </p:nvSpPr>
        <p:spPr bwMode="auto">
          <a:xfrm>
            <a:off x="2698749" y="255588"/>
            <a:ext cx="1720851" cy="1612900"/>
          </a:xfrm>
          <a:prstGeom prst="chord">
            <a:avLst>
              <a:gd name="adj1" fmla="val 2700000"/>
              <a:gd name="adj2" fmla="val 2612960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/>
          </a:p>
        </p:txBody>
      </p:sp>
      <p:cxnSp>
        <p:nvCxnSpPr>
          <p:cNvPr id="46" name="直接箭头连接符 45"/>
          <p:cNvCxnSpPr/>
          <p:nvPr/>
        </p:nvCxnSpPr>
        <p:spPr bwMode="auto">
          <a:xfrm flipH="1">
            <a:off x="2378098" y="1422824"/>
            <a:ext cx="333414" cy="432048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91" name="TextBox 4"/>
          <p:cNvSpPr txBox="1">
            <a:spLocks noChangeArrowheads="1"/>
          </p:cNvSpPr>
          <p:nvPr/>
        </p:nvSpPr>
        <p:spPr bwMode="auto">
          <a:xfrm>
            <a:off x="2483768" y="653787"/>
            <a:ext cx="21320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方程组的解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d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r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大小比较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988" name="TextBox 4"/>
          <p:cNvSpPr txBox="1">
            <a:spLocks noChangeArrowheads="1"/>
          </p:cNvSpPr>
          <p:nvPr/>
        </p:nvSpPr>
        <p:spPr bwMode="auto">
          <a:xfrm>
            <a:off x="1763688" y="1052736"/>
            <a:ext cx="114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相交</a:t>
            </a:r>
          </a:p>
          <a:p>
            <a:pPr algn="ctr" eaLnBrk="1" hangingPunct="1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相切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3635896" y="3164775"/>
            <a:ext cx="2362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相离</a:t>
            </a:r>
            <a:endParaRPr lang="en-US" altLang="zh-CN" sz="2400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2400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相切</a:t>
            </a:r>
            <a:endParaRPr lang="en-US" altLang="zh-CN" sz="2400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2400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相交</a:t>
            </a:r>
            <a:endParaRPr lang="zh-CN" altLang="en-US" sz="2400" dirty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1" name="直接箭头连接符 50"/>
          <p:cNvCxnSpPr/>
          <p:nvPr/>
        </p:nvCxnSpPr>
        <p:spPr bwMode="auto">
          <a:xfrm>
            <a:off x="3998988" y="1788444"/>
            <a:ext cx="420612" cy="575344"/>
          </a:xfrm>
          <a:prstGeom prst="straightConnector1">
            <a:avLst/>
          </a:prstGeom>
          <a:ln w="508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3861016" y="1722294"/>
            <a:ext cx="11430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判断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90060" y="2703110"/>
            <a:ext cx="5750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本节课有何收获？</a:t>
            </a:r>
            <a:endParaRPr lang="zh-CN" alt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文本框 15"/>
          <p:cNvSpPr txBox="1"/>
          <p:nvPr/>
        </p:nvSpPr>
        <p:spPr>
          <a:xfrm>
            <a:off x="-324544" y="56818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回顾反思 归纳总结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072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84009" grpId="0"/>
      <p:bldP spid="45" grpId="0" animBg="1"/>
      <p:bldP spid="83991" grpId="0"/>
      <p:bldP spid="83988" grpId="0"/>
      <p:bldP spid="56" grpId="0"/>
      <p:bldP spid="59" grpId="0"/>
      <p:bldP spid="3" grpId="0"/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4" name="Group 110"/>
          <p:cNvGrpSpPr>
            <a:grpSpLocks/>
          </p:cNvGrpSpPr>
          <p:nvPr/>
        </p:nvGrpSpPr>
        <p:grpSpPr bwMode="auto">
          <a:xfrm>
            <a:off x="193776" y="116632"/>
            <a:ext cx="8640763" cy="1081088"/>
            <a:chOff x="308" y="300"/>
            <a:chExt cx="5443" cy="681"/>
          </a:xfrm>
        </p:grpSpPr>
        <p:grpSp>
          <p:nvGrpSpPr>
            <p:cNvPr id="90135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90139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53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90141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90136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90137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90138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901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0117" name="Object 7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199649"/>
              </p:ext>
            </p:extLst>
          </p:nvPr>
        </p:nvGraphicFramePr>
        <p:xfrm>
          <a:off x="701675" y="2897188"/>
          <a:ext cx="771683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3" name="Equation" r:id="rId3" imgW="4622800" imgH="215900" progId="Equation.DSMT4">
                  <p:embed/>
                </p:oleObj>
              </mc:Choice>
              <mc:Fallback>
                <p:oleObj name="Equation" r:id="rId3" imgW="4622800" imgH="21590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2897188"/>
                        <a:ext cx="7716838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8" name="Rectangle 72"/>
          <p:cNvSpPr>
            <a:spLocks noChangeArrowheads="1"/>
          </p:cNvSpPr>
          <p:nvPr/>
        </p:nvSpPr>
        <p:spPr bwMode="auto">
          <a:xfrm>
            <a:off x="304800" y="2921000"/>
            <a:ext cx="592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．</a:t>
            </a:r>
            <a:endParaRPr lang="zh-CN" altLang="en-US" sz="440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90119" name="Object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625122"/>
              </p:ext>
            </p:extLst>
          </p:nvPr>
        </p:nvGraphicFramePr>
        <p:xfrm>
          <a:off x="1331640" y="1751856"/>
          <a:ext cx="10334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4" r:id="rId5" imgW="545626" imgH="203024" progId="Equation.DSMT4">
                  <p:embed/>
                </p:oleObj>
              </mc:Choice>
              <mc:Fallback>
                <p:oleObj r:id="rId5" imgW="545626" imgH="203024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751856"/>
                        <a:ext cx="103346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0" name="Object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1272"/>
              </p:ext>
            </p:extLst>
          </p:nvPr>
        </p:nvGraphicFramePr>
        <p:xfrm>
          <a:off x="3020088" y="1665608"/>
          <a:ext cx="1371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5" r:id="rId7" imgW="685800" imgH="228600" progId="Equation.DSMT4">
                  <p:embed/>
                </p:oleObj>
              </mc:Choice>
              <mc:Fallback>
                <p:oleObj r:id="rId7" imgW="685800" imgH="228600" progId="Equation.DSMT4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0088" y="1665608"/>
                        <a:ext cx="1371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1" name="Rectangle 80"/>
          <p:cNvSpPr>
            <a:spLocks noChangeArrowheads="1"/>
          </p:cNvSpPr>
          <p:nvPr/>
        </p:nvSpPr>
        <p:spPr bwMode="auto">
          <a:xfrm>
            <a:off x="307032" y="1704975"/>
            <a:ext cx="1104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2000" dirty="0">
                <a:latin typeface="宋体" panose="02010600030101010101" pitchFamily="2" charset="-122"/>
              </a:rPr>
              <a:t>1</a:t>
            </a:r>
            <a:r>
              <a:rPr lang="zh-CN" altLang="en-US" sz="2000" dirty="0">
                <a:latin typeface="宋体" panose="02010600030101010101" pitchFamily="2" charset="-122"/>
              </a:rPr>
              <a:t>．直线</a:t>
            </a:r>
          </a:p>
        </p:txBody>
      </p:sp>
      <p:sp>
        <p:nvSpPr>
          <p:cNvPr id="90122" name="Rectangle 81"/>
          <p:cNvSpPr>
            <a:spLocks noChangeArrowheads="1"/>
          </p:cNvSpPr>
          <p:nvPr/>
        </p:nvSpPr>
        <p:spPr bwMode="auto">
          <a:xfrm>
            <a:off x="2364432" y="1676370"/>
            <a:ext cx="1066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latin typeface="宋体" panose="02010600030101010101" pitchFamily="2" charset="-122"/>
              </a:rPr>
              <a:t>与圆</a:t>
            </a:r>
          </a:p>
        </p:txBody>
      </p:sp>
      <p:sp>
        <p:nvSpPr>
          <p:cNvPr id="90123" name="Rectangle 82"/>
          <p:cNvSpPr>
            <a:spLocks noChangeArrowheads="1"/>
          </p:cNvSpPr>
          <p:nvPr/>
        </p:nvSpPr>
        <p:spPr bwMode="auto">
          <a:xfrm>
            <a:off x="4341448" y="1692584"/>
            <a:ext cx="289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latin typeface="宋体" panose="02010600030101010101" pitchFamily="2" charset="-122"/>
              </a:rPr>
              <a:t>的位置关系为（</a:t>
            </a:r>
            <a:r>
              <a:rPr lang="en-US" altLang="zh-CN" sz="2000" dirty="0">
                <a:latin typeface="宋体" panose="02010600030101010101" pitchFamily="2" charset="-122"/>
              </a:rPr>
              <a:t>   </a:t>
            </a:r>
            <a:r>
              <a:rPr lang="zh-CN" altLang="en-US" sz="2000" dirty="0">
                <a:latin typeface="宋体" panose="02010600030101010101" pitchFamily="2" charset="-122"/>
              </a:rPr>
              <a:t>  ）</a:t>
            </a:r>
          </a:p>
        </p:txBody>
      </p:sp>
      <p:sp>
        <p:nvSpPr>
          <p:cNvPr id="90124" name="Rectangle 82"/>
          <p:cNvSpPr>
            <a:spLocks noChangeArrowheads="1"/>
          </p:cNvSpPr>
          <p:nvPr/>
        </p:nvSpPr>
        <p:spPr bwMode="auto">
          <a:xfrm>
            <a:off x="688032" y="2190720"/>
            <a:ext cx="777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2000" dirty="0" smtClean="0">
                <a:latin typeface="宋体" panose="02010600030101010101" pitchFamily="2" charset="-122"/>
              </a:rPr>
              <a:t>A.</a:t>
            </a:r>
            <a:r>
              <a:rPr lang="zh-CN" altLang="en-US" sz="2000" dirty="0" smtClean="0">
                <a:latin typeface="宋体" panose="02010600030101010101" pitchFamily="2" charset="-122"/>
              </a:rPr>
              <a:t>相切    </a:t>
            </a:r>
            <a:r>
              <a:rPr lang="en-US" altLang="zh-CN" sz="2000" dirty="0" smtClean="0">
                <a:latin typeface="宋体" panose="02010600030101010101" pitchFamily="2" charset="-122"/>
              </a:rPr>
              <a:t>B.</a:t>
            </a:r>
            <a:r>
              <a:rPr lang="zh-CN" altLang="en-US" sz="2000" dirty="0" smtClean="0">
                <a:latin typeface="宋体" panose="02010600030101010101" pitchFamily="2" charset="-122"/>
              </a:rPr>
              <a:t>相交</a:t>
            </a:r>
            <a:r>
              <a:rPr lang="zh-CN" altLang="en-US" sz="2000" dirty="0">
                <a:latin typeface="宋体" panose="02010600030101010101" pitchFamily="2" charset="-122"/>
              </a:rPr>
              <a:t>但直线不过圆心    </a:t>
            </a:r>
            <a:r>
              <a:rPr lang="en-US" altLang="zh-CN" sz="2000" dirty="0" smtClean="0">
                <a:latin typeface="宋体" panose="02010600030101010101" pitchFamily="2" charset="-122"/>
              </a:rPr>
              <a:t>C.</a:t>
            </a:r>
            <a:r>
              <a:rPr lang="zh-CN" altLang="en-US" sz="2000" dirty="0" smtClean="0">
                <a:latin typeface="宋体" panose="02010600030101010101" pitchFamily="2" charset="-122"/>
              </a:rPr>
              <a:t>直线</a:t>
            </a:r>
            <a:r>
              <a:rPr lang="zh-CN" altLang="en-US" sz="2000" dirty="0">
                <a:latin typeface="宋体" panose="02010600030101010101" pitchFamily="2" charset="-122"/>
              </a:rPr>
              <a:t>过圆心  </a:t>
            </a:r>
            <a:r>
              <a:rPr lang="zh-CN" altLang="en-US" sz="2000" dirty="0" smtClean="0">
                <a:latin typeface="宋体" panose="02010600030101010101" pitchFamily="2" charset="-122"/>
              </a:rPr>
              <a:t> </a:t>
            </a:r>
            <a:r>
              <a:rPr lang="en-US" altLang="zh-CN" sz="2000" dirty="0" smtClean="0">
                <a:latin typeface="宋体" panose="02010600030101010101" pitchFamily="2" charset="-122"/>
              </a:rPr>
              <a:t>D.</a:t>
            </a:r>
            <a:r>
              <a:rPr lang="zh-CN" altLang="en-US" sz="2000" dirty="0" smtClean="0">
                <a:latin typeface="宋体" panose="02010600030101010101" pitchFamily="2" charset="-122"/>
              </a:rPr>
              <a:t>相离</a:t>
            </a:r>
            <a:endParaRPr lang="zh-CN" altLang="en-US" sz="2000" dirty="0">
              <a:latin typeface="宋体" panose="02010600030101010101" pitchFamily="2" charset="-122"/>
            </a:endParaRPr>
          </a:p>
        </p:txBody>
      </p:sp>
      <p:sp>
        <p:nvSpPr>
          <p:cNvPr id="89" name="Rectangle 80"/>
          <p:cNvSpPr>
            <a:spLocks noChangeArrowheads="1"/>
          </p:cNvSpPr>
          <p:nvPr/>
        </p:nvSpPr>
        <p:spPr bwMode="auto">
          <a:xfrm>
            <a:off x="6301432" y="1732776"/>
            <a:ext cx="3593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Rectangle 80"/>
          <p:cNvSpPr>
            <a:spLocks noChangeArrowheads="1"/>
          </p:cNvSpPr>
          <p:nvPr/>
        </p:nvSpPr>
        <p:spPr bwMode="auto">
          <a:xfrm>
            <a:off x="7868171" y="2852906"/>
            <a:ext cx="377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127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0128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992259"/>
              </p:ext>
            </p:extLst>
          </p:nvPr>
        </p:nvGraphicFramePr>
        <p:xfrm>
          <a:off x="911225" y="3429000"/>
          <a:ext cx="16081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6" name="Equation" r:id="rId9" imgW="965160" imgH="228600" progId="Equation.DSMT4">
                  <p:embed/>
                </p:oleObj>
              </mc:Choice>
              <mc:Fallback>
                <p:oleObj name="Equation" r:id="rId9" imgW="965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3429000"/>
                        <a:ext cx="16081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9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0130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246485"/>
              </p:ext>
            </p:extLst>
          </p:nvPr>
        </p:nvGraphicFramePr>
        <p:xfrm>
          <a:off x="4170363" y="3429000"/>
          <a:ext cx="15748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7" name="Equation" r:id="rId11" imgW="888840" imgH="228600" progId="Equation.DSMT4">
                  <p:embed/>
                </p:oleObj>
              </mc:Choice>
              <mc:Fallback>
                <p:oleObj name="Equation" r:id="rId11" imgW="8888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363" y="3429000"/>
                        <a:ext cx="15748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1" name="Rectangle 6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0132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117801"/>
              </p:ext>
            </p:extLst>
          </p:nvPr>
        </p:nvGraphicFramePr>
        <p:xfrm>
          <a:off x="970881" y="3861048"/>
          <a:ext cx="170021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8" name="Equation" r:id="rId13" imgW="1002960" imgH="241200" progId="Equation.DSMT4">
                  <p:embed/>
                </p:oleObj>
              </mc:Choice>
              <mc:Fallback>
                <p:oleObj name="Equation" r:id="rId13" imgW="10029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881" y="3861048"/>
                        <a:ext cx="1700212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3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0134" name="对象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162947"/>
              </p:ext>
            </p:extLst>
          </p:nvPr>
        </p:nvGraphicFramePr>
        <p:xfrm>
          <a:off x="4205288" y="3962400"/>
          <a:ext cx="16081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9" name="Equation" r:id="rId15" imgW="965160" imgH="228600" progId="Equation.DSMT4">
                  <p:embed/>
                </p:oleObj>
              </mc:Choice>
              <mc:Fallback>
                <p:oleObj name="Equation" r:id="rId15" imgW="965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5288" y="3962400"/>
                        <a:ext cx="16081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15"/>
          <p:cNvSpPr txBox="1"/>
          <p:nvPr/>
        </p:nvSpPr>
        <p:spPr>
          <a:xfrm>
            <a:off x="462736" y="55479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练习反馈 目标达成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096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313492"/>
            <a:ext cx="612068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坐标法解决平面几何问题的“三步曲”</a:t>
            </a:r>
            <a:endParaRPr lang="zh-CN" altLang="en-US" sz="2800" b="1" dirty="0"/>
          </a:p>
        </p:txBody>
      </p:sp>
      <p:sp>
        <p:nvSpPr>
          <p:cNvPr id="5" name="矩形 4"/>
          <p:cNvSpPr/>
          <p:nvPr/>
        </p:nvSpPr>
        <p:spPr>
          <a:xfrm>
            <a:off x="856293" y="1052736"/>
            <a:ext cx="18435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第一步：</a:t>
            </a:r>
            <a:endParaRPr lang="zh-CN" alt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992922"/>
            <a:ext cx="4176464" cy="707886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建立恰当的平面直角坐标系，用坐标和方程表示问题中的几何要素</a:t>
            </a:r>
            <a:r>
              <a:rPr lang="zh-CN" altLang="en-US" sz="2000" b="1" dirty="0"/>
              <a:t>；</a:t>
            </a:r>
          </a:p>
        </p:txBody>
      </p:sp>
      <p:sp>
        <p:nvSpPr>
          <p:cNvPr id="7" name="矩形 6"/>
          <p:cNvSpPr/>
          <p:nvPr/>
        </p:nvSpPr>
        <p:spPr>
          <a:xfrm>
            <a:off x="5088146" y="1345123"/>
            <a:ext cx="996022" cy="2923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2675705" y="3356992"/>
            <a:ext cx="1392239" cy="1376363"/>
            <a:chOff x="2509" y="2568"/>
            <a:chExt cx="877" cy="867"/>
          </a:xfrm>
        </p:grpSpPr>
        <p:grpSp>
          <p:nvGrpSpPr>
            <p:cNvPr id="13" name="Group 9"/>
            <p:cNvGrpSpPr>
              <a:grpSpLocks/>
            </p:cNvGrpSpPr>
            <p:nvPr/>
          </p:nvGrpSpPr>
          <p:grpSpPr bwMode="auto">
            <a:xfrm>
              <a:off x="2509" y="2568"/>
              <a:ext cx="877" cy="867"/>
              <a:chOff x="707" y="2203"/>
              <a:chExt cx="751" cy="742"/>
            </a:xfrm>
          </p:grpSpPr>
          <p:sp>
            <p:nvSpPr>
              <p:cNvPr id="15" name="Oval 10"/>
              <p:cNvSpPr>
                <a:spLocks noChangeArrowheads="1"/>
              </p:cNvSpPr>
              <p:nvPr/>
            </p:nvSpPr>
            <p:spPr bwMode="gray">
              <a:xfrm>
                <a:off x="727" y="2236"/>
                <a:ext cx="716" cy="709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31765"/>
                      <a:invGamma/>
                    </a:schemeClr>
                  </a:gs>
                </a:gsLst>
                <a:lin ang="5400000" scaled="1"/>
              </a:gradFill>
              <a:ln w="38100" algn="ctr">
                <a:solidFill>
                  <a:srgbClr val="F8F8F8">
                    <a:alpha val="80000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zh-CN" altLang="en-US" sz="1800" b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6" name="Picture 11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707" y="2203"/>
                <a:ext cx="751" cy="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4" name="Rectangle 12"/>
            <p:cNvSpPr>
              <a:spLocks noChangeArrowheads="1"/>
            </p:cNvSpPr>
            <p:nvPr/>
          </p:nvSpPr>
          <p:spPr bwMode="gray">
            <a:xfrm>
              <a:off x="2589" y="2689"/>
              <a:ext cx="733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 smtClean="0">
                  <a:solidFill>
                    <a:srgbClr val="F8F8F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几何问题</a:t>
              </a:r>
              <a:endParaRPr lang="zh-CN" altLang="en-US" sz="2800" b="0" dirty="0">
                <a:solidFill>
                  <a:srgbClr val="F8F8F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17" name="Group 38"/>
          <p:cNvGrpSpPr>
            <a:grpSpLocks/>
          </p:cNvGrpSpPr>
          <p:nvPr/>
        </p:nvGrpSpPr>
        <p:grpSpPr bwMode="auto">
          <a:xfrm>
            <a:off x="5988074" y="3350369"/>
            <a:ext cx="1392238" cy="1374775"/>
            <a:chOff x="2510" y="2568"/>
            <a:chExt cx="877" cy="866"/>
          </a:xfrm>
        </p:grpSpPr>
        <p:grpSp>
          <p:nvGrpSpPr>
            <p:cNvPr id="18" name="Group 9"/>
            <p:cNvGrpSpPr>
              <a:grpSpLocks/>
            </p:cNvGrpSpPr>
            <p:nvPr/>
          </p:nvGrpSpPr>
          <p:grpSpPr bwMode="auto">
            <a:xfrm>
              <a:off x="2510" y="2568"/>
              <a:ext cx="877" cy="866"/>
              <a:chOff x="708" y="2203"/>
              <a:chExt cx="751" cy="741"/>
            </a:xfrm>
          </p:grpSpPr>
          <p:sp>
            <p:nvSpPr>
              <p:cNvPr id="20" name="Oval 10"/>
              <p:cNvSpPr>
                <a:spLocks noChangeArrowheads="1"/>
              </p:cNvSpPr>
              <p:nvPr/>
            </p:nvSpPr>
            <p:spPr bwMode="gray">
              <a:xfrm>
                <a:off x="728" y="2235"/>
                <a:ext cx="716" cy="709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31765"/>
                      <a:invGamma/>
                    </a:schemeClr>
                  </a:gs>
                </a:gsLst>
                <a:lin ang="5400000" scaled="1"/>
              </a:gradFill>
              <a:ln w="38100" algn="ctr">
                <a:solidFill>
                  <a:srgbClr val="F8F8F8">
                    <a:alpha val="80000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zh-CN" altLang="en-US" sz="1800" b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1" name="Picture 11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708" y="2203"/>
                <a:ext cx="751" cy="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Rectangle 12"/>
            <p:cNvSpPr>
              <a:spLocks noChangeArrowheads="1"/>
            </p:cNvSpPr>
            <p:nvPr/>
          </p:nvSpPr>
          <p:spPr bwMode="gray">
            <a:xfrm>
              <a:off x="2517" y="2677"/>
              <a:ext cx="86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>
                  <a:solidFill>
                    <a:srgbClr val="F8F8F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代数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 smtClean="0">
                  <a:solidFill>
                    <a:srgbClr val="F8F8F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问题</a:t>
              </a:r>
              <a:endParaRPr lang="zh-CN" altLang="en-US" sz="2800" b="0" dirty="0">
                <a:solidFill>
                  <a:srgbClr val="F8F8F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cxnSp>
        <p:nvCxnSpPr>
          <p:cNvPr id="22" name="直接箭头连接符 21"/>
          <p:cNvCxnSpPr/>
          <p:nvPr/>
        </p:nvCxnSpPr>
        <p:spPr>
          <a:xfrm flipH="1">
            <a:off x="5686592" y="4718521"/>
            <a:ext cx="685608" cy="510679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4331890" y="4718521"/>
            <a:ext cx="1392238" cy="1374775"/>
            <a:chOff x="2510" y="2568"/>
            <a:chExt cx="877" cy="866"/>
          </a:xfrm>
        </p:grpSpPr>
        <p:grpSp>
          <p:nvGrpSpPr>
            <p:cNvPr id="24" name="Group 9"/>
            <p:cNvGrpSpPr>
              <a:grpSpLocks/>
            </p:cNvGrpSpPr>
            <p:nvPr/>
          </p:nvGrpSpPr>
          <p:grpSpPr bwMode="auto">
            <a:xfrm>
              <a:off x="2510" y="2568"/>
              <a:ext cx="877" cy="866"/>
              <a:chOff x="708" y="2203"/>
              <a:chExt cx="751" cy="741"/>
            </a:xfrm>
          </p:grpSpPr>
          <p:sp>
            <p:nvSpPr>
              <p:cNvPr id="26" name="Oval 10"/>
              <p:cNvSpPr>
                <a:spLocks noChangeArrowheads="1"/>
              </p:cNvSpPr>
              <p:nvPr/>
            </p:nvSpPr>
            <p:spPr bwMode="gray">
              <a:xfrm>
                <a:off x="717" y="2235"/>
                <a:ext cx="716" cy="709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31765"/>
                      <a:invGamma/>
                    </a:schemeClr>
                  </a:gs>
                </a:gsLst>
                <a:lin ang="5400000" scaled="1"/>
              </a:gradFill>
              <a:ln w="38100" algn="ctr">
                <a:solidFill>
                  <a:srgbClr val="F8F8F8">
                    <a:alpha val="80000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  <a:defRPr/>
                </a:pPr>
                <a:endParaRPr lang="zh-CN" altLang="en-US" sz="1800" b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7" name="Picture 11" descr="cir_lighteffect0"/>
              <p:cNvPicPr>
                <a:picLocks noChangeAspect="1" noChangeArrowheads="1"/>
              </p:cNvPicPr>
              <p:nvPr/>
            </p:nvPicPr>
            <p:blipFill>
              <a:blip r:embed="rId2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708" y="2203"/>
                <a:ext cx="751" cy="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Rectangle 12"/>
            <p:cNvSpPr>
              <a:spLocks noChangeArrowheads="1"/>
            </p:cNvSpPr>
            <p:nvPr/>
          </p:nvSpPr>
          <p:spPr bwMode="gray">
            <a:xfrm>
              <a:off x="2517" y="2677"/>
              <a:ext cx="86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ts val="3000"/>
                </a:spcBef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ts val="3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000" b="1"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>
                  <a:solidFill>
                    <a:srgbClr val="F8F8F8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代数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2800" b="0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结果</a:t>
              </a:r>
              <a:endParaRPr lang="zh-CN" altLang="en-US" sz="2800" b="0" dirty="0">
                <a:solidFill>
                  <a:srgbClr val="F8F8F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827584" y="2060848"/>
            <a:ext cx="18435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第二步：</a:t>
            </a:r>
            <a:endParaRPr lang="zh-CN" alt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83768" y="2132856"/>
            <a:ext cx="417646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通过代数运算，解决代数问题</a:t>
            </a:r>
            <a:r>
              <a:rPr lang="en-US" altLang="zh-CN" sz="2000" b="1" dirty="0" smtClean="0"/>
              <a:t>;</a:t>
            </a:r>
            <a:endParaRPr lang="zh-CN" altLang="en-US" sz="2000" b="1" dirty="0"/>
          </a:p>
        </p:txBody>
      </p:sp>
      <p:sp>
        <p:nvSpPr>
          <p:cNvPr id="33" name="矩形 32"/>
          <p:cNvSpPr/>
          <p:nvPr/>
        </p:nvSpPr>
        <p:spPr>
          <a:xfrm>
            <a:off x="827584" y="2916233"/>
            <a:ext cx="18435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第三步：</a:t>
            </a:r>
            <a:endParaRPr lang="zh-CN" alt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83768" y="2988241"/>
            <a:ext cx="4536504" cy="40011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把代数运算的结果“翻译”成几何结论</a:t>
            </a:r>
            <a:r>
              <a:rPr lang="en-US" altLang="zh-CN" sz="2000" b="1" dirty="0" smtClean="0"/>
              <a:t>.</a:t>
            </a:r>
            <a:endParaRPr lang="zh-CN" altLang="en-US" sz="2000" b="1" dirty="0"/>
          </a:p>
        </p:txBody>
      </p:sp>
      <p:cxnSp>
        <p:nvCxnSpPr>
          <p:cNvPr id="36" name="直接箭头连接符 35"/>
          <p:cNvCxnSpPr/>
          <p:nvPr/>
        </p:nvCxnSpPr>
        <p:spPr>
          <a:xfrm flipH="1" flipV="1">
            <a:off x="3707904" y="4653136"/>
            <a:ext cx="659990" cy="504056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4092030" y="3903415"/>
            <a:ext cx="1920130" cy="29641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691836" y="3563724"/>
            <a:ext cx="88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转化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27940" y="4503168"/>
            <a:ext cx="88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运算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6344" y="4551571"/>
            <a:ext cx="88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翻译</a:t>
            </a:r>
          </a:p>
        </p:txBody>
      </p:sp>
    </p:spTree>
    <p:extLst>
      <p:ext uri="{BB962C8B-B14F-4D97-AF65-F5344CB8AC3E}">
        <p14:creationId xmlns:p14="http://schemas.microsoft.com/office/powerpoint/2010/main" val="108078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  <p:bldP spid="29" grpId="0" animBg="1"/>
      <p:bldP spid="33" grpId="0"/>
      <p:bldP spid="34" grpId="0" animBg="1"/>
      <p:bldP spid="52" grpId="0"/>
      <p:bldP spid="53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979712" y="3861048"/>
            <a:ext cx="7776864" cy="2016224"/>
            <a:chOff x="1115616" y="3933056"/>
            <a:chExt cx="7776864" cy="2016224"/>
          </a:xfrm>
        </p:grpSpPr>
        <p:graphicFrame>
          <p:nvGraphicFramePr>
            <p:cNvPr id="22" name="对象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67402281"/>
                </p:ext>
              </p:extLst>
            </p:nvPr>
          </p:nvGraphicFramePr>
          <p:xfrm>
            <a:off x="1331640" y="4187155"/>
            <a:ext cx="6813550" cy="1762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159" r:id="rId3" imgW="3302000" imgH="914400" progId="Equation.3">
                    <p:embed/>
                  </p:oleObj>
                </mc:Choice>
                <mc:Fallback>
                  <p:oleObj r:id="rId3" imgW="3302000" imgH="91440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1640" y="4187155"/>
                          <a:ext cx="6813550" cy="1762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矩形 22"/>
            <p:cNvSpPr/>
            <p:nvPr/>
          </p:nvSpPr>
          <p:spPr>
            <a:xfrm>
              <a:off x="1115616" y="3933056"/>
              <a:ext cx="7776864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922" name="Group 110"/>
          <p:cNvGrpSpPr>
            <a:grpSpLocks/>
          </p:cNvGrpSpPr>
          <p:nvPr/>
        </p:nvGrpSpPr>
        <p:grpSpPr bwMode="auto">
          <a:xfrm>
            <a:off x="304800" y="457200"/>
            <a:ext cx="8640763" cy="1081088"/>
            <a:chOff x="308" y="300"/>
            <a:chExt cx="5443" cy="681"/>
          </a:xfrm>
        </p:grpSpPr>
        <p:grpSp>
          <p:nvGrpSpPr>
            <p:cNvPr id="81929" name="Group 111"/>
            <p:cNvGrpSpPr>
              <a:grpSpLocks/>
            </p:cNvGrpSpPr>
            <p:nvPr/>
          </p:nvGrpSpPr>
          <p:grpSpPr bwMode="auto">
            <a:xfrm>
              <a:off x="308" y="345"/>
              <a:ext cx="725" cy="544"/>
              <a:chOff x="308" y="164"/>
              <a:chExt cx="725" cy="544"/>
            </a:xfrm>
          </p:grpSpPr>
          <p:sp>
            <p:nvSpPr>
              <p:cNvPr id="81933" name="Rectangle 112"/>
              <p:cNvSpPr>
                <a:spLocks noChangeArrowheads="1"/>
              </p:cNvSpPr>
              <p:nvPr/>
            </p:nvSpPr>
            <p:spPr bwMode="auto">
              <a:xfrm>
                <a:off x="489" y="164"/>
                <a:ext cx="453" cy="363"/>
              </a:xfrm>
              <a:prstGeom prst="rect">
                <a:avLst/>
              </a:prstGeom>
              <a:gradFill rotWithShape="1">
                <a:gsLst>
                  <a:gs pos="0">
                    <a:srgbClr val="00FF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" name="Rectangle 113"/>
              <p:cNvSpPr>
                <a:spLocks noChangeArrowheads="1"/>
              </p:cNvSpPr>
              <p:nvPr/>
            </p:nvSpPr>
            <p:spPr bwMode="auto">
              <a:xfrm>
                <a:off x="580" y="390"/>
                <a:ext cx="453" cy="318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50000">
                    <a:srgbClr val="0000FF"/>
                  </a:gs>
                  <a:gs pos="100000">
                    <a:schemeClr val="bg1"/>
                  </a:gs>
                </a:gsLst>
                <a:lin ang="0" scaled="1"/>
              </a:gradFill>
              <a:ln w="38100">
                <a:noFill/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/>
              </a:p>
            </p:txBody>
          </p:sp>
          <p:sp>
            <p:nvSpPr>
              <p:cNvPr id="81935" name="Rectangle 114"/>
              <p:cNvSpPr>
                <a:spLocks noChangeArrowheads="1"/>
              </p:cNvSpPr>
              <p:nvPr/>
            </p:nvSpPr>
            <p:spPr bwMode="auto">
              <a:xfrm>
                <a:off x="308" y="345"/>
                <a:ext cx="363" cy="272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66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81930" name="Group 115"/>
            <p:cNvGrpSpPr>
              <a:grpSpLocks/>
            </p:cNvGrpSpPr>
            <p:nvPr/>
          </p:nvGrpSpPr>
          <p:grpSpPr bwMode="auto">
            <a:xfrm>
              <a:off x="444" y="300"/>
              <a:ext cx="5307" cy="681"/>
              <a:chOff x="444" y="118"/>
              <a:chExt cx="5307" cy="681"/>
            </a:xfrm>
          </p:grpSpPr>
          <p:sp>
            <p:nvSpPr>
              <p:cNvPr id="81931" name="Rectangle 116"/>
              <p:cNvSpPr>
                <a:spLocks noChangeArrowheads="1"/>
              </p:cNvSpPr>
              <p:nvPr/>
            </p:nvSpPr>
            <p:spPr bwMode="auto">
              <a:xfrm>
                <a:off x="444" y="482"/>
                <a:ext cx="5307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81932" name="Rectangle 117"/>
              <p:cNvSpPr>
                <a:spLocks noChangeArrowheads="1"/>
              </p:cNvSpPr>
              <p:nvPr/>
            </p:nvSpPr>
            <p:spPr bwMode="auto">
              <a:xfrm rot="5400000">
                <a:off x="488" y="435"/>
                <a:ext cx="681" cy="45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8192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97904" y="1124744"/>
            <a:ext cx="86106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3900" lvl="1" eaLnBrk="0" hangingPunct="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/>
            </a:pPr>
            <a:r>
              <a:rPr lang="zh-CN" altLang="en-US" sz="3200" b="1" dirty="0" smtClean="0">
                <a:solidFill>
                  <a:srgbClr val="000000"/>
                </a:solidFill>
                <a:latin typeface="+mj-ea"/>
              </a:rPr>
              <a:t>一</a:t>
            </a:r>
            <a:r>
              <a:rPr lang="en-US" altLang="zh-CN" sz="3200" b="1" dirty="0" smtClean="0">
                <a:solidFill>
                  <a:srgbClr val="000000"/>
                </a:solidFill>
                <a:latin typeface="+mj-ea"/>
              </a:rPr>
              <a:t>.</a:t>
            </a:r>
            <a:r>
              <a:rPr lang="zh-CN" altLang="en-US" sz="3200" b="1" dirty="0" smtClean="0">
                <a:solidFill>
                  <a:srgbClr val="FF0000"/>
                </a:solidFill>
                <a:latin typeface="+mj-ea"/>
              </a:rPr>
              <a:t>复习巩固</a:t>
            </a:r>
            <a:r>
              <a:rPr lang="zh-CN" altLang="en-US" sz="3200" b="1" dirty="0" smtClean="0">
                <a:solidFill>
                  <a:srgbClr val="000000"/>
                </a:solidFill>
                <a:latin typeface="+mj-ea"/>
              </a:rPr>
              <a:t>：</a:t>
            </a:r>
            <a:endParaRPr lang="en-US" altLang="zh-CN" sz="3200" b="1" dirty="0">
              <a:solidFill>
                <a:srgbClr val="000000"/>
              </a:solidFill>
              <a:latin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1560" y="288271"/>
            <a:ext cx="58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18478F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布置作业 巩固提升</a:t>
            </a:r>
            <a:endParaRPr lang="zh-CN" altLang="en-US" sz="4000" b="1" dirty="0">
              <a:solidFill>
                <a:srgbClr val="18478F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07904" y="124959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教材</a:t>
            </a:r>
            <a:r>
              <a:rPr lang="en-US" altLang="zh-CN" sz="2800" b="1" dirty="0" smtClean="0"/>
              <a:t>93</a:t>
            </a:r>
            <a:r>
              <a:rPr lang="zh-CN" altLang="en-US" sz="2800" b="1" dirty="0" smtClean="0"/>
              <a:t>页练习</a:t>
            </a:r>
            <a:r>
              <a:rPr lang="en-US" altLang="zh-CN" sz="2800" b="1" dirty="0" smtClean="0"/>
              <a:t>1.3</a:t>
            </a:r>
            <a:endParaRPr lang="zh-CN" altLang="en-US" sz="28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1691680" y="3501008"/>
            <a:ext cx="8208912" cy="2161679"/>
            <a:chOff x="683568" y="3717032"/>
            <a:chExt cx="8208912" cy="2161679"/>
          </a:xfrm>
        </p:grpSpPr>
        <p:graphicFrame>
          <p:nvGraphicFramePr>
            <p:cNvPr id="15" name="对象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99725165"/>
                </p:ext>
              </p:extLst>
            </p:nvPr>
          </p:nvGraphicFramePr>
          <p:xfrm>
            <a:off x="1206376" y="3968949"/>
            <a:ext cx="7110413" cy="190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160" r:id="rId5" imgW="3009900" imgH="939800" progId="Equation.3">
                    <p:embed/>
                  </p:oleObj>
                </mc:Choice>
                <mc:Fallback>
                  <p:oleObj r:id="rId5" imgW="3009900" imgH="939800" progId="Equation.3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6376" y="3968949"/>
                          <a:ext cx="7110413" cy="1909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683568" y="3717032"/>
              <a:ext cx="8208912" cy="1296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97904" y="1916832"/>
            <a:ext cx="86106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3900" lvl="1" eaLnBrk="0" hangingPunct="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j-ea"/>
              </a:rPr>
              <a:t>二</a:t>
            </a:r>
            <a:r>
              <a:rPr lang="en-US" altLang="zh-CN" sz="3200" b="1" dirty="0" smtClean="0">
                <a:solidFill>
                  <a:srgbClr val="000000"/>
                </a:solidFill>
                <a:latin typeface="+mj-ea"/>
              </a:rPr>
              <a:t>.</a:t>
            </a:r>
            <a:r>
              <a:rPr lang="zh-CN" altLang="en-US" sz="3200" b="1" dirty="0" smtClean="0">
                <a:solidFill>
                  <a:srgbClr val="FF0000"/>
                </a:solidFill>
                <a:latin typeface="+mj-ea"/>
              </a:rPr>
              <a:t>综合运用</a:t>
            </a:r>
            <a:r>
              <a:rPr lang="zh-CN" altLang="en-US" sz="3200" b="1" dirty="0" smtClean="0">
                <a:solidFill>
                  <a:srgbClr val="000000"/>
                </a:solidFill>
                <a:latin typeface="+mj-ea"/>
              </a:rPr>
              <a:t>：</a:t>
            </a:r>
            <a:endParaRPr lang="en-US" altLang="zh-CN" sz="3200" b="1" dirty="0">
              <a:solidFill>
                <a:srgbClr val="000000"/>
              </a:solidFill>
              <a:latin typeface="+mj-ea"/>
            </a:endParaRPr>
          </a:p>
        </p:txBody>
      </p:sp>
      <p:graphicFrame>
        <p:nvGraphicFramePr>
          <p:cNvPr id="19" name="对象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184391"/>
              </p:ext>
            </p:extLst>
          </p:nvPr>
        </p:nvGraphicFramePr>
        <p:xfrm>
          <a:off x="2187751" y="2708920"/>
          <a:ext cx="6629400" cy="237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1" r:id="rId7" imgW="3009900" imgH="1155700" progId="Equation.3">
                  <p:embed/>
                </p:oleObj>
              </mc:Choice>
              <mc:Fallback>
                <p:oleObj r:id="rId7" imgW="3009900" imgH="11557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751" y="2708920"/>
                        <a:ext cx="6629400" cy="237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835696" y="2617748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n-ea"/>
              </a:rPr>
              <a:t>1.</a:t>
            </a:r>
            <a:endParaRPr lang="zh-CN" altLang="en-US" sz="2800" dirty="0">
              <a:latin typeface="+mn-ea"/>
            </a:endParaRPr>
          </a:p>
        </p:txBody>
      </p:sp>
      <p:graphicFrame>
        <p:nvGraphicFramePr>
          <p:cNvPr id="3" name="对象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222949"/>
              </p:ext>
            </p:extLst>
          </p:nvPr>
        </p:nvGraphicFramePr>
        <p:xfrm>
          <a:off x="2195736" y="4242792"/>
          <a:ext cx="5003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2" r:id="rId9" imgW="2336800" imgH="457200" progId="Equation.3">
                  <p:embed/>
                </p:oleObj>
              </mc:Choice>
              <mc:Fallback>
                <p:oleObj r:id="rId9" imgW="2336800" imgH="457200" progId="Equation.3">
                  <p:embed/>
                  <p:pic>
                    <p:nvPicPr>
                      <p:cNvPr id="0" name="对象 7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242792"/>
                        <a:ext cx="5003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361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91072" y="5108991"/>
            <a:ext cx="7776864" cy="9843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27584" y="2373936"/>
            <a:ext cx="7766237" cy="9830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7584" y="1320187"/>
            <a:ext cx="7740352" cy="9552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35048" y="816131"/>
            <a:ext cx="23487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探究与猜想：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85187"/>
              </p:ext>
            </p:extLst>
          </p:nvPr>
        </p:nvGraphicFramePr>
        <p:xfrm>
          <a:off x="827584" y="1306966"/>
          <a:ext cx="764063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3" name="Equation" r:id="rId3" imgW="3682800" imgH="457200" progId="Equation.DSMT4">
                  <p:embed/>
                </p:oleObj>
              </mc:Choice>
              <mc:Fallback>
                <p:oleObj name="Equation" r:id="rId3" imgW="36828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306966"/>
                        <a:ext cx="7640638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844879"/>
              </p:ext>
            </p:extLst>
          </p:nvPr>
        </p:nvGraphicFramePr>
        <p:xfrm>
          <a:off x="827584" y="2382267"/>
          <a:ext cx="77724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4" name="Equation" r:id="rId5" imgW="3746160" imgH="469800" progId="Equation.DSMT4">
                  <p:embed/>
                </p:oleObj>
              </mc:Choice>
              <mc:Fallback>
                <p:oleObj name="Equation" r:id="rId5" imgW="37461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382267"/>
                        <a:ext cx="77724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4821578" y="1752235"/>
            <a:ext cx="30700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能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推广到一般吗</a:t>
            </a:r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？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5683" y="3409836"/>
            <a:ext cx="19880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查阅资料：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91072" y="3984484"/>
            <a:ext cx="7776864" cy="5400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3888" y="50982"/>
            <a:ext cx="8610600" cy="6417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3900" lvl="1" eaLnBrk="0" hangingPunct="0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/>
            </a:pPr>
            <a:r>
              <a:rPr lang="zh-CN" altLang="en-US" sz="3200" b="1" dirty="0" smtClean="0">
                <a:solidFill>
                  <a:srgbClr val="000000"/>
                </a:solidFill>
                <a:latin typeface="+mj-ea"/>
              </a:rPr>
              <a:t>三</a:t>
            </a:r>
            <a:r>
              <a:rPr lang="en-US" altLang="zh-CN" sz="3200" b="1" dirty="0" smtClean="0">
                <a:solidFill>
                  <a:srgbClr val="000000"/>
                </a:solidFill>
                <a:latin typeface="+mj-ea"/>
              </a:rPr>
              <a:t>.</a:t>
            </a:r>
            <a:r>
              <a:rPr lang="zh-CN" altLang="en-US" sz="3200" b="1" dirty="0">
                <a:solidFill>
                  <a:srgbClr val="FF0000"/>
                </a:solidFill>
                <a:latin typeface="+mj-ea"/>
              </a:rPr>
              <a:t>拓广探索</a:t>
            </a:r>
            <a:r>
              <a:rPr lang="zh-CN" altLang="en-US" sz="3200" b="1" dirty="0" smtClean="0">
                <a:solidFill>
                  <a:srgbClr val="000000"/>
                </a:solidFill>
                <a:latin typeface="+mj-ea"/>
              </a:rPr>
              <a:t>：</a:t>
            </a:r>
            <a:endParaRPr lang="en-US" altLang="zh-CN" sz="3200" b="1" dirty="0">
              <a:solidFill>
                <a:srgbClr val="000000"/>
              </a:solidFill>
              <a:latin typeface="+mj-ea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480112"/>
              </p:ext>
            </p:extLst>
          </p:nvPr>
        </p:nvGraphicFramePr>
        <p:xfrm>
          <a:off x="805756" y="4084108"/>
          <a:ext cx="3478212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5" name="Equation" r:id="rId7" imgW="1676160" imgH="203040" progId="Equation.DSMT4">
                  <p:embed/>
                </p:oleObj>
              </mc:Choice>
              <mc:Fallback>
                <p:oleObj name="Equation" r:id="rId7" imgW="1676160" imgH="20304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756" y="4084108"/>
                        <a:ext cx="3478212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827584" y="5108992"/>
            <a:ext cx="77403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/>
              <a:t> </a:t>
            </a:r>
            <a:r>
              <a:rPr lang="zh-CN" altLang="en-US" sz="2400" dirty="0" smtClean="0"/>
              <a:t>   </a:t>
            </a:r>
            <a:r>
              <a:rPr lang="zh-CN" altLang="en-US" sz="2400" b="1" dirty="0" smtClean="0"/>
              <a:t>请同学们类比学习</a:t>
            </a:r>
            <a:r>
              <a:rPr lang="zh-CN" altLang="en-US" sz="2400" b="1" dirty="0"/>
              <a:t>过的图形</a:t>
            </a:r>
            <a:r>
              <a:rPr lang="zh-CN" altLang="en-US" sz="2400" b="1" dirty="0" smtClean="0"/>
              <a:t>之间位置关系的判定</a:t>
            </a:r>
            <a:r>
              <a:rPr lang="zh-CN" altLang="en-US" sz="2400" b="1" dirty="0"/>
              <a:t>方法</a:t>
            </a:r>
            <a:r>
              <a:rPr lang="zh-CN" altLang="en-US" sz="2400" b="1" dirty="0" smtClean="0"/>
              <a:t>，思考圆和圆的位置关系如何判断？</a:t>
            </a:r>
            <a:endParaRPr lang="zh-CN" altLang="en-US" sz="2400" b="1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328561"/>
              </p:ext>
            </p:extLst>
          </p:nvPr>
        </p:nvGraphicFramePr>
        <p:xfrm>
          <a:off x="807332" y="5124842"/>
          <a:ext cx="4476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06" name="Equation" r:id="rId9" imgW="215640" imgH="203040" progId="Equation.DSMT4">
                  <p:embed/>
                </p:oleObj>
              </mc:Choice>
              <mc:Fallback>
                <p:oleObj name="Equation" r:id="rId9" imgW="215640" imgH="2030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332" y="5124842"/>
                        <a:ext cx="447675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179511" y="4561964"/>
            <a:ext cx="19880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思考</a:t>
            </a:r>
            <a:r>
              <a:rPr lang="zh-CN" alt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延伸</a:t>
            </a:r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：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57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08720"/>
            <a:ext cx="4006689" cy="317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78018" y="920909"/>
            <a:ext cx="38779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latin typeface="+mn-ea"/>
              </a:rPr>
              <a:t>天津</a:t>
            </a:r>
            <a:r>
              <a:rPr lang="zh-CN" altLang="zh-CN" sz="2400" b="1" dirty="0">
                <a:latin typeface="+mn-ea"/>
              </a:rPr>
              <a:t>标志性建筑天塔，是世界上唯一的一座水中之塔，有一游客在点</a:t>
            </a:r>
            <a:r>
              <a:rPr lang="en-US" altLang="zh-CN" sz="2400" b="1" dirty="0">
                <a:latin typeface="+mn-ea"/>
              </a:rPr>
              <a:t>M</a:t>
            </a:r>
            <a:r>
              <a:rPr lang="zh-CN" altLang="zh-CN" sz="2400" b="1" dirty="0">
                <a:latin typeface="+mn-ea"/>
              </a:rPr>
              <a:t>位置，直线前往</a:t>
            </a:r>
            <a:r>
              <a:rPr lang="en-US" altLang="zh-CN" sz="2400" b="1" dirty="0">
                <a:latin typeface="+mn-ea"/>
              </a:rPr>
              <a:t>A,B,C</a:t>
            </a:r>
            <a:r>
              <a:rPr lang="zh-CN" altLang="zh-CN" sz="2400" b="1" dirty="0">
                <a:latin typeface="+mn-ea"/>
              </a:rPr>
              <a:t>三个地点，经测量塔底直径为</a:t>
            </a:r>
            <a:r>
              <a:rPr lang="en-US" altLang="zh-CN" sz="2400" b="1" dirty="0">
                <a:latin typeface="+mn-ea"/>
              </a:rPr>
              <a:t>46.2</a:t>
            </a:r>
            <a:r>
              <a:rPr lang="zh-CN" altLang="zh-CN" sz="2400" b="1" dirty="0">
                <a:latin typeface="+mn-ea"/>
              </a:rPr>
              <a:t>米，若游客距离塔心</a:t>
            </a:r>
            <a:r>
              <a:rPr lang="en-US" altLang="zh-CN" sz="2400" b="1" dirty="0">
                <a:latin typeface="+mn-ea"/>
              </a:rPr>
              <a:t>50</a:t>
            </a:r>
            <a:r>
              <a:rPr lang="zh-CN" altLang="zh-CN" sz="2400" b="1" dirty="0">
                <a:latin typeface="+mn-ea"/>
              </a:rPr>
              <a:t>米，西偏南</a:t>
            </a:r>
            <a:r>
              <a:rPr lang="en-US" altLang="zh-CN" sz="2400" b="1" dirty="0">
                <a:latin typeface="+mn-ea"/>
              </a:rPr>
              <a:t>30</a:t>
            </a:r>
            <a:r>
              <a:rPr lang="zh-CN" altLang="zh-CN" sz="2400" b="1" dirty="0">
                <a:latin typeface="+mn-ea"/>
              </a:rPr>
              <a:t>度处，</a:t>
            </a:r>
            <a:r>
              <a:rPr lang="en-US" altLang="zh-CN" sz="2400" b="1" dirty="0">
                <a:latin typeface="+mn-ea"/>
              </a:rPr>
              <a:t>A</a:t>
            </a:r>
            <a:r>
              <a:rPr lang="zh-CN" altLang="zh-CN" sz="2400" b="1" dirty="0">
                <a:latin typeface="+mn-ea"/>
              </a:rPr>
              <a:t>地距离塔心</a:t>
            </a:r>
            <a:r>
              <a:rPr lang="en-US" altLang="zh-CN" sz="2400" b="1" dirty="0">
                <a:latin typeface="+mn-ea"/>
              </a:rPr>
              <a:t>60</a:t>
            </a:r>
            <a:r>
              <a:rPr lang="zh-CN" altLang="zh-CN" sz="2400" b="1" dirty="0">
                <a:latin typeface="+mn-ea"/>
              </a:rPr>
              <a:t>米，东偏北</a:t>
            </a:r>
            <a:r>
              <a:rPr lang="en-US" altLang="zh-CN" sz="2400" b="1" dirty="0">
                <a:latin typeface="+mn-ea"/>
              </a:rPr>
              <a:t>15</a:t>
            </a:r>
            <a:r>
              <a:rPr lang="zh-CN" altLang="zh-CN" sz="2400" b="1" dirty="0">
                <a:latin typeface="+mn-ea"/>
              </a:rPr>
              <a:t>度处，</a:t>
            </a:r>
            <a:r>
              <a:rPr lang="en-US" altLang="zh-CN" sz="2400" b="1" dirty="0">
                <a:latin typeface="+mn-ea"/>
              </a:rPr>
              <a:t>B</a:t>
            </a:r>
            <a:r>
              <a:rPr lang="zh-CN" altLang="zh-CN" sz="2400" b="1" dirty="0">
                <a:latin typeface="+mn-ea"/>
              </a:rPr>
              <a:t>点距离塔心</a:t>
            </a:r>
            <a:r>
              <a:rPr lang="en-US" altLang="zh-CN" sz="2400" b="1" dirty="0">
                <a:latin typeface="+mn-ea"/>
              </a:rPr>
              <a:t>70</a:t>
            </a:r>
            <a:r>
              <a:rPr lang="zh-CN" altLang="zh-CN" sz="2400" b="1" dirty="0">
                <a:latin typeface="+mn-ea"/>
              </a:rPr>
              <a:t>米，东偏南</a:t>
            </a:r>
            <a:r>
              <a:rPr lang="en-US" altLang="zh-CN" sz="2400" b="1" dirty="0">
                <a:latin typeface="+mn-ea"/>
              </a:rPr>
              <a:t>30</a:t>
            </a:r>
            <a:r>
              <a:rPr lang="zh-CN" altLang="zh-CN" sz="2400" b="1" dirty="0">
                <a:latin typeface="+mn-ea"/>
              </a:rPr>
              <a:t>度处，</a:t>
            </a:r>
            <a:r>
              <a:rPr lang="en-US" altLang="zh-CN" sz="2400" b="1" dirty="0">
                <a:latin typeface="+mn-ea"/>
              </a:rPr>
              <a:t>C</a:t>
            </a:r>
            <a:r>
              <a:rPr lang="zh-CN" altLang="zh-CN" sz="2400" b="1" dirty="0">
                <a:latin typeface="+mn-ea"/>
              </a:rPr>
              <a:t>点距离塔心</a:t>
            </a:r>
            <a:r>
              <a:rPr lang="en-US" altLang="zh-CN" sz="2400" b="1" dirty="0">
                <a:latin typeface="+mn-ea"/>
              </a:rPr>
              <a:t>100</a:t>
            </a:r>
            <a:r>
              <a:rPr lang="zh-CN" altLang="zh-CN" sz="2400" b="1" dirty="0">
                <a:latin typeface="+mn-ea"/>
              </a:rPr>
              <a:t>米，东偏南</a:t>
            </a:r>
            <a:r>
              <a:rPr lang="en-US" altLang="zh-CN" sz="2400" b="1" dirty="0">
                <a:latin typeface="+mn-ea"/>
              </a:rPr>
              <a:t>45</a:t>
            </a:r>
            <a:r>
              <a:rPr lang="zh-CN" altLang="zh-CN" sz="2400" b="1" dirty="0">
                <a:latin typeface="+mn-ea"/>
              </a:rPr>
              <a:t>度处，请问，可以顺利到达哪个地点？</a:t>
            </a:r>
          </a:p>
        </p:txBody>
      </p:sp>
      <p:sp>
        <p:nvSpPr>
          <p:cNvPr id="6" name="矩形 5"/>
          <p:cNvSpPr/>
          <p:nvPr/>
        </p:nvSpPr>
        <p:spPr>
          <a:xfrm>
            <a:off x="409625" y="253673"/>
            <a:ext cx="19880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实际应用：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9591" y="5570076"/>
            <a:ext cx="73981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通过本节课内容的学习，如何解决实际问题？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圆角矩形 1">
            <a:hlinkClick r:id="rId3" action="ppaction://hlinkfile"/>
          </p:cNvPr>
          <p:cNvSpPr/>
          <p:nvPr/>
        </p:nvSpPr>
        <p:spPr>
          <a:xfrm>
            <a:off x="7668344" y="6309320"/>
            <a:ext cx="57606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4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438373" y="2145630"/>
            <a:ext cx="644599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zh-CN" alt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祝同学们生活愉快！</a:t>
            </a:r>
          </a:p>
        </p:txBody>
      </p:sp>
    </p:spTree>
    <p:extLst>
      <p:ext uri="{BB962C8B-B14F-4D97-AF65-F5344CB8AC3E}">
        <p14:creationId xmlns:p14="http://schemas.microsoft.com/office/powerpoint/2010/main" val="2151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16377</TotalTime>
  <Words>904</Words>
  <Application>Microsoft Office PowerPoint</Application>
  <PresentationFormat>全屏显示(4:3)</PresentationFormat>
  <Paragraphs>191</Paragraphs>
  <Slides>20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Office 主题</vt:lpstr>
      <vt:lpstr>Equation</vt:lpstr>
      <vt:lpstr>Document</vt:lpstr>
      <vt:lpstr>Equation.3</vt:lpstr>
      <vt:lpstr>公式</vt:lpstr>
      <vt:lpstr>MathType 6.0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Windows 用户</cp:lastModifiedBy>
  <cp:revision>383</cp:revision>
  <dcterms:created xsi:type="dcterms:W3CDTF">2020-09-27T12:59:37Z</dcterms:created>
  <dcterms:modified xsi:type="dcterms:W3CDTF">2020-10-28T07:35:18Z</dcterms:modified>
</cp:coreProperties>
</file>