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Default Extension="wdp" ContentType="image/vnd.ms-photo"/>
  <Override PartName="/ppt/slideLayouts/slideLayout10.xml" ContentType="application/vnd.openxmlformats-officedocument.presentationml.slideLayout+xml"/>
  <Default Extension="vml" ContentType="application/vnd.openxmlformats-officedocument.vmlDrawing"/>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1"/>
  </p:notesMasterIdLst>
  <p:sldIdLst>
    <p:sldId id="364" r:id="rId2"/>
    <p:sldId id="365" r:id="rId3"/>
    <p:sldId id="305" r:id="rId4"/>
    <p:sldId id="369" r:id="rId5"/>
    <p:sldId id="338" r:id="rId6"/>
    <p:sldId id="339" r:id="rId7"/>
    <p:sldId id="264" r:id="rId8"/>
    <p:sldId id="340" r:id="rId9"/>
    <p:sldId id="341" r:id="rId10"/>
    <p:sldId id="342" r:id="rId11"/>
    <p:sldId id="343" r:id="rId12"/>
    <p:sldId id="344" r:id="rId13"/>
    <p:sldId id="345" r:id="rId14"/>
    <p:sldId id="346" r:id="rId15"/>
    <p:sldId id="347" r:id="rId16"/>
    <p:sldId id="362" r:id="rId17"/>
    <p:sldId id="349" r:id="rId18"/>
    <p:sldId id="350" r:id="rId19"/>
    <p:sldId id="351" r:id="rId20"/>
    <p:sldId id="352" r:id="rId21"/>
    <p:sldId id="353" r:id="rId22"/>
    <p:sldId id="354" r:id="rId23"/>
    <p:sldId id="355" r:id="rId24"/>
    <p:sldId id="356" r:id="rId25"/>
    <p:sldId id="357" r:id="rId26"/>
    <p:sldId id="361" r:id="rId27"/>
    <p:sldId id="363" r:id="rId28"/>
    <p:sldId id="368" r:id="rId29"/>
    <p:sldId id="367" r:id="rId30"/>
  </p:sldIdLst>
  <p:sldSz cx="9144000" cy="5143500" type="screen16x9"/>
  <p:notesSz cx="6858000" cy="9144000"/>
  <p:embeddedFontLst>
    <p:embeddedFont>
      <p:font typeface="黑体" pitchFamily="49" charset="-122"/>
      <p:regular r:id="rId32"/>
    </p:embeddedFont>
    <p:embeddedFont>
      <p:font typeface="Calibri" pitchFamily="34" charset="0"/>
      <p:regular r:id="rId33"/>
      <p:bold r:id="rId34"/>
      <p:italic r:id="rId35"/>
      <p:boldItalic r:id="rId36"/>
    </p:embeddedFont>
    <p:embeddedFont>
      <p:font typeface="楷体" pitchFamily="49" charset="-122"/>
      <p:regular r:id="rId37"/>
    </p:embeddedFont>
    <p:embeddedFont>
      <p:font typeface="微软雅黑" pitchFamily="34" charset="-122"/>
      <p:regular r:id="rId38"/>
      <p:bold r:id="rId39"/>
    </p:embeddedFont>
    <p:embeddedFont>
      <p:font typeface="华文彩云" pitchFamily="2" charset="-122"/>
      <p:regular r:id="rId40"/>
    </p:embeddedFont>
    <p:embeddedFont>
      <p:font typeface="方正正大黑简体" charset="-122"/>
      <p:regular r:id="rId41"/>
    </p:embeddedFont>
    <p:embeddedFont>
      <p:font typeface="方正粗黑宋简体" pitchFamily="2" charset="-122"/>
      <p:regular r:id="rId42"/>
    </p:embeddedFont>
    <p:embeddedFont>
      <p:font typeface="方正正粗黑简体" charset="-122"/>
      <p:regular r:id="rId43"/>
    </p:embeddedFont>
    <p:embeddedFont>
      <p:font typeface="方正小标宋简体" pitchFamily="65" charset="-122"/>
      <p:regular r:id="rId44"/>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EBFFEB"/>
    <a:srgbClr val="D9FFD9"/>
    <a:srgbClr val="CCFFCC"/>
    <a:srgbClr val="076BCE"/>
    <a:srgbClr val="0764C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100" d="100"/>
          <a:sy n="100" d="100"/>
        </p:scale>
        <p:origin x="-1944" y="-798"/>
      </p:cViewPr>
      <p:guideLst>
        <p:guide orient="horz" pos="1620"/>
        <p:guide pos="2880"/>
      </p:guideLst>
    </p:cSldViewPr>
  </p:slideViewPr>
  <p:notesTextViewPr>
    <p:cViewPr>
      <p:scale>
        <a:sx n="100" d="100"/>
        <a:sy n="100" d="100"/>
      </p:scale>
      <p:origin x="0" y="0"/>
    </p:cViewPr>
  </p:notesTextViewPr>
  <p:sorterViewPr>
    <p:cViewPr>
      <p:scale>
        <a:sx n="50" d="100"/>
        <a:sy n="5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wmf"/><Relationship Id="rId1" Type="http://schemas.openxmlformats.org/officeDocument/2006/relationships/image" Target="../media/image33.wmf"/><Relationship Id="rId6" Type="http://schemas.openxmlformats.org/officeDocument/2006/relationships/image" Target="../media/image38.emf"/><Relationship Id="rId5" Type="http://schemas.openxmlformats.org/officeDocument/2006/relationships/image" Target="../media/image37.wmf"/><Relationship Id="rId4" Type="http://schemas.openxmlformats.org/officeDocument/2006/relationships/image" Target="../media/image36.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37.wmf"/><Relationship Id="rId1" Type="http://schemas.openxmlformats.org/officeDocument/2006/relationships/image" Target="../media/image4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75F81A-9656-489C-ADAC-689A12C5C228}" type="datetimeFigureOut">
              <a:rPr lang="zh-CN" altLang="en-US" smtClean="0"/>
              <a:pPr/>
              <a:t>2021/4/22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D89910-EE77-4B57-A252-589E4A0CA6F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D89910-EE77-4B57-A252-589E4A0CA6F9}" type="slidenum">
              <a:rPr lang="zh-CN" altLang="en-US" smtClean="0"/>
              <a:pPr/>
              <a:t>7</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4D89910-EE77-4B57-A252-589E4A0CA6F9}" type="slidenum">
              <a:rPr lang="zh-CN" altLang="en-US" smtClean="0"/>
              <a:pPr/>
              <a:t>23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2021/4/22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2021/4/22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2021/4/22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2021/4/22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2021/4/22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2021/4/22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2021/4/22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5" name="矩形 4"/>
          <p:cNvSpPr/>
          <p:nvPr userDrawn="1"/>
        </p:nvSpPr>
        <p:spPr>
          <a:xfrm>
            <a:off x="0" y="0"/>
            <a:ext cx="9144000"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2021/4/22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2021/4/22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2021/4/22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2021/4/22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节标题">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BEBA8EAE-BF5A-486C-A8C5-ECC9F3942E4B}">
                <a14:imgProps xmlns:a14="http://schemas.microsoft.com/office/drawing/2010/main" xmlns="">
                  <a14:imgLayer r:embed="rId3">
                    <a14:imgEffect>
                      <a14:brightnessContrast contrast="20000"/>
                    </a14:imgEffect>
                  </a14:imgLayer>
                </a14:imgProps>
              </a:ext>
              <a:ext uri="{28A0092B-C50C-407E-A947-70E740481C1C}">
                <a14:useLocalDpi xmlns:a14="http://schemas.microsoft.com/office/drawing/2010/main" xmlns="" val="0"/>
              </a:ext>
            </a:extLst>
          </a:blip>
          <a:stretch>
            <a:fillRect/>
          </a:stretch>
        </p:blipFill>
        <p:spPr>
          <a:xfrm>
            <a:off x="0" y="676"/>
            <a:ext cx="9144000" cy="5159153"/>
          </a:xfrm>
          <a:prstGeom prst="rect">
            <a:avLst/>
          </a:prstGeom>
        </p:spPr>
      </p:pic>
      <p:pic>
        <p:nvPicPr>
          <p:cNvPr id="2" name="图片 1"/>
          <p:cNvPicPr>
            <a:picLocks noChangeAspect="1"/>
          </p:cNvPicPr>
          <p:nvPr userDrawn="1"/>
        </p:nvPicPr>
        <p:blipFill>
          <a:blip r:embed="rId4">
            <a:extLst>
              <a:ext uri="{28A0092B-C50C-407E-A947-70E740481C1C}">
                <a14:useLocalDpi xmlns:a14="http://schemas.microsoft.com/office/drawing/2010/main" xmlns="" val="0"/>
              </a:ext>
            </a:extLst>
          </a:blip>
          <a:stretch>
            <a:fillRect/>
          </a:stretch>
        </p:blipFill>
        <p:spPr>
          <a:xfrm>
            <a:off x="228600" y="198996"/>
            <a:ext cx="8741229" cy="4764889"/>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slow" p14:dur="1250" advTm="0">
        <p14:flip dir="r"/>
      </p:transition>
    </mc:Choice>
    <mc:Fallback>
      <p:transition spd="slow" advTm="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2021/4/22</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1.png"/><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microsoft.com/office/2007/relationships/hdphoto" Target="../media/image12.wdp"/></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21.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20.pn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hyperlink" Target="2311.xlsx" TargetMode="External"/><Relationship Id="rId5" Type="http://schemas.openxmlformats.org/officeDocument/2006/relationships/image" Target="../media/image23.png"/><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oleObject" Target="../embeddings/Microsoft_Office_Word_97_-_2003___1.doc"/><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6.jpeg"/><Relationship Id="rId7" Type="http://schemas.openxmlformats.org/officeDocument/2006/relationships/image" Target="../media/image28.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image" Target="../media/image5.png"/><Relationship Id="rId7" Type="http://schemas.openxmlformats.org/officeDocument/2006/relationships/image" Target="../media/image30.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image" Target="../media/image7.jpeg"/><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8" Type="http://schemas.openxmlformats.org/officeDocument/2006/relationships/oleObject" Target="../embeddings/Microsoft_Office_Word_97_-_2003___2.doc"/><Relationship Id="rId3" Type="http://schemas.openxmlformats.org/officeDocument/2006/relationships/image" Target="../media/image5.png"/><Relationship Id="rId7" Type="http://schemas.openxmlformats.org/officeDocument/2006/relationships/oleObject" Target="../embeddings/oleObject4.bin"/><Relationship Id="rId12" Type="http://schemas.openxmlformats.org/officeDocument/2006/relationships/image" Target="../media/image39.png"/><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oleObject" Target="../embeddings/oleObject3.bin"/><Relationship Id="rId11" Type="http://schemas.openxmlformats.org/officeDocument/2006/relationships/oleObject" Target="../embeddings/Microsoft_Office_Word_97_-_2003___3.doc"/><Relationship Id="rId5" Type="http://schemas.openxmlformats.org/officeDocument/2006/relationships/image" Target="../media/image7.jpeg"/><Relationship Id="rId10" Type="http://schemas.openxmlformats.org/officeDocument/2006/relationships/oleObject" Target="../embeddings/oleObject6.bin"/><Relationship Id="rId4" Type="http://schemas.openxmlformats.org/officeDocument/2006/relationships/image" Target="../media/image6.jpeg"/><Relationship Id="rId9" Type="http://schemas.openxmlformats.org/officeDocument/2006/relationships/oleObject" Target="../embeddings/oleObject5.bin"/></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image" Target="../media/image5.png"/><Relationship Id="rId7" Type="http://schemas.openxmlformats.org/officeDocument/2006/relationships/oleObject" Target="../embeddings/oleObject8.bin"/><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oleObject" Target="../embeddings/oleObject7.bin"/><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7.jpeg"/><Relationship Id="rId4" Type="http://schemas.openxmlformats.org/officeDocument/2006/relationships/image" Target="../media/image6.jpe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43.png"/><Relationship Id="rId5" Type="http://schemas.openxmlformats.org/officeDocument/2006/relationships/image" Target="../media/image7.jpeg"/><Relationship Id="rId4" Type="http://schemas.openxmlformats.org/officeDocument/2006/relationships/image" Target="../media/image6.jpeg"/></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7.jpeg"/></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2.xml"/><Relationship Id="rId5" Type="http://schemas.microsoft.com/office/2007/relationships/hdphoto" Target="../media/image46.wdp"/><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2.xml"/><Relationship Id="rId6" Type="http://schemas.microsoft.com/office/2007/relationships/hdphoto" Target="../media/image49.wdp"/><Relationship Id="rId5" Type="http://schemas.openxmlformats.org/officeDocument/2006/relationships/image" Target="../media/image47.pn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未标题-1 422副本.png"/>
          <p:cNvPicPr>
            <a:picLocks noChangeAspect="1"/>
          </p:cNvPicPr>
          <p:nvPr/>
        </p:nvPicPr>
        <p:blipFill>
          <a:blip r:embed="rId2"/>
          <a:stretch>
            <a:fillRect/>
          </a:stretch>
        </p:blipFill>
        <p:spPr>
          <a:xfrm>
            <a:off x="0" y="0"/>
            <a:ext cx="9144000" cy="5145025"/>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9" name="矩形 8"/>
          <p:cNvSpPr/>
          <p:nvPr/>
        </p:nvSpPr>
        <p:spPr>
          <a:xfrm>
            <a:off x="0" y="3848701"/>
            <a:ext cx="9144000" cy="738664"/>
          </a:xfrm>
          <a:prstGeom prst="rect">
            <a:avLst/>
          </a:prstGeom>
        </p:spPr>
        <p:txBody>
          <a:bodyPr wrap="square">
            <a:spAutoFit/>
          </a:bodyPr>
          <a:lstStyle/>
          <a:p>
            <a:pPr algn="ctr">
              <a:lnSpc>
                <a:spcPct val="150000"/>
              </a:lnSpc>
            </a:pPr>
            <a:r>
              <a:rPr lang="zh-CN" altLang="en-US" sz="2800" dirty="0" smtClean="0">
                <a:latin typeface="黑体" pitchFamily="49" charset="-122"/>
                <a:ea typeface="黑体" pitchFamily="49" charset="-122"/>
              </a:rPr>
              <a:t>扫码，免费看</a:t>
            </a:r>
            <a:r>
              <a:rPr lang="en-US" altLang="zh-CN" sz="2800" dirty="0" smtClean="0">
                <a:latin typeface="黑体" pitchFamily="49" charset="-122"/>
                <a:ea typeface="黑体" pitchFamily="49" charset="-122"/>
              </a:rPr>
              <a:t>800</a:t>
            </a:r>
            <a:r>
              <a:rPr lang="zh-CN" altLang="en-US" sz="2800" dirty="0" smtClean="0">
                <a:latin typeface="黑体" pitchFamily="49" charset="-122"/>
                <a:ea typeface="黑体" pitchFamily="49" charset="-122"/>
              </a:rPr>
              <a:t>分钟！</a:t>
            </a:r>
            <a:endParaRPr lang="en-US" altLang="zh-CN" sz="2800" dirty="0" smtClean="0">
              <a:latin typeface="黑体" pitchFamily="49" charset="-122"/>
              <a:ea typeface="黑体" pitchFamily="49" charset="-122"/>
            </a:endParaRPr>
          </a:p>
        </p:txBody>
      </p:sp>
      <p:sp>
        <p:nvSpPr>
          <p:cNvPr id="7" name="TextBox 3"/>
          <p:cNvSpPr txBox="1">
            <a:spLocks noChangeArrowheads="1"/>
          </p:cNvSpPr>
          <p:nvPr/>
        </p:nvSpPr>
        <p:spPr bwMode="auto">
          <a:xfrm>
            <a:off x="0" y="532612"/>
            <a:ext cx="9144000" cy="584775"/>
          </a:xfrm>
          <a:prstGeom prst="rect">
            <a:avLst/>
          </a:prstGeom>
          <a:noFill/>
          <a:ln w="9525">
            <a:noFill/>
            <a:miter lim="800000"/>
            <a:headEnd/>
            <a:tailEnd/>
          </a:ln>
        </p:spPr>
        <p:txBody>
          <a:bodyPr wrap="square">
            <a:spAutoFit/>
          </a:bodyPr>
          <a:lstStyle/>
          <a:p>
            <a:pPr algn="ctr"/>
            <a:r>
              <a:rPr lang="zh-CN" altLang="en-US" sz="3200" dirty="0" smtClean="0">
                <a:latin typeface="黑体" pitchFamily="49" charset="-122"/>
                <a:ea typeface="黑体" pitchFamily="49" charset="-122"/>
              </a:rPr>
              <a:t>课堂实录（视频）</a:t>
            </a:r>
            <a:endParaRPr lang="en-US" altLang="zh-CN" sz="3200" dirty="0" smtClean="0">
              <a:latin typeface="黑体" pitchFamily="49" charset="-122"/>
              <a:ea typeface="黑体" pitchFamily="49" charset="-122"/>
            </a:endParaRPr>
          </a:p>
        </p:txBody>
      </p:sp>
      <p:sp>
        <p:nvSpPr>
          <p:cNvPr id="12" name="矩形 11"/>
          <p:cNvSpPr/>
          <p:nvPr/>
        </p:nvSpPr>
        <p:spPr>
          <a:xfrm>
            <a:off x="0" y="4774168"/>
            <a:ext cx="9144000" cy="307777"/>
          </a:xfrm>
          <a:prstGeom prst="rect">
            <a:avLst/>
          </a:prstGeom>
        </p:spPr>
        <p:txBody>
          <a:bodyPr wrap="square">
            <a:spAutoFit/>
          </a:bodyPr>
          <a:lstStyle/>
          <a:p>
            <a:pPr algn="r"/>
            <a:r>
              <a:rPr lang="zh-CN" altLang="en-US" sz="1400" dirty="0" smtClean="0"/>
              <a:t>获取更多信息，请联系编辑：</a:t>
            </a:r>
            <a:r>
              <a:rPr lang="en-US" altLang="zh-CN" sz="1400" dirty="0" smtClean="0"/>
              <a:t>13166715360</a:t>
            </a:r>
            <a:r>
              <a:rPr lang="zh-CN" altLang="en-US" sz="1400" dirty="0" smtClean="0"/>
              <a:t>（杜编辑）</a:t>
            </a:r>
            <a:endParaRPr lang="zh-CN" altLang="en-US" sz="1400" dirty="0"/>
          </a:p>
        </p:txBody>
      </p:sp>
      <p:pic>
        <p:nvPicPr>
          <p:cNvPr id="6" name="图片 5" descr="1fe0de1d6852c096e27215f80f572a8.png"/>
          <p:cNvPicPr>
            <a:picLocks noChangeAspect="1"/>
          </p:cNvPicPr>
          <p:nvPr/>
        </p:nvPicPr>
        <p:blipFill>
          <a:blip r:embed="rId2"/>
          <a:stretch>
            <a:fillRect/>
          </a:stretch>
        </p:blipFill>
        <p:spPr>
          <a:xfrm>
            <a:off x="3257549" y="1219199"/>
            <a:ext cx="2514601" cy="2514601"/>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973" y="-7975"/>
            <a:ext cx="9166500" cy="5149633"/>
            <a:chOff x="-10630" y="-10634"/>
            <a:chExt cx="12222000" cy="6866177"/>
          </a:xfrm>
        </p:grpSpPr>
        <p:pic>
          <p:nvPicPr>
            <p:cNvPr id="2"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630" y="-10634"/>
              <a:ext cx="12222000" cy="631882"/>
            </a:xfrm>
            <a:prstGeom prst="rect">
              <a:avLst/>
            </a:prstGeom>
          </p:spPr>
        </p:pic>
        <p:pic>
          <p:nvPicPr>
            <p:cNvPr id="8" name="图片 7"/>
            <p:cNvPicPr>
              <a:picLocks noChangeAspect="1"/>
            </p:cNvPicPr>
            <p:nvPr/>
          </p:nvPicPr>
          <p:blipFill rotWithShape="1">
            <a:blip r:embed="rId2">
              <a:extLst>
                <a:ext uri="{28A0092B-C50C-407E-A947-70E740481C1C}">
                  <a14:useLocalDpi xmlns:a14="http://schemas.microsoft.com/office/drawing/2010/main" xmlns="" val="0"/>
                </a:ext>
              </a:extLst>
            </a:blip>
            <a:srcRect b="93411"/>
            <a:stretch>
              <a:fillRect/>
            </a:stretch>
          </p:blipFill>
          <p:spPr>
            <a:xfrm>
              <a:off x="0" y="6771969"/>
              <a:ext cx="12192000" cy="83574"/>
            </a:xfrm>
            <a:prstGeom prst="rect">
              <a:avLst/>
            </a:prstGeom>
          </p:spPr>
        </p:pic>
      </p:grpSp>
      <p:grpSp>
        <p:nvGrpSpPr>
          <p:cNvPr id="30" name="组合 29"/>
          <p:cNvGrpSpPr/>
          <p:nvPr/>
        </p:nvGrpSpPr>
        <p:grpSpPr>
          <a:xfrm>
            <a:off x="7369387" y="78812"/>
            <a:ext cx="1424993" cy="341603"/>
            <a:chOff x="3904547" y="4596139"/>
            <a:chExt cx="3390587" cy="812800"/>
          </a:xfrm>
        </p:grpSpPr>
        <p:pic>
          <p:nvPicPr>
            <p:cNvPr id="31" name="Picture 4" descr="C:\Users\admin\Desktop\沈阳市第四中学----字.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admin\Desktop\校徽----小.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83" name="文本框 4"/>
          <p:cNvSpPr txBox="1"/>
          <p:nvPr/>
        </p:nvSpPr>
        <p:spPr>
          <a:xfrm>
            <a:off x="2428860" y="3214692"/>
            <a:ext cx="4572032" cy="561692"/>
          </a:xfrm>
          <a:prstGeom prst="rect">
            <a:avLst/>
          </a:prstGeom>
          <a:noFill/>
        </p:spPr>
        <p:txBody>
          <a:bodyPr wrap="square" lIns="68580" tIns="34290" rIns="68580" bIns="34290" rtlCol="0" anchor="t">
            <a:spAutoFit/>
          </a:bodyPr>
          <a:lstStyle/>
          <a:p>
            <a:r>
              <a:rPr lang="zh-CN" altLang="en-US" sz="3200" b="1" dirty="0" smtClean="0">
                <a:gradFill>
                  <a:gsLst>
                    <a:gs pos="0">
                      <a:srgbClr val="012D86"/>
                    </a:gs>
                    <a:gs pos="100000">
                      <a:srgbClr val="0E2557"/>
                    </a:gs>
                  </a:gsLst>
                  <a:lin scaled="0"/>
                </a:gradFill>
                <a:latin typeface="楷体" panose="02010609060101010101" charset="-122"/>
                <a:ea typeface="楷体" panose="02010609060101010101" charset="-122"/>
                <a:cs typeface="楷体" panose="02010609060101010101" charset="-122"/>
              </a:rPr>
              <a:t>辽宁沈阳四中  王丹阳</a:t>
            </a:r>
            <a:endParaRPr lang="zh-CN" altLang="en-US" sz="3200" b="1" dirty="0">
              <a:gradFill>
                <a:gsLst>
                  <a:gs pos="0">
                    <a:srgbClr val="012D86"/>
                  </a:gs>
                  <a:gs pos="100000">
                    <a:srgbClr val="0E2557"/>
                  </a:gs>
                </a:gsLst>
                <a:lin scaled="0"/>
              </a:gradFill>
              <a:latin typeface="楷体" panose="02010609060101010101" charset="-122"/>
              <a:ea typeface="楷体" panose="02010609060101010101" charset="-122"/>
              <a:cs typeface="楷体" panose="02010609060101010101" charset="-122"/>
            </a:endParaRPr>
          </a:p>
        </p:txBody>
      </p:sp>
      <p:sp>
        <p:nvSpPr>
          <p:cNvPr id="10" name="矩形 9"/>
          <p:cNvSpPr/>
          <p:nvPr/>
        </p:nvSpPr>
        <p:spPr>
          <a:xfrm>
            <a:off x="251520" y="51470"/>
            <a:ext cx="5184576" cy="369332"/>
          </a:xfrm>
          <a:prstGeom prst="rect">
            <a:avLst/>
          </a:prstGeom>
        </p:spPr>
        <p:txBody>
          <a:bodyPr wrap="square">
            <a:spAutoFit/>
          </a:bodyPr>
          <a:lstStyle/>
          <a:p>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高中数学必修第二册（人教</a:t>
            </a:r>
            <a:r>
              <a:rPr lang="en-US" altLang="zh-CN" b="1" dirty="0" smtClean="0">
                <a:solidFill>
                  <a:schemeClr val="bg1">
                    <a:lumMod val="95000"/>
                  </a:schemeClr>
                </a:solidFill>
                <a:latin typeface="微软雅黑" panose="020B0503020204020204" pitchFamily="34" charset="-122"/>
                <a:ea typeface="微软雅黑" panose="020B0503020204020204" pitchFamily="34" charset="-122"/>
              </a:rPr>
              <a:t>B</a:t>
            </a:r>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版）</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
        <p:nvSpPr>
          <p:cNvPr id="12" name="文本框 4"/>
          <p:cNvSpPr txBox="1"/>
          <p:nvPr/>
        </p:nvSpPr>
        <p:spPr>
          <a:xfrm>
            <a:off x="2143108" y="1214428"/>
            <a:ext cx="4714908" cy="807913"/>
          </a:xfrm>
          <a:prstGeom prst="rect">
            <a:avLst/>
          </a:prstGeom>
          <a:noFill/>
        </p:spPr>
        <p:txBody>
          <a:bodyPr wrap="square" lIns="68580" tIns="34290" rIns="68580" bIns="34290" rtlCol="0" anchor="t">
            <a:spAutoFit/>
          </a:bodyPr>
          <a:lstStyle/>
          <a:p>
            <a:r>
              <a:rPr lang="zh-CN" altLang="en-US" sz="4800" b="1" dirty="0" smtClean="0">
                <a:gradFill>
                  <a:gsLst>
                    <a:gs pos="0">
                      <a:srgbClr val="012D86"/>
                    </a:gs>
                    <a:gs pos="100000">
                      <a:srgbClr val="0E2557"/>
                    </a:gs>
                  </a:gsLst>
                  <a:lin scaled="0"/>
                </a:gradFill>
                <a:latin typeface="楷体" panose="02010609060101010101" charset="-122"/>
                <a:ea typeface="楷体" panose="02010609060101010101" charset="-122"/>
                <a:cs typeface="楷体" panose="02010609060101010101" charset="-122"/>
              </a:rPr>
              <a:t>用</a:t>
            </a:r>
            <a:r>
              <a:rPr lang="zh-CN" altLang="en-US" sz="4800" b="1" dirty="0" smtClean="0">
                <a:gradFill>
                  <a:gsLst>
                    <a:gs pos="0">
                      <a:srgbClr val="012D86"/>
                    </a:gs>
                    <a:gs pos="100000">
                      <a:srgbClr val="0E2557"/>
                    </a:gs>
                  </a:gsLst>
                  <a:lin scaled="0"/>
                </a:gradFill>
                <a:latin typeface="楷体" panose="02010609060101010101" charset="-122"/>
                <a:ea typeface="楷体" panose="02010609060101010101" charset="-122"/>
                <a:cs typeface="楷体" panose="02010609060101010101" charset="-122"/>
              </a:rPr>
              <a:t>样本估计总体</a:t>
            </a:r>
            <a:endParaRPr lang="zh-CN" altLang="en-US" sz="4800" b="1" dirty="0">
              <a:gradFill>
                <a:gsLst>
                  <a:gs pos="0">
                    <a:srgbClr val="012D86"/>
                  </a:gs>
                  <a:gs pos="100000">
                    <a:srgbClr val="0E2557"/>
                  </a:gs>
                </a:gsLst>
                <a:lin scaled="0"/>
              </a:gradFill>
              <a:latin typeface="楷体" panose="02010609060101010101" charset="-122"/>
              <a:ea typeface="楷体" panose="02010609060101010101" charset="-122"/>
              <a:cs typeface="楷体" panose="02010609060101010101" charset="-122"/>
            </a:endParaRPr>
          </a:p>
        </p:txBody>
      </p:sp>
    </p:spTree>
  </p:cSld>
  <p:clrMapOvr>
    <a:masterClrMapping/>
  </p:clrMapOvr>
  <p:transition spd="slow">
    <p:push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8"/>
          <p:cNvGrpSpPr/>
          <p:nvPr/>
        </p:nvGrpSpPr>
        <p:grpSpPr>
          <a:xfrm>
            <a:off x="-7973" y="-7975"/>
            <a:ext cx="9166500" cy="5149633"/>
            <a:chOff x="-10630" y="-10634"/>
            <a:chExt cx="12222000" cy="6866177"/>
          </a:xfrm>
        </p:grpSpPr>
        <p:pic>
          <p:nvPicPr>
            <p:cNvPr id="2"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630" y="-10634"/>
              <a:ext cx="12222000" cy="631882"/>
            </a:xfrm>
            <a:prstGeom prst="rect">
              <a:avLst/>
            </a:prstGeom>
          </p:spPr>
        </p:pic>
        <p:pic>
          <p:nvPicPr>
            <p:cNvPr id="8" name="图片 7"/>
            <p:cNvPicPr>
              <a:picLocks noChangeAspect="1"/>
            </p:cNvPicPr>
            <p:nvPr/>
          </p:nvPicPr>
          <p:blipFill rotWithShape="1">
            <a:blip r:embed="rId2">
              <a:extLst>
                <a:ext uri="{28A0092B-C50C-407E-A947-70E740481C1C}">
                  <a14:useLocalDpi xmlns:a14="http://schemas.microsoft.com/office/drawing/2010/main" xmlns="" val="0"/>
                </a:ext>
              </a:extLst>
            </a:blip>
            <a:srcRect b="93411"/>
            <a:stretch>
              <a:fillRect/>
            </a:stretch>
          </p:blipFill>
          <p:spPr>
            <a:xfrm>
              <a:off x="0" y="6771969"/>
              <a:ext cx="12192000" cy="83574"/>
            </a:xfrm>
            <a:prstGeom prst="rect">
              <a:avLst/>
            </a:prstGeom>
          </p:spPr>
        </p:pic>
      </p:grpSp>
      <p:grpSp>
        <p:nvGrpSpPr>
          <p:cNvPr id="4" name="组合 29"/>
          <p:cNvGrpSpPr/>
          <p:nvPr/>
        </p:nvGrpSpPr>
        <p:grpSpPr>
          <a:xfrm>
            <a:off x="7369387" y="78812"/>
            <a:ext cx="1424993" cy="341603"/>
            <a:chOff x="3904547" y="4596139"/>
            <a:chExt cx="3390587" cy="812800"/>
          </a:xfrm>
        </p:grpSpPr>
        <p:pic>
          <p:nvPicPr>
            <p:cNvPr id="31" name="Picture 4" descr="C:\Users\admin\Desktop\沈阳市第四中学----字.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admin\Desktop\校徽----小.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47" name="图片 46" descr="cf81a7f9abee1340b4d0120ba67f3a24"/>
          <p:cNvPicPr>
            <a:picLocks noChangeAspect="1"/>
          </p:cNvPicPr>
          <p:nvPr/>
        </p:nvPicPr>
        <p:blipFill>
          <a:blip r:embed="rId5"/>
          <a:stretch>
            <a:fillRect/>
          </a:stretch>
        </p:blipFill>
        <p:spPr>
          <a:xfrm>
            <a:off x="-7937" y="1104587"/>
            <a:ext cx="5246846" cy="2951798"/>
          </a:xfrm>
          <a:prstGeom prst="rect">
            <a:avLst/>
          </a:prstGeom>
        </p:spPr>
      </p:pic>
      <p:sp>
        <p:nvSpPr>
          <p:cNvPr id="83" name="文本框 4"/>
          <p:cNvSpPr txBox="1"/>
          <p:nvPr/>
        </p:nvSpPr>
        <p:spPr>
          <a:xfrm>
            <a:off x="5447957" y="892656"/>
            <a:ext cx="3513773" cy="3623310"/>
          </a:xfrm>
          <a:prstGeom prst="rect">
            <a:avLst/>
          </a:prstGeom>
          <a:noFill/>
        </p:spPr>
        <p:txBody>
          <a:bodyPr wrap="square" lIns="68580" tIns="34290" rIns="68580" bIns="34290" rtlCol="0" anchor="t">
            <a:spAutoFit/>
          </a:bodyPr>
          <a:lstStyle/>
          <a:p>
            <a:r>
              <a:rPr lang="en-US" altLang="zh-CN" sz="2100" b="1" dirty="0">
                <a:gradFill>
                  <a:gsLst>
                    <a:gs pos="0">
                      <a:srgbClr val="012D86"/>
                    </a:gs>
                    <a:gs pos="100000">
                      <a:srgbClr val="0E2557"/>
                    </a:gs>
                  </a:gsLst>
                  <a:lin scaled="0"/>
                </a:gradFill>
                <a:latin typeface="楷体" panose="02010609060101010101" charset="-122"/>
                <a:ea typeface="楷体" panose="02010609060101010101" charset="-122"/>
                <a:cs typeface="楷体" panose="02010609060101010101" charset="-122"/>
              </a:rPr>
              <a:t>(</a:t>
            </a:r>
            <a:r>
              <a:rPr lang="zh-CN" altLang="en-US" sz="2100" b="1" dirty="0">
                <a:gradFill>
                  <a:gsLst>
                    <a:gs pos="0">
                      <a:srgbClr val="012D86"/>
                    </a:gs>
                    <a:gs pos="100000">
                      <a:srgbClr val="0E2557"/>
                    </a:gs>
                  </a:gsLst>
                  <a:lin scaled="0"/>
                </a:gradFill>
                <a:latin typeface="楷体" panose="02010609060101010101" charset="-122"/>
                <a:ea typeface="楷体" panose="02010609060101010101" charset="-122"/>
                <a:cs typeface="楷体" panose="02010609060101010101" charset="-122"/>
              </a:rPr>
              <a:t>中新网福州10月12日电</a:t>
            </a:r>
            <a:r>
              <a:rPr lang="en-US" altLang="zh-CN" sz="2100" b="1" dirty="0">
                <a:gradFill>
                  <a:gsLst>
                    <a:gs pos="0">
                      <a:srgbClr val="012D86"/>
                    </a:gs>
                    <a:gs pos="100000">
                      <a:srgbClr val="0E2557"/>
                    </a:gs>
                  </a:gsLst>
                  <a:lin scaled="0"/>
                </a:gradFill>
                <a:latin typeface="楷体" panose="02010609060101010101" charset="-122"/>
                <a:ea typeface="楷体" panose="02010609060101010101" charset="-122"/>
                <a:cs typeface="楷体" panose="02010609060101010101" charset="-122"/>
              </a:rPr>
              <a:t>)</a:t>
            </a:r>
            <a:r>
              <a:rPr lang="zh-CN" altLang="en-US" sz="2100" b="1" dirty="0">
                <a:gradFill>
                  <a:gsLst>
                    <a:gs pos="0">
                      <a:srgbClr val="012D86"/>
                    </a:gs>
                    <a:gs pos="100000">
                      <a:srgbClr val="0E2557"/>
                    </a:gs>
                  </a:gsLst>
                  <a:lin scaled="0"/>
                </a:gradFill>
                <a:latin typeface="楷体" panose="02010609060101010101" charset="-122"/>
                <a:ea typeface="楷体" panose="02010609060101010101" charset="-122"/>
                <a:cs typeface="楷体" panose="02010609060101010101" charset="-122"/>
              </a:rPr>
              <a:t> “</a:t>
            </a:r>
            <a:r>
              <a:rPr lang="zh-CN" altLang="en-US" sz="2100" b="1" dirty="0">
                <a:solidFill>
                  <a:srgbClr val="FF0000"/>
                </a:solidFill>
                <a:latin typeface="楷体" panose="02010609060101010101" charset="-122"/>
                <a:ea typeface="楷体" panose="02010609060101010101" charset="-122"/>
                <a:cs typeface="楷体" panose="02010609060101010101" charset="-122"/>
              </a:rPr>
              <a:t>大数据和人工智能极大提高了我们对新冠肺炎的诊断、预测和治疗水平。</a:t>
            </a:r>
            <a:r>
              <a:rPr lang="zh-CN" altLang="en-US" sz="2100" b="1" dirty="0">
                <a:gradFill>
                  <a:gsLst>
                    <a:gs pos="0">
                      <a:srgbClr val="012D86"/>
                    </a:gs>
                    <a:gs pos="100000">
                      <a:srgbClr val="0E2557"/>
                    </a:gs>
                  </a:gsLst>
                  <a:lin scaled="0"/>
                </a:gradFill>
                <a:latin typeface="楷体" panose="02010609060101010101" charset="-122"/>
                <a:ea typeface="楷体" panose="02010609060101010101" charset="-122"/>
                <a:cs typeface="楷体" panose="02010609060101010101" charset="-122"/>
              </a:rPr>
              <a:t>”于12日上午在福州举办的第三届数字中国建设峰会开幕式上，“共和国勋章”获得者、中国工程院院士钟南山在视频致辞中向在抗疫斗争中作出贡献的数字技术领域工作者表示感谢。</a:t>
            </a:r>
          </a:p>
        </p:txBody>
      </p:sp>
      <p:sp>
        <p:nvSpPr>
          <p:cNvPr id="10" name="矩形 9"/>
          <p:cNvSpPr/>
          <p:nvPr/>
        </p:nvSpPr>
        <p:spPr>
          <a:xfrm>
            <a:off x="251520" y="51470"/>
            <a:ext cx="5184576" cy="369332"/>
          </a:xfrm>
          <a:prstGeom prst="rect">
            <a:avLst/>
          </a:prstGeom>
        </p:spPr>
        <p:txBody>
          <a:bodyPr wrap="square">
            <a:spAutoFit/>
          </a:bodyPr>
          <a:lstStyle/>
          <a:p>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高中数学必修第二册（人教</a:t>
            </a:r>
            <a:r>
              <a:rPr lang="en-US" altLang="zh-CN" b="1" dirty="0" smtClean="0">
                <a:solidFill>
                  <a:schemeClr val="bg1">
                    <a:lumMod val="95000"/>
                  </a:schemeClr>
                </a:solidFill>
                <a:latin typeface="微软雅黑" panose="020B0503020204020204" pitchFamily="34" charset="-122"/>
                <a:ea typeface="微软雅黑" panose="020B0503020204020204" pitchFamily="34" charset="-122"/>
              </a:rPr>
              <a:t>B</a:t>
            </a:r>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版）</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transition spd="slow">
    <p:push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973" y="-7975"/>
            <a:ext cx="9166500" cy="5149633"/>
            <a:chOff x="-10630" y="-10634"/>
            <a:chExt cx="12222000" cy="6866177"/>
          </a:xfrm>
        </p:grpSpPr>
        <p:pic>
          <p:nvPicPr>
            <p:cNvPr id="2"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630" y="-10634"/>
              <a:ext cx="12222000" cy="631882"/>
            </a:xfrm>
            <a:prstGeom prst="rect">
              <a:avLst/>
            </a:prstGeom>
          </p:spPr>
        </p:pic>
        <p:pic>
          <p:nvPicPr>
            <p:cNvPr id="8" name="图片 7"/>
            <p:cNvPicPr>
              <a:picLocks noChangeAspect="1"/>
            </p:cNvPicPr>
            <p:nvPr/>
          </p:nvPicPr>
          <p:blipFill rotWithShape="1">
            <a:blip r:embed="rId2">
              <a:extLst>
                <a:ext uri="{28A0092B-C50C-407E-A947-70E740481C1C}">
                  <a14:useLocalDpi xmlns:a14="http://schemas.microsoft.com/office/drawing/2010/main" xmlns="" val="0"/>
                </a:ext>
              </a:extLst>
            </a:blip>
            <a:srcRect b="93411"/>
            <a:stretch>
              <a:fillRect/>
            </a:stretch>
          </p:blipFill>
          <p:spPr>
            <a:xfrm>
              <a:off x="0" y="6771969"/>
              <a:ext cx="12192000" cy="83574"/>
            </a:xfrm>
            <a:prstGeom prst="rect">
              <a:avLst/>
            </a:prstGeom>
          </p:spPr>
        </p:pic>
      </p:grpSp>
      <p:grpSp>
        <p:nvGrpSpPr>
          <p:cNvPr id="30" name="组合 29"/>
          <p:cNvGrpSpPr/>
          <p:nvPr/>
        </p:nvGrpSpPr>
        <p:grpSpPr>
          <a:xfrm>
            <a:off x="7369387" y="78812"/>
            <a:ext cx="1424993" cy="341603"/>
            <a:chOff x="3904547" y="4596139"/>
            <a:chExt cx="3390587" cy="812800"/>
          </a:xfrm>
        </p:grpSpPr>
        <p:pic>
          <p:nvPicPr>
            <p:cNvPr id="31" name="Picture 4" descr="C:\Users\admin\Desktop\沈阳市第四中学----字.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admin\Desktop\校徽----小.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0" name="文本框 1"/>
          <p:cNvSpPr txBox="1"/>
          <p:nvPr/>
        </p:nvSpPr>
        <p:spPr>
          <a:xfrm>
            <a:off x="429527" y="771550"/>
            <a:ext cx="8318937" cy="1915909"/>
          </a:xfrm>
          <a:prstGeom prst="rect">
            <a:avLst/>
          </a:prstGeom>
          <a:noFill/>
        </p:spPr>
        <p:txBody>
          <a:bodyPr wrap="square" lIns="68580" tIns="34290" rIns="68580" bIns="34290" rtlCol="0" anchor="t">
            <a:spAutoFit/>
          </a:bodyPr>
          <a:lstStyle/>
          <a:p>
            <a:r>
              <a:rPr lang="en-US" altLang="zh-CN" sz="2000" dirty="0">
                <a:gradFill>
                  <a:gsLst>
                    <a:gs pos="0">
                      <a:srgbClr val="012D86"/>
                    </a:gs>
                    <a:gs pos="100000">
                      <a:srgbClr val="0E2557"/>
                    </a:gs>
                  </a:gsLst>
                  <a:lin scaled="0"/>
                </a:gradFill>
                <a:latin typeface="楷体" panose="02010609060101010101" charset="-122"/>
                <a:ea typeface="楷体" panose="02010609060101010101" charset="-122"/>
                <a:cs typeface="楷体" panose="02010609060101010101" charset="-122"/>
              </a:rPr>
              <a:t>    </a:t>
            </a:r>
            <a:r>
              <a:rPr lang="zh-CN" altLang="en-US" sz="2000" dirty="0">
                <a:gradFill>
                  <a:gsLst>
                    <a:gs pos="0">
                      <a:srgbClr val="012D86"/>
                    </a:gs>
                    <a:gs pos="100000">
                      <a:srgbClr val="0E2557"/>
                    </a:gs>
                  </a:gsLst>
                  <a:lin scaled="0"/>
                </a:gradFill>
                <a:latin typeface="楷体" panose="02010609060101010101" charset="-122"/>
                <a:ea typeface="楷体" panose="02010609060101010101" charset="-122"/>
                <a:cs typeface="楷体" panose="02010609060101010101" charset="-122"/>
              </a:rPr>
              <a:t>钟南山说，一开始就通过</a:t>
            </a:r>
            <a:r>
              <a:rPr lang="zh-CN" altLang="en-US" sz="2000" b="1" dirty="0">
                <a:solidFill>
                  <a:srgbClr val="FF0000"/>
                </a:solidFill>
                <a:latin typeface="楷体" panose="02010609060101010101" charset="-122"/>
                <a:ea typeface="楷体" panose="02010609060101010101" charset="-122"/>
                <a:cs typeface="楷体" panose="02010609060101010101" charset="-122"/>
              </a:rPr>
              <a:t>1000多个</a:t>
            </a:r>
            <a:r>
              <a:rPr lang="zh-CN" altLang="en-US" sz="2000" dirty="0">
                <a:gradFill>
                  <a:gsLst>
                    <a:gs pos="0">
                      <a:srgbClr val="012D86"/>
                    </a:gs>
                    <a:gs pos="100000">
                      <a:srgbClr val="0E2557"/>
                    </a:gs>
                  </a:gsLst>
                  <a:lin scaled="0"/>
                </a:gradFill>
                <a:latin typeface="楷体" panose="02010609060101010101" charset="-122"/>
                <a:ea typeface="楷体" panose="02010609060101010101" charset="-122"/>
                <a:cs typeface="楷体" panose="02010609060101010101" charset="-122"/>
              </a:rPr>
              <a:t>全国新冠肺炎患者的大数据了解到潜伏期、临床特征，为新冠肺炎早期症状鉴别起了很大作用；根据大数据做了一个新冠肺炎疫情</a:t>
            </a:r>
            <a:r>
              <a:rPr lang="zh-CN" altLang="en-US" sz="2000" b="1" dirty="0">
                <a:solidFill>
                  <a:srgbClr val="FF0000"/>
                </a:solidFill>
                <a:latin typeface="楷体" panose="02010609060101010101" charset="-122"/>
                <a:ea typeface="楷体" panose="02010609060101010101" charset="-122"/>
                <a:cs typeface="楷体" panose="02010609060101010101" charset="-122"/>
              </a:rPr>
              <a:t>预测模型</a:t>
            </a:r>
            <a:r>
              <a:rPr lang="zh-CN" altLang="en-US" sz="2000" dirty="0">
                <a:gradFill>
                  <a:gsLst>
                    <a:gs pos="0">
                      <a:srgbClr val="012D86"/>
                    </a:gs>
                    <a:gs pos="100000">
                      <a:srgbClr val="0E2557"/>
                    </a:gs>
                  </a:gsLst>
                  <a:lin scaled="0"/>
                </a:gradFill>
                <a:latin typeface="楷体" panose="02010609060101010101" charset="-122"/>
                <a:ea typeface="楷体" panose="02010609060101010101" charset="-122"/>
                <a:cs typeface="楷体" panose="02010609060101010101" charset="-122"/>
              </a:rPr>
              <a:t>，为政策制定提供了</a:t>
            </a:r>
            <a:r>
              <a:rPr lang="zh-CN" altLang="en-US" sz="2000" b="1" dirty="0">
                <a:solidFill>
                  <a:srgbClr val="FF0000"/>
                </a:solidFill>
                <a:latin typeface="楷体" panose="02010609060101010101" charset="-122"/>
                <a:ea typeface="楷体" panose="02010609060101010101" charset="-122"/>
                <a:cs typeface="楷体" panose="02010609060101010101" charset="-122"/>
              </a:rPr>
              <a:t>重要依据</a:t>
            </a:r>
            <a:r>
              <a:rPr lang="zh-CN" altLang="en-US" sz="2000" dirty="0">
                <a:gradFill>
                  <a:gsLst>
                    <a:gs pos="0">
                      <a:srgbClr val="012D86"/>
                    </a:gs>
                    <a:gs pos="100000">
                      <a:srgbClr val="0E2557"/>
                    </a:gs>
                  </a:gsLst>
                  <a:lin scaled="0"/>
                </a:gradFill>
                <a:latin typeface="楷体" panose="02010609060101010101" charset="-122"/>
                <a:ea typeface="楷体" panose="02010609060101010101" charset="-122"/>
                <a:cs typeface="楷体" panose="02010609060101010101" charset="-122"/>
              </a:rPr>
              <a:t>。</a:t>
            </a:r>
          </a:p>
          <a:p>
            <a:r>
              <a:rPr lang="zh-CN" altLang="en-US" sz="2000" dirty="0">
                <a:gradFill>
                  <a:gsLst>
                    <a:gs pos="0">
                      <a:srgbClr val="012D86"/>
                    </a:gs>
                    <a:gs pos="100000">
                      <a:srgbClr val="0E2557"/>
                    </a:gs>
                  </a:gsLst>
                  <a:lin scaled="0"/>
                </a:gradFill>
                <a:latin typeface="楷体" panose="02010609060101010101" charset="-122"/>
                <a:ea typeface="楷体" panose="02010609060101010101" charset="-122"/>
                <a:cs typeface="楷体" panose="02010609060101010101" charset="-122"/>
              </a:rPr>
              <a:t>    随着新一轮科技革命和产业革命的兴起，</a:t>
            </a:r>
            <a:r>
              <a:rPr lang="zh-CN" altLang="en-US" sz="2000" b="1" dirty="0">
                <a:solidFill>
                  <a:srgbClr val="FF0000"/>
                </a:solidFill>
                <a:latin typeface="楷体" panose="02010609060101010101" charset="-122"/>
                <a:ea typeface="楷体" panose="02010609060101010101" charset="-122"/>
                <a:cs typeface="楷体" panose="02010609060101010101" charset="-122"/>
              </a:rPr>
              <a:t>数字技术</a:t>
            </a:r>
            <a:r>
              <a:rPr lang="zh-CN" altLang="en-US" sz="2000" dirty="0">
                <a:gradFill>
                  <a:gsLst>
                    <a:gs pos="0">
                      <a:srgbClr val="012D86"/>
                    </a:gs>
                    <a:gs pos="100000">
                      <a:srgbClr val="0E2557"/>
                    </a:gs>
                  </a:gsLst>
                  <a:lin scaled="0"/>
                </a:gradFill>
                <a:latin typeface="楷体" panose="02010609060101010101" charset="-122"/>
                <a:ea typeface="楷体" panose="02010609060101010101" charset="-122"/>
                <a:cs typeface="楷体" panose="02010609060101010101" charset="-122"/>
              </a:rPr>
              <a:t>正在强势崛起。钟南山也期待，数字技术在互联网医院建设、远程医疗、公共卫生应急体系建设和生态环境保护中能够起到更大的作用，更好地</a:t>
            </a:r>
            <a:r>
              <a:rPr lang="zh-CN" altLang="en-US" sz="2000" b="1" dirty="0">
                <a:solidFill>
                  <a:srgbClr val="FF0000"/>
                </a:solidFill>
                <a:latin typeface="楷体" panose="02010609060101010101" charset="-122"/>
                <a:ea typeface="楷体" panose="02010609060101010101" charset="-122"/>
                <a:cs typeface="楷体" panose="02010609060101010101" charset="-122"/>
              </a:rPr>
              <a:t>造福人类</a:t>
            </a:r>
            <a:r>
              <a:rPr lang="zh-CN" altLang="en-US" sz="2000" dirty="0">
                <a:gradFill>
                  <a:gsLst>
                    <a:gs pos="0">
                      <a:srgbClr val="012D86"/>
                    </a:gs>
                    <a:gs pos="100000">
                      <a:srgbClr val="0E2557"/>
                    </a:gs>
                  </a:gsLst>
                  <a:lin scaled="0"/>
                </a:gradFill>
                <a:latin typeface="楷体" panose="02010609060101010101" charset="-122"/>
                <a:ea typeface="楷体" panose="02010609060101010101" charset="-122"/>
                <a:cs typeface="楷体" panose="02010609060101010101" charset="-122"/>
              </a:rPr>
              <a:t>。</a:t>
            </a:r>
          </a:p>
        </p:txBody>
      </p:sp>
      <p:pic>
        <p:nvPicPr>
          <p:cNvPr id="11" name="图片 10" descr="78f215823978f3454fc62f0a53fa9ab1"/>
          <p:cNvPicPr>
            <a:picLocks noChangeAspect="1"/>
          </p:cNvPicPr>
          <p:nvPr/>
        </p:nvPicPr>
        <p:blipFill>
          <a:blip r:embed="rId5"/>
          <a:stretch>
            <a:fillRect/>
          </a:stretch>
        </p:blipFill>
        <p:spPr>
          <a:xfrm>
            <a:off x="770133" y="2858804"/>
            <a:ext cx="4050983" cy="1795939"/>
          </a:xfrm>
          <a:prstGeom prst="rect">
            <a:avLst/>
          </a:prstGeom>
        </p:spPr>
      </p:pic>
      <p:pic>
        <p:nvPicPr>
          <p:cNvPr id="12" name="图片 11" descr="e0d72b7759f8b6607c86dcacda7a1bca"/>
          <p:cNvPicPr>
            <a:picLocks noChangeAspect="1"/>
          </p:cNvPicPr>
          <p:nvPr/>
        </p:nvPicPr>
        <p:blipFill>
          <a:blip r:embed="rId6"/>
          <a:stretch>
            <a:fillRect/>
          </a:stretch>
        </p:blipFill>
        <p:spPr>
          <a:xfrm>
            <a:off x="5296227" y="2858804"/>
            <a:ext cx="3164205" cy="1801178"/>
          </a:xfrm>
          <a:prstGeom prst="rect">
            <a:avLst/>
          </a:prstGeom>
        </p:spPr>
      </p:pic>
      <p:sp>
        <p:nvSpPr>
          <p:cNvPr id="13" name="矩形 12"/>
          <p:cNvSpPr/>
          <p:nvPr/>
        </p:nvSpPr>
        <p:spPr>
          <a:xfrm>
            <a:off x="251520" y="51470"/>
            <a:ext cx="5184576" cy="369332"/>
          </a:xfrm>
          <a:prstGeom prst="rect">
            <a:avLst/>
          </a:prstGeom>
        </p:spPr>
        <p:txBody>
          <a:bodyPr wrap="square">
            <a:spAutoFit/>
          </a:bodyPr>
          <a:lstStyle/>
          <a:p>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高中数学必修第二册（人教</a:t>
            </a:r>
            <a:r>
              <a:rPr lang="en-US" altLang="zh-CN" b="1" dirty="0" smtClean="0">
                <a:solidFill>
                  <a:schemeClr val="bg1">
                    <a:lumMod val="95000"/>
                  </a:schemeClr>
                </a:solidFill>
                <a:latin typeface="微软雅黑" panose="020B0503020204020204" pitchFamily="34" charset="-122"/>
                <a:ea typeface="微软雅黑" panose="020B0503020204020204" pitchFamily="34" charset="-122"/>
              </a:rPr>
              <a:t>B</a:t>
            </a:r>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版）</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transition spd="slow">
    <p:push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flipH="1">
            <a:off x="4635646" y="1555276"/>
            <a:ext cx="3752778" cy="3752778"/>
          </a:xfrm>
          <a:prstGeom prst="rect">
            <a:avLst/>
          </a:prstGeom>
        </p:spPr>
      </p:pic>
      <p:sp>
        <p:nvSpPr>
          <p:cNvPr id="9" name="矩形 8"/>
          <p:cNvSpPr/>
          <p:nvPr/>
        </p:nvSpPr>
        <p:spPr>
          <a:xfrm>
            <a:off x="892676" y="1059582"/>
            <a:ext cx="8215828" cy="807913"/>
          </a:xfrm>
          <a:prstGeom prst="rect">
            <a:avLst/>
          </a:prstGeom>
          <a:noFill/>
          <a:ln>
            <a:noFill/>
          </a:ln>
        </p:spPr>
        <p:txBody>
          <a:bodyPr wrap="square" lIns="68580" tIns="34290" rIns="68580" bIns="34290" rtlCol="0" anchor="t">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l"/>
            <a:r>
              <a:rPr lang="zh-CN" altLang="zh-CN"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方正正大黑简体" panose="02000000000000000000" pitchFamily="2" charset="-122"/>
                <a:ea typeface="方正正大黑简体" panose="02000000000000000000" pitchFamily="2" charset="-122"/>
              </a:rPr>
              <a:t>用样本估计总体是必要的！</a:t>
            </a:r>
          </a:p>
        </p:txBody>
      </p:sp>
      <p:grpSp>
        <p:nvGrpSpPr>
          <p:cNvPr id="11" name="组合 10"/>
          <p:cNvGrpSpPr/>
          <p:nvPr/>
        </p:nvGrpSpPr>
        <p:grpSpPr>
          <a:xfrm>
            <a:off x="7369387" y="78812"/>
            <a:ext cx="1424993" cy="341603"/>
            <a:chOff x="3904547" y="4596139"/>
            <a:chExt cx="3390587" cy="812800"/>
          </a:xfrm>
        </p:grpSpPr>
        <p:pic>
          <p:nvPicPr>
            <p:cNvPr id="13" name="Picture 4" descr="C:\Users\admin\Desktop\沈阳市第四中学----字.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5" descr="C:\Users\admin\Desktop\校徽----小.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7" name="TextBox 6"/>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BEBA8EAE-BF5A-486C-A8C5-ECC9F3942E4B}">
                <a14:imgProps xmlns:a14="http://schemas.microsoft.com/office/drawing/2010/main" xmlns="">
                  <a14:imgLayer r:embed="rId4">
                    <a14:imgEffect>
                      <a14:brightnessContrast contrast="20000"/>
                    </a14:imgEffect>
                    <a14:imgEffect>
                      <a14:saturation sat="300000"/>
                    </a14:imgEffect>
                  </a14:imgLayer>
                </a14:imgProps>
              </a:ext>
              <a:ext uri="{28A0092B-C50C-407E-A947-70E740481C1C}">
                <a14:useLocalDpi xmlns:a14="http://schemas.microsoft.com/office/drawing/2010/main" xmlns="" val="0"/>
              </a:ext>
            </a:extLst>
          </a:blip>
          <a:stretch>
            <a:fillRect/>
          </a:stretch>
        </p:blipFill>
        <p:spPr>
          <a:xfrm>
            <a:off x="0" y="577"/>
            <a:ext cx="9144000" cy="5142347"/>
          </a:xfrm>
          <a:prstGeom prst="rect">
            <a:avLst/>
          </a:prstGeom>
        </p:spPr>
      </p:pic>
      <p:sp>
        <p:nvSpPr>
          <p:cNvPr id="5" name="矩形 4"/>
          <p:cNvSpPr/>
          <p:nvPr/>
        </p:nvSpPr>
        <p:spPr>
          <a:xfrm>
            <a:off x="1547666" y="1563521"/>
            <a:ext cx="6192686" cy="720197"/>
          </a:xfrm>
          <a:prstGeom prst="rect">
            <a:avLst/>
          </a:prstGeom>
        </p:spPr>
        <p:txBody>
          <a:bodyPr wrap="square">
            <a:spAutoFit/>
          </a:bodyPr>
          <a:lstStyle/>
          <a:p>
            <a:pPr algn="ctr">
              <a:lnSpc>
                <a:spcPct val="120000"/>
              </a:lnSpc>
            </a:pPr>
            <a:r>
              <a:rPr lang="en-US" altLang="zh-CN" sz="3600" b="1" dirty="0" smtClean="0">
                <a:solidFill>
                  <a:schemeClr val="bg1">
                    <a:lumMod val="95000"/>
                  </a:schemeClr>
                </a:solidFill>
                <a:latin typeface="微软雅黑" panose="020B0503020204020204" pitchFamily="34" charset="-122"/>
                <a:ea typeface="微软雅黑" panose="020B0503020204020204" pitchFamily="34" charset="-122"/>
              </a:rPr>
              <a:t>5.1.4  </a:t>
            </a:r>
            <a:r>
              <a:rPr lang="zh-CN" altLang="en-US" sz="3600" b="1" dirty="0" smtClean="0">
                <a:solidFill>
                  <a:schemeClr val="bg1">
                    <a:lumMod val="95000"/>
                  </a:schemeClr>
                </a:solidFill>
                <a:latin typeface="微软雅黑" panose="020B0503020204020204" pitchFamily="34" charset="-122"/>
                <a:ea typeface="微软雅黑" panose="020B0503020204020204" pitchFamily="34" charset="-122"/>
              </a:rPr>
              <a:t>用样本估计总体</a:t>
            </a:r>
            <a:r>
              <a:rPr lang="en-US" altLang="zh-CN" sz="3600" b="1" dirty="0" smtClean="0">
                <a:solidFill>
                  <a:schemeClr val="bg1">
                    <a:lumMod val="95000"/>
                  </a:schemeClr>
                </a:solidFill>
                <a:latin typeface="微软雅黑" panose="020B0503020204020204" pitchFamily="34" charset="-122"/>
                <a:ea typeface="微软雅黑" panose="020B0503020204020204" pitchFamily="34" charset="-122"/>
              </a:rPr>
              <a:t> </a:t>
            </a:r>
            <a:endParaRPr lang="zh-CN" altLang="en-US" sz="36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490054" y="4083918"/>
            <a:ext cx="2307911" cy="346230"/>
          </a:xfrm>
          <a:prstGeom prst="rect">
            <a:avLst/>
          </a:prstGeom>
          <a:noFill/>
        </p:spPr>
        <p:txBody>
          <a:bodyPr wrap="square" lIns="68562" tIns="34281" rIns="68562" bIns="34281" rtlCol="0">
            <a:spAutoFit/>
          </a:bodyPr>
          <a:lstStyle>
            <a:defPPr>
              <a:defRPr lang="zh-CN"/>
            </a:defPPr>
            <a:lvl1pPr>
              <a:defRPr sz="2000">
                <a:solidFill>
                  <a:schemeClr val="accent2"/>
                </a:solidFill>
                <a:latin typeface="+mn-ea"/>
                <a:ea typeface="+mn-ea"/>
              </a:defRPr>
            </a:lvl1pPr>
          </a:lstStyle>
          <a:p>
            <a:pPr algn="ctr"/>
            <a:r>
              <a:rPr lang="zh-CN" altLang="en-US" sz="1800" b="1" dirty="0" smtClean="0">
                <a:solidFill>
                  <a:srgbClr val="002060"/>
                </a:solidFill>
                <a:latin typeface="微软雅黑" panose="020B0503020204020204" pitchFamily="34" charset="-122"/>
                <a:ea typeface="微软雅黑" panose="020B0503020204020204" pitchFamily="34" charset="-122"/>
              </a:rPr>
              <a:t>授课人：王丹阳</a:t>
            </a:r>
            <a:endParaRPr lang="zh-CN" altLang="en-US" sz="1800" b="1" dirty="0">
              <a:solidFill>
                <a:srgbClr val="002060"/>
              </a:solidFill>
              <a:latin typeface="微软雅黑" panose="020B0503020204020204" pitchFamily="34" charset="-122"/>
              <a:ea typeface="微软雅黑" panose="020B0503020204020204" pitchFamily="34" charset="-122"/>
            </a:endParaRPr>
          </a:p>
        </p:txBody>
      </p:sp>
      <p:sp>
        <p:nvSpPr>
          <p:cNvPr id="11" name="矩形 10"/>
          <p:cNvSpPr/>
          <p:nvPr/>
        </p:nvSpPr>
        <p:spPr>
          <a:xfrm>
            <a:off x="2051721" y="978165"/>
            <a:ext cx="5184576" cy="400110"/>
          </a:xfrm>
          <a:prstGeom prst="rect">
            <a:avLst/>
          </a:prstGeom>
        </p:spPr>
        <p:txBody>
          <a:bodyPr wrap="square">
            <a:spAutoFit/>
          </a:bodyPr>
          <a:lstStyle/>
          <a:p>
            <a:pPr algn="ctr"/>
            <a:r>
              <a:rPr lang="zh-CN" altLang="en-US" sz="2000" b="1" dirty="0">
                <a:solidFill>
                  <a:schemeClr val="bg1">
                    <a:lumMod val="95000"/>
                  </a:schemeClr>
                </a:solidFill>
                <a:latin typeface="微软雅黑" panose="020B0503020204020204" pitchFamily="34" charset="-122"/>
                <a:ea typeface="微软雅黑" panose="020B0503020204020204" pitchFamily="34" charset="-122"/>
              </a:rPr>
              <a:t>高中数学必修第二册（人教</a:t>
            </a:r>
            <a:r>
              <a:rPr lang="en-US" altLang="zh-CN" sz="2000" b="1" dirty="0">
                <a:solidFill>
                  <a:schemeClr val="bg1">
                    <a:lumMod val="95000"/>
                  </a:schemeClr>
                </a:solidFill>
                <a:latin typeface="微软雅黑" panose="020B0503020204020204" pitchFamily="34" charset="-122"/>
                <a:ea typeface="微软雅黑" panose="020B0503020204020204" pitchFamily="34" charset="-122"/>
              </a:rPr>
              <a:t>B</a:t>
            </a:r>
            <a:r>
              <a:rPr lang="zh-CN" altLang="en-US" sz="2000" b="1" dirty="0">
                <a:solidFill>
                  <a:schemeClr val="bg1">
                    <a:lumMod val="95000"/>
                  </a:schemeClr>
                </a:solidFill>
                <a:latin typeface="微软雅黑" panose="020B0503020204020204" pitchFamily="34" charset="-122"/>
                <a:ea typeface="微软雅黑" panose="020B0503020204020204" pitchFamily="34" charset="-122"/>
              </a:rPr>
              <a:t>版）</a:t>
            </a:r>
          </a:p>
        </p:txBody>
      </p:sp>
      <p:grpSp>
        <p:nvGrpSpPr>
          <p:cNvPr id="10" name="组合 9"/>
          <p:cNvGrpSpPr/>
          <p:nvPr/>
        </p:nvGrpSpPr>
        <p:grpSpPr>
          <a:xfrm>
            <a:off x="3618443" y="3592215"/>
            <a:ext cx="2051132" cy="491703"/>
            <a:chOff x="3904547" y="4596139"/>
            <a:chExt cx="3390587" cy="812800"/>
          </a:xfrm>
        </p:grpSpPr>
        <p:pic>
          <p:nvPicPr>
            <p:cNvPr id="12" name="Picture 4" descr="C:\Users\admin\Desktop\沈阳市第四中学----字.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5" descr="C:\Users\admin\Desktop\校徽----小.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9" name="TextBox 8"/>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400">
        <p:blinds/>
      </p:transition>
    </mc:Choice>
    <mc:Fallback>
      <p:transition spd="slow">
        <p:blind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973" y="-7975"/>
            <a:ext cx="9166500" cy="5149633"/>
            <a:chOff x="-10630" y="-10634"/>
            <a:chExt cx="12222000" cy="6866177"/>
          </a:xfrm>
        </p:grpSpPr>
        <p:pic>
          <p:nvPicPr>
            <p:cNvPr id="2"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630" y="-10634"/>
              <a:ext cx="12222000" cy="631882"/>
            </a:xfrm>
            <a:prstGeom prst="rect">
              <a:avLst/>
            </a:prstGeom>
          </p:spPr>
        </p:pic>
        <p:pic>
          <p:nvPicPr>
            <p:cNvPr id="8" name="图片 7"/>
            <p:cNvPicPr>
              <a:picLocks noChangeAspect="1"/>
            </p:cNvPicPr>
            <p:nvPr/>
          </p:nvPicPr>
          <p:blipFill rotWithShape="1">
            <a:blip r:embed="rId2">
              <a:extLst>
                <a:ext uri="{28A0092B-C50C-407E-A947-70E740481C1C}">
                  <a14:useLocalDpi xmlns:a14="http://schemas.microsoft.com/office/drawing/2010/main" xmlns="" val="0"/>
                </a:ext>
              </a:extLst>
            </a:blip>
            <a:srcRect b="93411"/>
            <a:stretch>
              <a:fillRect/>
            </a:stretch>
          </p:blipFill>
          <p:spPr>
            <a:xfrm>
              <a:off x="0" y="6771969"/>
              <a:ext cx="12192000" cy="83574"/>
            </a:xfrm>
            <a:prstGeom prst="rect">
              <a:avLst/>
            </a:prstGeom>
          </p:spPr>
        </p:pic>
      </p:grpSp>
      <p:grpSp>
        <p:nvGrpSpPr>
          <p:cNvPr id="30" name="组合 29"/>
          <p:cNvGrpSpPr/>
          <p:nvPr/>
        </p:nvGrpSpPr>
        <p:grpSpPr>
          <a:xfrm>
            <a:off x="7369387" y="78812"/>
            <a:ext cx="1424993" cy="341603"/>
            <a:chOff x="3904547" y="4596139"/>
            <a:chExt cx="3390587" cy="812800"/>
          </a:xfrm>
        </p:grpSpPr>
        <p:pic>
          <p:nvPicPr>
            <p:cNvPr id="31" name="Picture 4" descr="C:\Users\admin\Desktop\沈阳市第四中学----字.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admin\Desktop\校徽----小.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13" name="图片 12" descr="微信图片_20201110090605"/>
          <p:cNvPicPr>
            <a:picLocks noChangeAspect="1"/>
          </p:cNvPicPr>
          <p:nvPr/>
        </p:nvPicPr>
        <p:blipFill>
          <a:blip r:embed="rId5"/>
          <a:stretch>
            <a:fillRect/>
          </a:stretch>
        </p:blipFill>
        <p:spPr>
          <a:xfrm>
            <a:off x="755576" y="1131590"/>
            <a:ext cx="7878128" cy="1548289"/>
          </a:xfrm>
          <a:prstGeom prst="rect">
            <a:avLst/>
          </a:prstGeom>
        </p:spPr>
      </p:pic>
      <p:pic>
        <p:nvPicPr>
          <p:cNvPr id="14" name="图片 13" descr="微信图片_20201110090628"/>
          <p:cNvPicPr>
            <a:picLocks noChangeAspect="1"/>
          </p:cNvPicPr>
          <p:nvPr/>
        </p:nvPicPr>
        <p:blipFill>
          <a:blip r:embed="rId6" cstate="print"/>
          <a:stretch>
            <a:fillRect/>
          </a:stretch>
        </p:blipFill>
        <p:spPr>
          <a:xfrm>
            <a:off x="397708" y="2740174"/>
            <a:ext cx="3911441" cy="1975009"/>
          </a:xfrm>
          <a:prstGeom prst="rect">
            <a:avLst/>
          </a:prstGeom>
        </p:spPr>
      </p:pic>
      <p:pic>
        <p:nvPicPr>
          <p:cNvPr id="15" name="图片 14" descr="微信图片_20201110090635"/>
          <p:cNvPicPr>
            <a:picLocks noChangeAspect="1"/>
          </p:cNvPicPr>
          <p:nvPr/>
        </p:nvPicPr>
        <p:blipFill>
          <a:blip r:embed="rId7" cstate="print"/>
          <a:stretch>
            <a:fillRect/>
          </a:stretch>
        </p:blipFill>
        <p:spPr>
          <a:xfrm rot="10800000" flipH="1" flipV="1">
            <a:off x="4693959" y="2740174"/>
            <a:ext cx="3910489" cy="1975009"/>
          </a:xfrm>
          <a:prstGeom prst="rect">
            <a:avLst/>
          </a:prstGeom>
        </p:spPr>
      </p:pic>
      <p:sp>
        <p:nvSpPr>
          <p:cNvPr id="16" name="矩形 15"/>
          <p:cNvSpPr/>
          <p:nvPr/>
        </p:nvSpPr>
        <p:spPr>
          <a:xfrm>
            <a:off x="-252536" y="555526"/>
            <a:ext cx="9505056" cy="438582"/>
          </a:xfrm>
          <a:prstGeom prst="rect">
            <a:avLst/>
          </a:prstGeom>
          <a:noFill/>
          <a:ln>
            <a:noFill/>
          </a:ln>
        </p:spPr>
        <p:txBody>
          <a:bodyPr wrap="square" lIns="68580" tIns="34290" rIns="68580" bIns="34290" rtlCol="0" anchor="t">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方正粗黑宋简体" panose="02000000000000000000" pitchFamily="2" charset="-122"/>
                <a:ea typeface="方正粗黑宋简体" panose="02000000000000000000" pitchFamily="2" charset="-122"/>
              </a:rPr>
              <a:t>人口普查</a:t>
            </a:r>
            <a:r>
              <a:rPr lang="en-US" altLang="zh-CN"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方正粗黑宋简体" panose="02000000000000000000" pitchFamily="2" charset="-122"/>
                <a:ea typeface="方正粗黑宋简体" panose="02000000000000000000" pitchFamily="2" charset="-122"/>
              </a:rPr>
              <a:t>(overall survey)</a:t>
            </a:r>
            <a:r>
              <a:rPr lang="zh-CN" alt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方正粗黑宋简体" panose="02000000000000000000" pitchFamily="2" charset="-122"/>
                <a:ea typeface="方正粗黑宋简体" panose="02000000000000000000" pitchFamily="2" charset="-122"/>
              </a:rPr>
              <a:t>和抽查</a:t>
            </a:r>
            <a:r>
              <a:rPr lang="en-US" altLang="zh-CN"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方正粗黑宋简体" panose="02000000000000000000" pitchFamily="2" charset="-122"/>
                <a:ea typeface="方正粗黑宋简体" panose="02000000000000000000" pitchFamily="2" charset="-122"/>
              </a:rPr>
              <a:t>(sampling survey)</a:t>
            </a:r>
          </a:p>
        </p:txBody>
      </p:sp>
      <p:sp>
        <p:nvSpPr>
          <p:cNvPr id="17" name="矩形 16"/>
          <p:cNvSpPr/>
          <p:nvPr/>
        </p:nvSpPr>
        <p:spPr>
          <a:xfrm>
            <a:off x="251520" y="51470"/>
            <a:ext cx="5184576" cy="369332"/>
          </a:xfrm>
          <a:prstGeom prst="rect">
            <a:avLst/>
          </a:prstGeom>
        </p:spPr>
        <p:txBody>
          <a:bodyPr wrap="square">
            <a:spAutoFit/>
          </a:bodyPr>
          <a:lstStyle/>
          <a:p>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用样本估计总体</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in)">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ox(in)">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ox(in)">
                                      <p:cBhvr>
                                        <p:cTn id="1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973" y="-7975"/>
            <a:ext cx="9166500" cy="5149633"/>
            <a:chOff x="-10630" y="-10634"/>
            <a:chExt cx="12222000" cy="6866177"/>
          </a:xfrm>
        </p:grpSpPr>
        <p:pic>
          <p:nvPicPr>
            <p:cNvPr id="2"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630" y="-10634"/>
              <a:ext cx="12222000" cy="631882"/>
            </a:xfrm>
            <a:prstGeom prst="rect">
              <a:avLst/>
            </a:prstGeom>
          </p:spPr>
        </p:pic>
        <p:pic>
          <p:nvPicPr>
            <p:cNvPr id="8" name="图片 7"/>
            <p:cNvPicPr>
              <a:picLocks noChangeAspect="1"/>
            </p:cNvPicPr>
            <p:nvPr/>
          </p:nvPicPr>
          <p:blipFill rotWithShape="1">
            <a:blip r:embed="rId2">
              <a:extLst>
                <a:ext uri="{28A0092B-C50C-407E-A947-70E740481C1C}">
                  <a14:useLocalDpi xmlns:a14="http://schemas.microsoft.com/office/drawing/2010/main" xmlns="" val="0"/>
                </a:ext>
              </a:extLst>
            </a:blip>
            <a:srcRect b="93411"/>
            <a:stretch>
              <a:fillRect/>
            </a:stretch>
          </p:blipFill>
          <p:spPr>
            <a:xfrm>
              <a:off x="0" y="6771969"/>
              <a:ext cx="12192000" cy="83574"/>
            </a:xfrm>
            <a:prstGeom prst="rect">
              <a:avLst/>
            </a:prstGeom>
          </p:spPr>
        </p:pic>
      </p:grpSp>
      <p:grpSp>
        <p:nvGrpSpPr>
          <p:cNvPr id="30" name="组合 29"/>
          <p:cNvGrpSpPr/>
          <p:nvPr/>
        </p:nvGrpSpPr>
        <p:grpSpPr>
          <a:xfrm>
            <a:off x="7369387" y="78812"/>
            <a:ext cx="1424993" cy="341603"/>
            <a:chOff x="3904547" y="4596139"/>
            <a:chExt cx="3390587" cy="812800"/>
          </a:xfrm>
        </p:grpSpPr>
        <p:pic>
          <p:nvPicPr>
            <p:cNvPr id="31" name="Picture 4" descr="C:\Users\admin\Desktop\沈阳市第四中学----字.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admin\Desktop\校徽----小.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12" name="图片 11" descr="微信图片_20201110110140"/>
          <p:cNvPicPr>
            <a:picLocks noChangeAspect="1"/>
          </p:cNvPicPr>
          <p:nvPr/>
        </p:nvPicPr>
        <p:blipFill>
          <a:blip r:embed="rId5"/>
          <a:stretch>
            <a:fillRect/>
          </a:stretch>
        </p:blipFill>
        <p:spPr>
          <a:xfrm>
            <a:off x="229553" y="1059180"/>
            <a:ext cx="8250079" cy="3738086"/>
          </a:xfrm>
          <a:prstGeom prst="rect">
            <a:avLst/>
          </a:prstGeom>
        </p:spPr>
      </p:pic>
      <p:sp>
        <p:nvSpPr>
          <p:cNvPr id="17" name="矩形 16"/>
          <p:cNvSpPr/>
          <p:nvPr/>
        </p:nvSpPr>
        <p:spPr>
          <a:xfrm>
            <a:off x="4226719" y="1059180"/>
            <a:ext cx="2718911" cy="2043113"/>
          </a:xfrm>
          <a:prstGeom prst="rect">
            <a:avLst/>
          </a:prstGeom>
          <a:noFill/>
          <a:ln w="28575"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8" name="矩形 17"/>
          <p:cNvSpPr/>
          <p:nvPr/>
        </p:nvSpPr>
        <p:spPr>
          <a:xfrm>
            <a:off x="-396552" y="502826"/>
            <a:ext cx="9786958" cy="484748"/>
          </a:xfrm>
          <a:prstGeom prst="rect">
            <a:avLst/>
          </a:prstGeom>
          <a:noFill/>
          <a:ln>
            <a:noFill/>
          </a:ln>
        </p:spPr>
        <p:txBody>
          <a:bodyPr wrap="square" lIns="68580" tIns="34290" rIns="68580" bIns="34290" rtlCol="0" anchor="t">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en-US" sz="27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方正粗黑宋简体" panose="02000000000000000000" pitchFamily="2" charset="-122"/>
                <a:ea typeface="方正粗黑宋简体" panose="02000000000000000000" pitchFamily="2" charset="-122"/>
              </a:rPr>
              <a:t>用样本</a:t>
            </a:r>
            <a:r>
              <a:rPr lang="en-US" altLang="zh-CN" sz="27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方正粗黑宋简体" panose="02000000000000000000" pitchFamily="2" charset="-122"/>
                <a:ea typeface="方正粗黑宋简体" panose="02000000000000000000" pitchFamily="2" charset="-122"/>
              </a:rPr>
              <a:t>(sample)</a:t>
            </a:r>
            <a:r>
              <a:rPr lang="zh-CN" altLang="en-US" sz="27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方正粗黑宋简体" panose="02000000000000000000" pitchFamily="2" charset="-122"/>
                <a:ea typeface="方正粗黑宋简体" panose="02000000000000000000" pitchFamily="2" charset="-122"/>
              </a:rPr>
              <a:t>估计总体</a:t>
            </a:r>
            <a:r>
              <a:rPr lang="en-US" altLang="zh-CN" sz="27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方正粗黑宋简体" panose="02000000000000000000" pitchFamily="2" charset="-122"/>
                <a:ea typeface="方正粗黑宋简体" panose="02000000000000000000" pitchFamily="2" charset="-122"/>
              </a:rPr>
              <a:t>(population)</a:t>
            </a:r>
            <a:r>
              <a:rPr lang="zh-CN" altLang="en-US" sz="27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方正粗黑宋简体" panose="02000000000000000000" pitchFamily="2" charset="-122"/>
                <a:ea typeface="方正粗黑宋简体" panose="02000000000000000000" pitchFamily="2" charset="-122"/>
              </a:rPr>
              <a:t>是否合理？</a:t>
            </a:r>
          </a:p>
        </p:txBody>
      </p:sp>
      <p:sp>
        <p:nvSpPr>
          <p:cNvPr id="22" name="矩形 21"/>
          <p:cNvSpPr/>
          <p:nvPr/>
        </p:nvSpPr>
        <p:spPr>
          <a:xfrm>
            <a:off x="251520" y="51470"/>
            <a:ext cx="5184576" cy="369332"/>
          </a:xfrm>
          <a:prstGeom prst="rect">
            <a:avLst/>
          </a:prstGeom>
        </p:spPr>
        <p:txBody>
          <a:bodyPr wrap="square">
            <a:spAutoFit/>
          </a:bodyPr>
          <a:lstStyle/>
          <a:p>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用样本估计总体</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9" name="文本框 2"/>
          <p:cNvSpPr txBox="1"/>
          <p:nvPr/>
        </p:nvSpPr>
        <p:spPr>
          <a:xfrm>
            <a:off x="605314" y="441851"/>
            <a:ext cx="7351062" cy="761747"/>
          </a:xfrm>
          <a:prstGeom prst="rect">
            <a:avLst/>
          </a:prstGeom>
          <a:noFill/>
        </p:spPr>
        <p:txBody>
          <a:bodyPr wrap="square" lIns="68580" tIns="34290" rIns="68580" bIns="34290" rtlCol="0">
            <a:spAutoFit/>
          </a:bodyPr>
          <a:lstStyle/>
          <a:p>
            <a:r>
              <a:rPr lang="zh-CN" altLang="zh-CN" sz="45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我国人口平均寿命</a:t>
            </a:r>
            <a:r>
              <a:rPr lang="en-US" altLang="zh-CN" sz="45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77.0</a:t>
            </a:r>
            <a:r>
              <a:rPr lang="zh-CN" altLang="en-US" sz="45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岁</a:t>
            </a:r>
          </a:p>
        </p:txBody>
      </p:sp>
      <p:sp>
        <p:nvSpPr>
          <p:cNvPr id="20" name="文本框 3"/>
          <p:cNvSpPr txBox="1"/>
          <p:nvPr/>
        </p:nvSpPr>
        <p:spPr>
          <a:xfrm>
            <a:off x="605314" y="1665922"/>
            <a:ext cx="7351062" cy="761747"/>
          </a:xfrm>
          <a:prstGeom prst="rect">
            <a:avLst/>
          </a:prstGeom>
          <a:noFill/>
        </p:spPr>
        <p:txBody>
          <a:bodyPr wrap="square" lIns="68580" tIns="34290" rIns="68580" bIns="34290" rtlCol="0">
            <a:spAutoFit/>
          </a:bodyPr>
          <a:lstStyle/>
          <a:p>
            <a:r>
              <a:rPr lang="zh-CN" altLang="zh-CN" sz="45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我国人均住房面积</a:t>
            </a:r>
            <a:r>
              <a:rPr lang="en-US" altLang="zh-CN" sz="45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33.2m</a:t>
            </a:r>
            <a:r>
              <a:rPr lang="en-US" altLang="zh-CN" sz="4500" b="1" cap="all" baseline="3000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2</a:t>
            </a:r>
          </a:p>
        </p:txBody>
      </p:sp>
      <p:sp>
        <p:nvSpPr>
          <p:cNvPr id="21" name="文本框 4"/>
          <p:cNvSpPr txBox="1"/>
          <p:nvPr/>
        </p:nvSpPr>
        <p:spPr>
          <a:xfrm>
            <a:off x="464816" y="3102293"/>
            <a:ext cx="9219752" cy="1454244"/>
          </a:xfrm>
          <a:prstGeom prst="rect">
            <a:avLst/>
          </a:prstGeom>
          <a:noFill/>
        </p:spPr>
        <p:txBody>
          <a:bodyPr wrap="square" lIns="68580" tIns="34290" rIns="68580" bIns="34290" rtlCol="0">
            <a:spAutoFit/>
          </a:bodyPr>
          <a:lstStyle/>
          <a:p>
            <a:r>
              <a:rPr lang="zh-CN" altLang="zh-CN" sz="45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我国</a:t>
            </a:r>
            <a:r>
              <a:rPr lang="en-US" altLang="zh-CN" sz="45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6</a:t>
            </a:r>
            <a:r>
              <a:rPr lang="zh-CN" altLang="zh-CN" sz="45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岁以上人口受教育率</a:t>
            </a:r>
            <a:r>
              <a:rPr lang="en-US" altLang="zh-CN" sz="45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94.3%</a:t>
            </a:r>
            <a:r>
              <a:rPr lang="zh-CN" altLang="en-US" sz="45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a:p>
            <a:r>
              <a:rPr lang="zh-CN" altLang="en-US" sz="45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普通高中</a:t>
            </a:r>
            <a:r>
              <a:rPr lang="en-US" altLang="zh-CN" sz="45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13.5%</a:t>
            </a:r>
            <a:r>
              <a:rPr lang="zh-CN" altLang="en-US" sz="45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，大学本科</a:t>
            </a:r>
            <a:r>
              <a:rPr lang="en-US" altLang="zh-CN" sz="45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5.8%.</a:t>
            </a:r>
            <a:endParaRPr lang="en-US" altLang="zh-CN" sz="4500" b="1" cap="all" baseline="3000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5" name="TextBox 14"/>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8" presetClass="entr" presetSubtype="0" fill="hold" grpId="0" nodeType="clickEffect">
                                  <p:stCondLst>
                                    <p:cond delay="0"/>
                                  </p:stCondLst>
                                  <p:childTnLst>
                                    <p:set>
                                      <p:cBhvr>
                                        <p:cTn id="12" dur="5000" fill="hold">
                                          <p:stCondLst>
                                            <p:cond delay="0"/>
                                          </p:stCondLst>
                                        </p:cTn>
                                        <p:tgtEl>
                                          <p:spTgt spid="19"/>
                                        </p:tgtEl>
                                        <p:attrNameLst>
                                          <p:attrName>style.visibility</p:attrName>
                                        </p:attrNameLst>
                                      </p:cBhvr>
                                      <p:to>
                                        <p:strVal val="visible"/>
                                      </p:to>
                                    </p:set>
                                    <p:anim calcmode="lin" valueType="num">
                                      <p:cBhvr>
                                        <p:cTn id="13" dur="5000" fill="hold"/>
                                        <p:tgtEl>
                                          <p:spTgt spid="19"/>
                                        </p:tgtEl>
                                        <p:attrNameLst>
                                          <p:attrName>ppt_x</p:attrName>
                                        </p:attrNameLst>
                                      </p:cBhvr>
                                      <p:tavLst>
                                        <p:tav tm="0">
                                          <p:val>
                                            <p:strVal val="#ppt_x"/>
                                          </p:val>
                                        </p:tav>
                                        <p:tav tm="100000">
                                          <p:val>
                                            <p:strVal val="#ppt_x"/>
                                          </p:val>
                                        </p:tav>
                                      </p:tavLst>
                                    </p:anim>
                                    <p:anim calcmode="lin" valueType="num">
                                      <p:cBhvr>
                                        <p:cTn id="14" dur="5000" fill="hold"/>
                                        <p:tgtEl>
                                          <p:spTgt spid="19"/>
                                        </p:tgtEl>
                                        <p:attrNameLst>
                                          <p:attrName>ppt_y</p:attrName>
                                        </p:attrNameLst>
                                      </p:cBhvr>
                                      <p:tavLst>
                                        <p:tav tm="0">
                                          <p:val>
                                            <p:strVal val="#ppt_y+1"/>
                                          </p:val>
                                        </p:tav>
                                        <p:tav tm="100000">
                                          <p:val>
                                            <p:strVal val="#ppt_y-1"/>
                                          </p:val>
                                        </p:tav>
                                      </p:tavLst>
                                    </p:anim>
                                  </p:childTnLst>
                                </p:cTn>
                              </p:par>
                            </p:childTnLst>
                          </p:cTn>
                        </p:par>
                      </p:childTnLst>
                    </p:cTn>
                  </p:par>
                  <p:par>
                    <p:cTn id="15" fill="hold">
                      <p:stCondLst>
                        <p:cond delay="indefinite"/>
                      </p:stCondLst>
                      <p:childTnLst>
                        <p:par>
                          <p:cTn id="16" fill="hold">
                            <p:stCondLst>
                              <p:cond delay="0"/>
                            </p:stCondLst>
                            <p:childTnLst>
                              <p:par>
                                <p:cTn id="17" presetID="28" presetClass="entr" presetSubtype="0" fill="hold" grpId="0" nodeType="clickEffect">
                                  <p:stCondLst>
                                    <p:cond delay="0"/>
                                  </p:stCondLst>
                                  <p:childTnLst>
                                    <p:set>
                                      <p:cBhvr>
                                        <p:cTn id="18" dur="5000" fill="hold">
                                          <p:stCondLst>
                                            <p:cond delay="0"/>
                                          </p:stCondLst>
                                        </p:cTn>
                                        <p:tgtEl>
                                          <p:spTgt spid="20"/>
                                        </p:tgtEl>
                                        <p:attrNameLst>
                                          <p:attrName>style.visibility</p:attrName>
                                        </p:attrNameLst>
                                      </p:cBhvr>
                                      <p:to>
                                        <p:strVal val="visible"/>
                                      </p:to>
                                    </p:set>
                                    <p:anim calcmode="lin" valueType="num">
                                      <p:cBhvr>
                                        <p:cTn id="19" dur="5000" fill="hold"/>
                                        <p:tgtEl>
                                          <p:spTgt spid="20"/>
                                        </p:tgtEl>
                                        <p:attrNameLst>
                                          <p:attrName>ppt_x</p:attrName>
                                        </p:attrNameLst>
                                      </p:cBhvr>
                                      <p:tavLst>
                                        <p:tav tm="0">
                                          <p:val>
                                            <p:strVal val="#ppt_x"/>
                                          </p:val>
                                        </p:tav>
                                        <p:tav tm="100000">
                                          <p:val>
                                            <p:strVal val="#ppt_x"/>
                                          </p:val>
                                        </p:tav>
                                      </p:tavLst>
                                    </p:anim>
                                    <p:anim calcmode="lin" valueType="num">
                                      <p:cBhvr>
                                        <p:cTn id="20" dur="5000" fill="hold"/>
                                        <p:tgtEl>
                                          <p:spTgt spid="20"/>
                                        </p:tgtEl>
                                        <p:attrNameLst>
                                          <p:attrName>ppt_y</p:attrName>
                                        </p:attrNameLst>
                                      </p:cBhvr>
                                      <p:tavLst>
                                        <p:tav tm="0">
                                          <p:val>
                                            <p:strVal val="#ppt_y+1"/>
                                          </p:val>
                                        </p:tav>
                                        <p:tav tm="100000">
                                          <p:val>
                                            <p:strVal val="#ppt_y-1"/>
                                          </p:val>
                                        </p:tav>
                                      </p:tavLst>
                                    </p:anim>
                                  </p:childTnLst>
                                </p:cTn>
                              </p:par>
                            </p:childTnLst>
                          </p:cTn>
                        </p:par>
                      </p:childTnLst>
                    </p:cTn>
                  </p:par>
                  <p:par>
                    <p:cTn id="21" fill="hold">
                      <p:stCondLst>
                        <p:cond delay="indefinite"/>
                      </p:stCondLst>
                      <p:childTnLst>
                        <p:par>
                          <p:cTn id="22" fill="hold">
                            <p:stCondLst>
                              <p:cond delay="0"/>
                            </p:stCondLst>
                            <p:childTnLst>
                              <p:par>
                                <p:cTn id="23" presetID="28" presetClass="entr" presetSubtype="0" fill="hold" grpId="0" nodeType="clickEffect">
                                  <p:stCondLst>
                                    <p:cond delay="0"/>
                                  </p:stCondLst>
                                  <p:childTnLst>
                                    <p:set>
                                      <p:cBhvr>
                                        <p:cTn id="24" dur="5000" fill="hold">
                                          <p:stCondLst>
                                            <p:cond delay="0"/>
                                          </p:stCondLst>
                                        </p:cTn>
                                        <p:tgtEl>
                                          <p:spTgt spid="21"/>
                                        </p:tgtEl>
                                        <p:attrNameLst>
                                          <p:attrName>style.visibility</p:attrName>
                                        </p:attrNameLst>
                                      </p:cBhvr>
                                      <p:to>
                                        <p:strVal val="visible"/>
                                      </p:to>
                                    </p:set>
                                    <p:anim calcmode="lin" valueType="num">
                                      <p:cBhvr>
                                        <p:cTn id="25" dur="5000" fill="hold"/>
                                        <p:tgtEl>
                                          <p:spTgt spid="21"/>
                                        </p:tgtEl>
                                        <p:attrNameLst>
                                          <p:attrName>ppt_x</p:attrName>
                                        </p:attrNameLst>
                                      </p:cBhvr>
                                      <p:tavLst>
                                        <p:tav tm="0">
                                          <p:val>
                                            <p:strVal val="#ppt_x"/>
                                          </p:val>
                                        </p:tav>
                                        <p:tav tm="100000">
                                          <p:val>
                                            <p:strVal val="#ppt_x"/>
                                          </p:val>
                                        </p:tav>
                                      </p:tavLst>
                                    </p:anim>
                                    <p:anim calcmode="lin" valueType="num">
                                      <p:cBhvr>
                                        <p:cTn id="26" dur="5000" fill="hold"/>
                                        <p:tgtEl>
                                          <p:spTgt spid="21"/>
                                        </p:tgtEl>
                                        <p:attrNameLst>
                                          <p:attrName>ppt_y</p:attrName>
                                        </p:attrNameLst>
                                      </p:cBhvr>
                                      <p:tavLst>
                                        <p:tav tm="0">
                                          <p:val>
                                            <p:strVal val="#ppt_y+1"/>
                                          </p:val>
                                        </p:tav>
                                        <p:tav tm="100000">
                                          <p:val>
                                            <p:strVal val="#ppt_y-1"/>
                                          </p:val>
                                        </p:tav>
                                      </p:tavLst>
                                    </p:anim>
                                  </p:childTnLst>
                                </p:cTn>
                              </p:par>
                            </p:childTnLst>
                          </p:cTn>
                        </p:par>
                      </p:childTnLst>
                    </p:cTn>
                  </p:par>
                  <p:par>
                    <p:cTn id="27" fill="hold">
                      <p:stCondLst>
                        <p:cond delay="indefinite"/>
                      </p:stCondLst>
                      <p:childTnLst>
                        <p:par>
                          <p:cTn id="28" fill="hold">
                            <p:stCondLst>
                              <p:cond delay="0"/>
                            </p:stCondLst>
                            <p:childTnLst>
                              <p:par>
                                <p:cTn id="29" presetID="27" presetClass="entr" presetSubtype="0" fill="hold" grpId="0" nodeType="clickEffect">
                                  <p:stCondLst>
                                    <p:cond delay="0"/>
                                  </p:stCondLst>
                                  <p:iterate type="lt">
                                    <p:tmPct val="50000"/>
                                  </p:iterate>
                                  <p:childTnLst>
                                    <p:set>
                                      <p:cBhvr>
                                        <p:cTn id="30" dur="1" fill="hold">
                                          <p:stCondLst>
                                            <p:cond delay="0"/>
                                          </p:stCondLst>
                                        </p:cTn>
                                        <p:tgtEl>
                                          <p:spTgt spid="18"/>
                                        </p:tgtEl>
                                        <p:attrNameLst>
                                          <p:attrName>style.visibility</p:attrName>
                                        </p:attrNameLst>
                                      </p:cBhvr>
                                      <p:to>
                                        <p:strVal val="visible"/>
                                      </p:to>
                                    </p:set>
                                    <p:anim calcmode="discrete" valueType="clr">
                                      <p:cBhvr override="childStyle">
                                        <p:cTn id="31"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18"/>
                                        </p:tgtEl>
                                        <p:attrNameLst>
                                          <p:attrName>fillcolor</p:attrName>
                                        </p:attrNameLst>
                                      </p:cBhvr>
                                      <p:tavLst>
                                        <p:tav tm="0">
                                          <p:val>
                                            <p:clrVal>
                                              <a:schemeClr val="accent2"/>
                                            </p:clrVal>
                                          </p:val>
                                        </p:tav>
                                        <p:tav tm="50000">
                                          <p:val>
                                            <p:clrVal>
                                              <a:schemeClr val="hlink"/>
                                            </p:clrVal>
                                          </p:val>
                                        </p:tav>
                                      </p:tavLst>
                                    </p:anim>
                                    <p:set>
                                      <p:cBhvr>
                                        <p:cTn id="33" dur="80"/>
                                        <p:tgtEl>
                                          <p:spTgt spid="1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p:bldP spid="19" grpId="0"/>
      <p:bldP spid="20"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973" y="-7975"/>
            <a:ext cx="9166500" cy="5149633"/>
            <a:chOff x="-10630" y="-10634"/>
            <a:chExt cx="12222000" cy="6866177"/>
          </a:xfrm>
        </p:grpSpPr>
        <p:pic>
          <p:nvPicPr>
            <p:cNvPr id="2"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630" y="-10634"/>
              <a:ext cx="12222000" cy="631882"/>
            </a:xfrm>
            <a:prstGeom prst="rect">
              <a:avLst/>
            </a:prstGeom>
          </p:spPr>
        </p:pic>
        <p:pic>
          <p:nvPicPr>
            <p:cNvPr id="8" name="图片 7"/>
            <p:cNvPicPr>
              <a:picLocks noChangeAspect="1"/>
            </p:cNvPicPr>
            <p:nvPr/>
          </p:nvPicPr>
          <p:blipFill rotWithShape="1">
            <a:blip r:embed="rId2">
              <a:extLst>
                <a:ext uri="{28A0092B-C50C-407E-A947-70E740481C1C}">
                  <a14:useLocalDpi xmlns:a14="http://schemas.microsoft.com/office/drawing/2010/main" xmlns="" val="0"/>
                </a:ext>
              </a:extLst>
            </a:blip>
            <a:srcRect b="93411"/>
            <a:stretch>
              <a:fillRect/>
            </a:stretch>
          </p:blipFill>
          <p:spPr>
            <a:xfrm>
              <a:off x="0" y="6771969"/>
              <a:ext cx="12192000" cy="83574"/>
            </a:xfrm>
            <a:prstGeom prst="rect">
              <a:avLst/>
            </a:prstGeom>
          </p:spPr>
        </p:pic>
      </p:grpSp>
      <p:grpSp>
        <p:nvGrpSpPr>
          <p:cNvPr id="30" name="组合 29"/>
          <p:cNvGrpSpPr/>
          <p:nvPr/>
        </p:nvGrpSpPr>
        <p:grpSpPr>
          <a:xfrm>
            <a:off x="7369387" y="78812"/>
            <a:ext cx="1424993" cy="341603"/>
            <a:chOff x="3904547" y="4596139"/>
            <a:chExt cx="3390587" cy="812800"/>
          </a:xfrm>
        </p:grpSpPr>
        <p:pic>
          <p:nvPicPr>
            <p:cNvPr id="31" name="Picture 4" descr="C:\Users\admin\Desktop\沈阳市第四中学----字.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admin\Desktop\校徽----小.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12" name="图片 11"/>
          <p:cNvPicPr>
            <a:picLocks noChangeAspect="1"/>
          </p:cNvPicPr>
          <p:nvPr/>
        </p:nvPicPr>
        <p:blipFill>
          <a:blip r:embed="rId5"/>
          <a:stretch>
            <a:fillRect/>
          </a:stretch>
        </p:blipFill>
        <p:spPr>
          <a:xfrm>
            <a:off x="683568" y="2793548"/>
            <a:ext cx="7114223" cy="2185035"/>
          </a:xfrm>
          <a:prstGeom prst="rect">
            <a:avLst/>
          </a:prstGeom>
        </p:spPr>
      </p:pic>
      <p:sp>
        <p:nvSpPr>
          <p:cNvPr id="13" name="矩形 12"/>
          <p:cNvSpPr/>
          <p:nvPr/>
        </p:nvSpPr>
        <p:spPr>
          <a:xfrm>
            <a:off x="1000099" y="4143385"/>
            <a:ext cx="6538377" cy="5699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1600" b="1" dirty="0">
                <a:solidFill>
                  <a:srgbClr val="002060"/>
                </a:solidFill>
              </a:rPr>
              <a:t>请学习小组合作在总体中抽取一个样本，然后小组代表回答下列问题：</a:t>
            </a:r>
          </a:p>
          <a:p>
            <a:r>
              <a:rPr lang="en-US" altLang="zh-CN" sz="1600" b="1" dirty="0" smtClean="0">
                <a:solidFill>
                  <a:srgbClr val="002060"/>
                </a:solidFill>
              </a:rPr>
              <a:t>        1</a:t>
            </a:r>
            <a:r>
              <a:rPr lang="en-US" altLang="zh-CN" sz="1600" b="1" dirty="0">
                <a:solidFill>
                  <a:srgbClr val="002060"/>
                </a:solidFill>
              </a:rPr>
              <a:t>.</a:t>
            </a:r>
            <a:r>
              <a:rPr lang="zh-CN" altLang="en-US" sz="1600" b="1" dirty="0">
                <a:solidFill>
                  <a:srgbClr val="002060"/>
                </a:solidFill>
              </a:rPr>
              <a:t>抽样的方法是什么？样本容量是多少？</a:t>
            </a:r>
          </a:p>
          <a:p>
            <a:r>
              <a:rPr lang="en-US" altLang="zh-CN" sz="1600" b="1" dirty="0" smtClean="0">
                <a:solidFill>
                  <a:srgbClr val="002060"/>
                </a:solidFill>
              </a:rPr>
              <a:t>        2</a:t>
            </a:r>
            <a:r>
              <a:rPr lang="en-US" altLang="zh-CN" sz="1600" b="1" dirty="0">
                <a:solidFill>
                  <a:srgbClr val="002060"/>
                </a:solidFill>
              </a:rPr>
              <a:t>.</a:t>
            </a:r>
            <a:r>
              <a:rPr lang="zh-CN" altLang="en-US" sz="1600" b="1" dirty="0">
                <a:solidFill>
                  <a:srgbClr val="002060"/>
                </a:solidFill>
              </a:rPr>
              <a:t>得到哪些样本的数字特征？</a:t>
            </a:r>
          </a:p>
        </p:txBody>
      </p:sp>
      <p:pic>
        <p:nvPicPr>
          <p:cNvPr id="11" name="图片 10"/>
          <p:cNvPicPr>
            <a:picLocks noChangeAspect="1"/>
          </p:cNvPicPr>
          <p:nvPr/>
        </p:nvPicPr>
        <p:blipFill rotWithShape="1">
          <a:blip r:embed="rId6"/>
          <a:srcRect b="5788"/>
          <a:stretch>
            <a:fillRect/>
          </a:stretch>
        </p:blipFill>
        <p:spPr>
          <a:xfrm>
            <a:off x="683568" y="699542"/>
            <a:ext cx="7114223" cy="2131694"/>
          </a:xfrm>
          <a:prstGeom prst="rect">
            <a:avLst/>
          </a:prstGeom>
        </p:spPr>
      </p:pic>
      <p:sp>
        <p:nvSpPr>
          <p:cNvPr id="10" name="标题 1"/>
          <p:cNvSpPr txBox="1"/>
          <p:nvPr/>
        </p:nvSpPr>
        <p:spPr>
          <a:xfrm>
            <a:off x="241935" y="-59794"/>
            <a:ext cx="8901589" cy="994410"/>
          </a:xfrm>
          <a:prstGeom prst="rect">
            <a:avLst/>
          </a:prstGeom>
        </p:spPr>
        <p:txBody>
          <a:bodyPr vert="horz" lIns="91440" tIns="45720" rIns="91440" bIns="45720" rtlCol="0"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7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方正粗黑宋简体" panose="02000000000000000000" pitchFamily="2" charset="-122"/>
                <a:ea typeface="方正粗黑宋简体" panose="02000000000000000000" pitchFamily="2" charset="-122"/>
                <a:cs typeface="楷体" panose="02010609060101010101" charset="-122"/>
              </a:rPr>
              <a:t>合作探究</a:t>
            </a:r>
            <a:endParaRPr lang="zh-CN" altLang="zh-CN" sz="27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方正粗黑宋简体" panose="02000000000000000000" pitchFamily="2" charset="-122"/>
              <a:ea typeface="方正粗黑宋简体" panose="02000000000000000000" pitchFamily="2" charset="-122"/>
              <a:cs typeface="楷体" panose="02010609060101010101" charset="-122"/>
            </a:endParaRPr>
          </a:p>
        </p:txBody>
      </p:sp>
      <p:pic>
        <p:nvPicPr>
          <p:cNvPr id="4" name="图片 3"/>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948264" y="3240360"/>
            <a:ext cx="2283718" cy="2283718"/>
          </a:xfrm>
          <a:prstGeom prst="rect">
            <a:avLst/>
          </a:prstGeom>
        </p:spPr>
      </p:pic>
      <p:sp>
        <p:nvSpPr>
          <p:cNvPr id="14" name="TextBox 13"/>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transition spd="slow">
    <p:push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973" y="-7975"/>
            <a:ext cx="9166500" cy="5149633"/>
            <a:chOff x="-10630" y="-10634"/>
            <a:chExt cx="12222000" cy="6866177"/>
          </a:xfrm>
        </p:grpSpPr>
        <p:pic>
          <p:nvPicPr>
            <p:cNvPr id="2"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630" y="-10634"/>
              <a:ext cx="12222000" cy="631882"/>
            </a:xfrm>
            <a:prstGeom prst="rect">
              <a:avLst/>
            </a:prstGeom>
          </p:spPr>
        </p:pic>
        <p:pic>
          <p:nvPicPr>
            <p:cNvPr id="8" name="图片 7"/>
            <p:cNvPicPr>
              <a:picLocks noChangeAspect="1"/>
            </p:cNvPicPr>
            <p:nvPr/>
          </p:nvPicPr>
          <p:blipFill rotWithShape="1">
            <a:blip r:embed="rId2">
              <a:extLst>
                <a:ext uri="{28A0092B-C50C-407E-A947-70E740481C1C}">
                  <a14:useLocalDpi xmlns:a14="http://schemas.microsoft.com/office/drawing/2010/main" xmlns="" val="0"/>
                </a:ext>
              </a:extLst>
            </a:blip>
            <a:srcRect b="93411"/>
            <a:stretch>
              <a:fillRect/>
            </a:stretch>
          </p:blipFill>
          <p:spPr>
            <a:xfrm>
              <a:off x="0" y="6771969"/>
              <a:ext cx="12192000" cy="83574"/>
            </a:xfrm>
            <a:prstGeom prst="rect">
              <a:avLst/>
            </a:prstGeom>
          </p:spPr>
        </p:pic>
      </p:grpSp>
      <p:grpSp>
        <p:nvGrpSpPr>
          <p:cNvPr id="30" name="组合 29"/>
          <p:cNvGrpSpPr/>
          <p:nvPr/>
        </p:nvGrpSpPr>
        <p:grpSpPr>
          <a:xfrm>
            <a:off x="7369387" y="78812"/>
            <a:ext cx="1424993" cy="341603"/>
            <a:chOff x="3904547" y="4596139"/>
            <a:chExt cx="3390587" cy="812800"/>
          </a:xfrm>
        </p:grpSpPr>
        <p:pic>
          <p:nvPicPr>
            <p:cNvPr id="31" name="Picture 4" descr="C:\Users\admin\Desktop\沈阳市第四中学----字.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admin\Desktop\校徽----小.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0" name="文本框 1"/>
          <p:cNvSpPr txBox="1"/>
          <p:nvPr/>
        </p:nvSpPr>
        <p:spPr>
          <a:xfrm>
            <a:off x="832927" y="1203598"/>
            <a:ext cx="7221855" cy="530066"/>
          </a:xfrm>
          <a:prstGeom prst="rect">
            <a:avLst/>
          </a:prstGeom>
          <a:noFill/>
        </p:spPr>
        <p:txBody>
          <a:bodyPr wrap="none" lIns="68580" tIns="34290" rIns="68580" bIns="34290" rtlCol="0">
            <a:spAutoFit/>
          </a:bodyPr>
          <a:lstStyle/>
          <a:p>
            <a:r>
              <a:rPr lang="zh-CN" altLang="zh-CN" sz="3000" b="1" dirty="0">
                <a:latin typeface="楷体" panose="02010609060101010101" charset="-122"/>
                <a:ea typeface="楷体" panose="02010609060101010101" charset="-122"/>
              </a:rPr>
              <a:t>数据集中趋势：</a:t>
            </a:r>
            <a:r>
              <a:rPr lang="zh-CN" altLang="zh-CN" sz="3000" b="1" dirty="0">
                <a:solidFill>
                  <a:srgbClr val="FF0000"/>
                </a:solidFill>
                <a:latin typeface="楷体" panose="02010609060101010101" charset="-122"/>
                <a:ea typeface="楷体" panose="02010609060101010101" charset="-122"/>
              </a:rPr>
              <a:t>平均数</a:t>
            </a:r>
            <a:r>
              <a:rPr lang="zh-CN" altLang="zh-CN" sz="3000" b="1" dirty="0">
                <a:latin typeface="楷体" panose="02010609060101010101" charset="-122"/>
                <a:ea typeface="楷体" panose="02010609060101010101" charset="-122"/>
              </a:rPr>
              <a:t>、中位数和众数等</a:t>
            </a:r>
            <a:r>
              <a:rPr lang="en-US" altLang="zh-CN" sz="3000" b="1" dirty="0">
                <a:latin typeface="楷体" panose="02010609060101010101" charset="-122"/>
                <a:ea typeface="楷体" panose="02010609060101010101" charset="-122"/>
              </a:rPr>
              <a:t>.</a:t>
            </a:r>
          </a:p>
        </p:txBody>
      </p:sp>
      <p:sp>
        <p:nvSpPr>
          <p:cNvPr id="11" name="文本框 2"/>
          <p:cNvSpPr txBox="1"/>
          <p:nvPr/>
        </p:nvSpPr>
        <p:spPr>
          <a:xfrm>
            <a:off x="179512" y="2488491"/>
            <a:ext cx="8753475" cy="530066"/>
          </a:xfrm>
          <a:prstGeom prst="rect">
            <a:avLst/>
          </a:prstGeom>
          <a:noFill/>
        </p:spPr>
        <p:txBody>
          <a:bodyPr wrap="none" lIns="68580" tIns="34290" rIns="68580" bIns="34290" rtlCol="0">
            <a:spAutoFit/>
          </a:bodyPr>
          <a:lstStyle/>
          <a:p>
            <a:r>
              <a:rPr lang="zh-CN" altLang="zh-CN" sz="3000" b="1" dirty="0">
                <a:latin typeface="楷体" panose="02010609060101010101" charset="-122"/>
                <a:ea typeface="楷体" panose="02010609060101010101" charset="-122"/>
              </a:rPr>
              <a:t>数据离散程度：极差、</a:t>
            </a:r>
            <a:r>
              <a:rPr lang="zh-CN" altLang="zh-CN" sz="3000" b="1" dirty="0">
                <a:solidFill>
                  <a:srgbClr val="FF0000"/>
                </a:solidFill>
                <a:latin typeface="楷体" panose="02010609060101010101" charset="-122"/>
                <a:ea typeface="楷体" panose="02010609060101010101" charset="-122"/>
              </a:rPr>
              <a:t>方差</a:t>
            </a:r>
            <a:r>
              <a:rPr lang="zh-CN" altLang="zh-CN" sz="3000" b="1" dirty="0">
                <a:latin typeface="楷体" panose="02010609060101010101" charset="-122"/>
                <a:ea typeface="楷体" panose="02010609060101010101" charset="-122"/>
              </a:rPr>
              <a:t>、标准差和百分位数等</a:t>
            </a:r>
            <a:r>
              <a:rPr lang="en-US" altLang="zh-CN" sz="3000" b="1" dirty="0">
                <a:latin typeface="楷体" panose="02010609060101010101" charset="-122"/>
                <a:ea typeface="楷体" panose="02010609060101010101" charset="-122"/>
              </a:rPr>
              <a:t>.</a:t>
            </a:r>
          </a:p>
        </p:txBody>
      </p:sp>
      <p:sp>
        <p:nvSpPr>
          <p:cNvPr id="12" name="文本框 3"/>
          <p:cNvSpPr txBox="1"/>
          <p:nvPr/>
        </p:nvSpPr>
        <p:spPr>
          <a:xfrm>
            <a:off x="3683759" y="1733665"/>
            <a:ext cx="957263" cy="345281"/>
          </a:xfrm>
          <a:prstGeom prst="rect">
            <a:avLst/>
          </a:prstGeom>
          <a:noFill/>
        </p:spPr>
        <p:txBody>
          <a:bodyPr wrap="square" lIns="68580" tIns="34290" rIns="68580" bIns="34290" rtlCol="0">
            <a:spAutoFit/>
          </a:bodyPr>
          <a:lstStyle/>
          <a:p>
            <a:r>
              <a:rPr lang="en-US" altLang="zh-CN"/>
              <a:t>(mean)</a:t>
            </a:r>
          </a:p>
        </p:txBody>
      </p:sp>
      <p:sp>
        <p:nvSpPr>
          <p:cNvPr id="13" name="文本框 4"/>
          <p:cNvSpPr txBox="1"/>
          <p:nvPr/>
        </p:nvSpPr>
        <p:spPr>
          <a:xfrm>
            <a:off x="5239668" y="1733665"/>
            <a:ext cx="957263" cy="346249"/>
          </a:xfrm>
          <a:prstGeom prst="rect">
            <a:avLst/>
          </a:prstGeom>
          <a:noFill/>
        </p:spPr>
        <p:txBody>
          <a:bodyPr wrap="square" lIns="68580" tIns="34290" rIns="68580" bIns="34290" rtlCol="0">
            <a:spAutoFit/>
          </a:bodyPr>
          <a:lstStyle/>
          <a:p>
            <a:r>
              <a:rPr lang="en-US" altLang="zh-CN"/>
              <a:t>(median)</a:t>
            </a:r>
          </a:p>
        </p:txBody>
      </p:sp>
      <p:sp>
        <p:nvSpPr>
          <p:cNvPr id="14" name="文本框 5"/>
          <p:cNvSpPr txBox="1"/>
          <p:nvPr/>
        </p:nvSpPr>
        <p:spPr>
          <a:xfrm>
            <a:off x="3862829" y="3018557"/>
            <a:ext cx="1162050" cy="345281"/>
          </a:xfrm>
          <a:prstGeom prst="rect">
            <a:avLst/>
          </a:prstGeom>
          <a:noFill/>
        </p:spPr>
        <p:txBody>
          <a:bodyPr wrap="square" lIns="68580" tIns="34290" rIns="68580" bIns="34290" rtlCol="0">
            <a:spAutoFit/>
          </a:bodyPr>
          <a:lstStyle/>
          <a:p>
            <a:r>
              <a:rPr lang="en-US" altLang="zh-CN"/>
              <a:t>(variance)</a:t>
            </a:r>
          </a:p>
        </p:txBody>
      </p:sp>
      <p:sp>
        <p:nvSpPr>
          <p:cNvPr id="15" name="文本框 6"/>
          <p:cNvSpPr txBox="1"/>
          <p:nvPr/>
        </p:nvSpPr>
        <p:spPr>
          <a:xfrm>
            <a:off x="2940333" y="3018557"/>
            <a:ext cx="957263" cy="345281"/>
          </a:xfrm>
          <a:prstGeom prst="rect">
            <a:avLst/>
          </a:prstGeom>
          <a:noFill/>
        </p:spPr>
        <p:txBody>
          <a:bodyPr wrap="square" lIns="68580" tIns="34290" rIns="68580" bIns="34290" rtlCol="0">
            <a:spAutoFit/>
          </a:bodyPr>
          <a:lstStyle/>
          <a:p>
            <a:r>
              <a:rPr lang="en-US" altLang="zh-CN"/>
              <a:t>(range)</a:t>
            </a:r>
          </a:p>
        </p:txBody>
      </p:sp>
      <p:sp>
        <p:nvSpPr>
          <p:cNvPr id="16" name="文本框 7"/>
          <p:cNvSpPr txBox="1"/>
          <p:nvPr/>
        </p:nvSpPr>
        <p:spPr>
          <a:xfrm>
            <a:off x="6606029" y="1733665"/>
            <a:ext cx="957263" cy="345281"/>
          </a:xfrm>
          <a:prstGeom prst="rect">
            <a:avLst/>
          </a:prstGeom>
          <a:noFill/>
        </p:spPr>
        <p:txBody>
          <a:bodyPr wrap="square" lIns="68580" tIns="34290" rIns="68580" bIns="34290" rtlCol="0">
            <a:spAutoFit/>
          </a:bodyPr>
          <a:lstStyle/>
          <a:p>
            <a:r>
              <a:rPr lang="en-US" altLang="zh-CN"/>
              <a:t>(mode)</a:t>
            </a:r>
          </a:p>
        </p:txBody>
      </p:sp>
      <p:sp>
        <p:nvSpPr>
          <p:cNvPr id="17" name="文本框 8"/>
          <p:cNvSpPr txBox="1"/>
          <p:nvPr/>
        </p:nvSpPr>
        <p:spPr>
          <a:xfrm>
            <a:off x="4869145" y="3018557"/>
            <a:ext cx="2113598" cy="345281"/>
          </a:xfrm>
          <a:prstGeom prst="rect">
            <a:avLst/>
          </a:prstGeom>
          <a:noFill/>
        </p:spPr>
        <p:txBody>
          <a:bodyPr wrap="square" lIns="68580" tIns="34290" rIns="68580" bIns="34290" rtlCol="0">
            <a:spAutoFit/>
          </a:bodyPr>
          <a:lstStyle/>
          <a:p>
            <a:r>
              <a:rPr lang="en-US" altLang="zh-CN"/>
              <a:t>(standard deviation)</a:t>
            </a:r>
          </a:p>
        </p:txBody>
      </p:sp>
      <p:sp>
        <p:nvSpPr>
          <p:cNvPr id="18" name="文本框 9"/>
          <p:cNvSpPr txBox="1"/>
          <p:nvPr/>
        </p:nvSpPr>
        <p:spPr>
          <a:xfrm>
            <a:off x="6879397" y="3018557"/>
            <a:ext cx="1325404" cy="345281"/>
          </a:xfrm>
          <a:prstGeom prst="rect">
            <a:avLst/>
          </a:prstGeom>
          <a:noFill/>
        </p:spPr>
        <p:txBody>
          <a:bodyPr wrap="square" lIns="68580" tIns="34290" rIns="68580" bIns="34290" rtlCol="0">
            <a:spAutoFit/>
          </a:bodyPr>
          <a:lstStyle/>
          <a:p>
            <a:r>
              <a:rPr lang="en-US" altLang="zh-CN"/>
              <a:t>(percentile)</a:t>
            </a:r>
          </a:p>
        </p:txBody>
      </p:sp>
      <p:sp>
        <p:nvSpPr>
          <p:cNvPr id="19" name="矩形 18"/>
          <p:cNvSpPr/>
          <p:nvPr/>
        </p:nvSpPr>
        <p:spPr>
          <a:xfrm>
            <a:off x="251520" y="51470"/>
            <a:ext cx="5184576" cy="369332"/>
          </a:xfrm>
          <a:prstGeom prst="rect">
            <a:avLst/>
          </a:prstGeom>
        </p:spPr>
        <p:txBody>
          <a:bodyPr wrap="square">
            <a:spAutoFit/>
          </a:bodyPr>
          <a:lstStyle/>
          <a:p>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用样本估计总体</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transition spd="slow">
    <p:push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973" y="-7975"/>
            <a:ext cx="9166500" cy="5149633"/>
            <a:chOff x="-10630" y="-10634"/>
            <a:chExt cx="12222000" cy="6866177"/>
          </a:xfrm>
        </p:grpSpPr>
        <p:pic>
          <p:nvPicPr>
            <p:cNvPr id="2"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630" y="-10634"/>
              <a:ext cx="12222000" cy="631882"/>
            </a:xfrm>
            <a:prstGeom prst="rect">
              <a:avLst/>
            </a:prstGeom>
          </p:spPr>
        </p:pic>
        <p:pic>
          <p:nvPicPr>
            <p:cNvPr id="8" name="图片 7"/>
            <p:cNvPicPr>
              <a:picLocks noChangeAspect="1"/>
            </p:cNvPicPr>
            <p:nvPr/>
          </p:nvPicPr>
          <p:blipFill rotWithShape="1">
            <a:blip r:embed="rId2">
              <a:extLst>
                <a:ext uri="{28A0092B-C50C-407E-A947-70E740481C1C}">
                  <a14:useLocalDpi xmlns:a14="http://schemas.microsoft.com/office/drawing/2010/main" xmlns="" val="0"/>
                </a:ext>
              </a:extLst>
            </a:blip>
            <a:srcRect b="93411"/>
            <a:stretch>
              <a:fillRect/>
            </a:stretch>
          </p:blipFill>
          <p:spPr>
            <a:xfrm>
              <a:off x="0" y="6771969"/>
              <a:ext cx="12192000" cy="83574"/>
            </a:xfrm>
            <a:prstGeom prst="rect">
              <a:avLst/>
            </a:prstGeom>
          </p:spPr>
        </p:pic>
      </p:grpSp>
      <p:grpSp>
        <p:nvGrpSpPr>
          <p:cNvPr id="30" name="组合 29"/>
          <p:cNvGrpSpPr/>
          <p:nvPr/>
        </p:nvGrpSpPr>
        <p:grpSpPr>
          <a:xfrm>
            <a:off x="7369387" y="78812"/>
            <a:ext cx="1424993" cy="341603"/>
            <a:chOff x="3904547" y="4596139"/>
            <a:chExt cx="3390587" cy="812800"/>
          </a:xfrm>
        </p:grpSpPr>
        <p:pic>
          <p:nvPicPr>
            <p:cNvPr id="31" name="Picture 4" descr="C:\Users\admin\Desktop\沈阳市第四中学----字.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admin\Desktop\校徽----小.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1" name="矩形 10"/>
          <p:cNvSpPr/>
          <p:nvPr/>
        </p:nvSpPr>
        <p:spPr>
          <a:xfrm>
            <a:off x="251520" y="51470"/>
            <a:ext cx="5184576" cy="369332"/>
          </a:xfrm>
          <a:prstGeom prst="rect">
            <a:avLst/>
          </a:prstGeom>
        </p:spPr>
        <p:txBody>
          <a:bodyPr wrap="square">
            <a:spAutoFit/>
          </a:bodyPr>
          <a:lstStyle/>
          <a:p>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用样本估计总体</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5" cstate="print">
            <a:extLst>
              <a:ext uri="{28A0092B-C50C-407E-A947-70E740481C1C}">
                <a14:useLocalDpi xmlns:a14="http://schemas.microsoft.com/office/drawing/2010/main" xmlns="" val="0"/>
              </a:ext>
            </a:extLst>
          </a:blip>
          <a:srcRect b="13046"/>
          <a:stretch>
            <a:fillRect/>
          </a:stretch>
        </p:blipFill>
        <p:spPr>
          <a:xfrm>
            <a:off x="5933644" y="2592288"/>
            <a:ext cx="2871486" cy="2486689"/>
          </a:xfrm>
          <a:prstGeom prst="rect">
            <a:avLst/>
          </a:prstGeom>
        </p:spPr>
      </p:pic>
      <p:sp>
        <p:nvSpPr>
          <p:cNvPr id="10" name="文本框 1"/>
          <p:cNvSpPr txBox="1"/>
          <p:nvPr/>
        </p:nvSpPr>
        <p:spPr>
          <a:xfrm>
            <a:off x="755576" y="1128539"/>
            <a:ext cx="7543412" cy="1731243"/>
          </a:xfrm>
          <a:prstGeom prst="rect">
            <a:avLst/>
          </a:prstGeom>
          <a:noFill/>
        </p:spPr>
        <p:txBody>
          <a:bodyPr wrap="square" lIns="68580" tIns="34290" rIns="68580" bIns="34290" rtlCol="0" anchor="t">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zh-CN" altLang="en-US" sz="5400" b="1" cap="all" dirty="0">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方正正粗黑简体" panose="02000000000000000000" pitchFamily="2" charset="-122"/>
                <a:ea typeface="方正正粗黑简体" panose="02000000000000000000" pitchFamily="2" charset="-122"/>
                <a:cs typeface="黑体" panose="02010609060101010101" pitchFamily="2" charset="-122"/>
                <a:sym typeface="+mn-ea"/>
              </a:rPr>
              <a:t>用样本的数字特征</a:t>
            </a:r>
          </a:p>
          <a:p>
            <a:pPr algn="ctr"/>
            <a:r>
              <a:rPr lang="zh-CN" altLang="en-US" sz="5400" b="1" cap="all" dirty="0">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方正正粗黑简体" panose="02000000000000000000" pitchFamily="2" charset="-122"/>
                <a:ea typeface="方正正粗黑简体" panose="02000000000000000000" pitchFamily="2" charset="-122"/>
                <a:cs typeface="黑体" panose="02010609060101010101" pitchFamily="2" charset="-122"/>
                <a:sym typeface="+mn-ea"/>
              </a:rPr>
              <a:t>估计总体的数字特征</a:t>
            </a:r>
          </a:p>
        </p:txBody>
      </p:sp>
      <p:sp>
        <p:nvSpPr>
          <p:cNvPr id="12" name="TextBox 11"/>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transition spd="slow">
    <p:push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973" y="-7975"/>
            <a:ext cx="9166500" cy="5149633"/>
            <a:chOff x="-10630" y="-10634"/>
            <a:chExt cx="12222000" cy="6866177"/>
          </a:xfrm>
        </p:grpSpPr>
        <p:pic>
          <p:nvPicPr>
            <p:cNvPr id="2"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630" y="-10634"/>
              <a:ext cx="12222000" cy="631882"/>
            </a:xfrm>
            <a:prstGeom prst="rect">
              <a:avLst/>
            </a:prstGeom>
          </p:spPr>
        </p:pic>
        <p:pic>
          <p:nvPicPr>
            <p:cNvPr id="8" name="图片 7"/>
            <p:cNvPicPr>
              <a:picLocks noChangeAspect="1"/>
            </p:cNvPicPr>
            <p:nvPr/>
          </p:nvPicPr>
          <p:blipFill rotWithShape="1">
            <a:blip r:embed="rId2">
              <a:extLst>
                <a:ext uri="{28A0092B-C50C-407E-A947-70E740481C1C}">
                  <a14:useLocalDpi xmlns:a14="http://schemas.microsoft.com/office/drawing/2010/main" xmlns="" val="0"/>
                </a:ext>
              </a:extLst>
            </a:blip>
            <a:srcRect b="93411"/>
            <a:stretch>
              <a:fillRect/>
            </a:stretch>
          </p:blipFill>
          <p:spPr>
            <a:xfrm>
              <a:off x="0" y="6771969"/>
              <a:ext cx="12192000" cy="83574"/>
            </a:xfrm>
            <a:prstGeom prst="rect">
              <a:avLst/>
            </a:prstGeom>
          </p:spPr>
        </p:pic>
      </p:grpSp>
      <p:grpSp>
        <p:nvGrpSpPr>
          <p:cNvPr id="30" name="组合 29"/>
          <p:cNvGrpSpPr/>
          <p:nvPr/>
        </p:nvGrpSpPr>
        <p:grpSpPr>
          <a:xfrm>
            <a:off x="7369387" y="78812"/>
            <a:ext cx="1424993" cy="341603"/>
            <a:chOff x="3904547" y="4596139"/>
            <a:chExt cx="3390587" cy="812800"/>
          </a:xfrm>
        </p:grpSpPr>
        <p:pic>
          <p:nvPicPr>
            <p:cNvPr id="31" name="Picture 4" descr="C:\Users\admin\Desktop\沈阳市第四中学----字.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admin\Desktop\校徽----小.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11" name="图片 10"/>
          <p:cNvPicPr>
            <a:picLocks noChangeAspect="1"/>
          </p:cNvPicPr>
          <p:nvPr/>
        </p:nvPicPr>
        <p:blipFill>
          <a:blip r:embed="rId5"/>
          <a:stretch>
            <a:fillRect/>
          </a:stretch>
        </p:blipFill>
        <p:spPr>
          <a:xfrm>
            <a:off x="482113" y="699542"/>
            <a:ext cx="7114223" cy="2262664"/>
          </a:xfrm>
          <a:prstGeom prst="rect">
            <a:avLst/>
          </a:prstGeom>
        </p:spPr>
      </p:pic>
      <p:pic>
        <p:nvPicPr>
          <p:cNvPr id="12" name="图片 11"/>
          <p:cNvPicPr>
            <a:picLocks noChangeAspect="1"/>
          </p:cNvPicPr>
          <p:nvPr/>
        </p:nvPicPr>
        <p:blipFill>
          <a:blip r:embed="rId6"/>
          <a:stretch>
            <a:fillRect/>
          </a:stretch>
        </p:blipFill>
        <p:spPr>
          <a:xfrm>
            <a:off x="482113" y="2831236"/>
            <a:ext cx="7114223" cy="2185035"/>
          </a:xfrm>
          <a:prstGeom prst="rect">
            <a:avLst/>
          </a:prstGeom>
        </p:spPr>
      </p:pic>
      <p:sp>
        <p:nvSpPr>
          <p:cNvPr id="13" name="文本框 3"/>
          <p:cNvSpPr txBox="1"/>
          <p:nvPr/>
        </p:nvSpPr>
        <p:spPr>
          <a:xfrm>
            <a:off x="5700330" y="411510"/>
            <a:ext cx="3696206" cy="392415"/>
          </a:xfrm>
          <a:prstGeom prst="rect">
            <a:avLst/>
          </a:prstGeom>
          <a:noFill/>
        </p:spPr>
        <p:txBody>
          <a:bodyPr wrap="square" lIns="68580" tIns="34290" rIns="68580" bIns="34290" rtlCol="0">
            <a:spAutoFit/>
          </a:bodyPr>
          <a:lstStyle/>
          <a:p>
            <a:r>
              <a:rPr lang="en-US" altLang="zh-CN" sz="2100" dirty="0"/>
              <a:t>simple  random  sampling  </a:t>
            </a:r>
            <a:r>
              <a:rPr lang="en-US" altLang="zh-CN" dirty="0"/>
              <a:t> </a:t>
            </a:r>
          </a:p>
        </p:txBody>
      </p:sp>
      <p:sp>
        <p:nvSpPr>
          <p:cNvPr id="10" name="标题 1"/>
          <p:cNvSpPr txBox="1"/>
          <p:nvPr/>
        </p:nvSpPr>
        <p:spPr>
          <a:xfrm>
            <a:off x="241935" y="27072"/>
            <a:ext cx="8901589" cy="994410"/>
          </a:xfrm>
          <a:prstGeom prst="rect">
            <a:avLst/>
          </a:prstGeom>
        </p:spPr>
        <p:txBody>
          <a:bodyPr vert="horz" lIns="91440" tIns="45720" rIns="91440" bIns="45720" rtlCol="0"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7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方正正粗黑简体" panose="02000000000000000000" pitchFamily="2" charset="-122"/>
                <a:ea typeface="方正正粗黑简体" panose="02000000000000000000" pitchFamily="2" charset="-122"/>
                <a:cs typeface="楷体" panose="02010609060101010101" charset="-122"/>
              </a:rPr>
              <a:t>独立完成“情境与问题”中的任务</a:t>
            </a:r>
            <a:endParaRPr lang="zh-CN" altLang="en-US" sz="27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方正正粗黑简体" panose="02000000000000000000" pitchFamily="2" charset="-122"/>
              <a:ea typeface="方正正粗黑简体" panose="02000000000000000000" pitchFamily="2" charset="-122"/>
              <a:cs typeface="楷体" panose="02010609060101010101" charset="-122"/>
            </a:endParaRPr>
          </a:p>
        </p:txBody>
      </p:sp>
      <p:pic>
        <p:nvPicPr>
          <p:cNvPr id="15" name="图片 14"/>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948264" y="3240360"/>
            <a:ext cx="2283718" cy="2283718"/>
          </a:xfrm>
          <a:prstGeom prst="rect">
            <a:avLst/>
          </a:prstGeom>
        </p:spPr>
      </p:pic>
      <p:sp>
        <p:nvSpPr>
          <p:cNvPr id="14" name="TextBox 13"/>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transition spd="slow">
    <p:push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973" y="-7975"/>
            <a:ext cx="9166500" cy="5149633"/>
            <a:chOff x="-10630" y="-10634"/>
            <a:chExt cx="12222000" cy="6866177"/>
          </a:xfrm>
        </p:grpSpPr>
        <p:pic>
          <p:nvPicPr>
            <p:cNvPr id="2"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630" y="-10634"/>
              <a:ext cx="12222000" cy="631882"/>
            </a:xfrm>
            <a:prstGeom prst="rect">
              <a:avLst/>
            </a:prstGeom>
          </p:spPr>
        </p:pic>
        <p:pic>
          <p:nvPicPr>
            <p:cNvPr id="8" name="图片 7"/>
            <p:cNvPicPr>
              <a:picLocks noChangeAspect="1"/>
            </p:cNvPicPr>
            <p:nvPr/>
          </p:nvPicPr>
          <p:blipFill rotWithShape="1">
            <a:blip r:embed="rId2">
              <a:extLst>
                <a:ext uri="{28A0092B-C50C-407E-A947-70E740481C1C}">
                  <a14:useLocalDpi xmlns:a14="http://schemas.microsoft.com/office/drawing/2010/main" xmlns="" val="0"/>
                </a:ext>
              </a:extLst>
            </a:blip>
            <a:srcRect b="93411"/>
            <a:stretch>
              <a:fillRect/>
            </a:stretch>
          </p:blipFill>
          <p:spPr>
            <a:xfrm>
              <a:off x="0" y="6771969"/>
              <a:ext cx="12192000" cy="83574"/>
            </a:xfrm>
            <a:prstGeom prst="rect">
              <a:avLst/>
            </a:prstGeom>
          </p:spPr>
        </p:pic>
      </p:grpSp>
      <p:grpSp>
        <p:nvGrpSpPr>
          <p:cNvPr id="30" name="组合 29"/>
          <p:cNvGrpSpPr/>
          <p:nvPr/>
        </p:nvGrpSpPr>
        <p:grpSpPr>
          <a:xfrm>
            <a:off x="7369387" y="78812"/>
            <a:ext cx="1424993" cy="341603"/>
            <a:chOff x="3904547" y="4596139"/>
            <a:chExt cx="3390587" cy="812800"/>
          </a:xfrm>
        </p:grpSpPr>
        <p:pic>
          <p:nvPicPr>
            <p:cNvPr id="31" name="Picture 4" descr="C:\Users\admin\Desktop\沈阳市第四中学----字.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admin\Desktop\校徽----小.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1" name="矩形 10"/>
          <p:cNvSpPr/>
          <p:nvPr/>
        </p:nvSpPr>
        <p:spPr>
          <a:xfrm>
            <a:off x="747148" y="1907853"/>
            <a:ext cx="5183101" cy="807913"/>
          </a:xfrm>
          <a:prstGeom prst="rect">
            <a:avLst/>
          </a:prstGeom>
          <a:noFill/>
          <a:ln>
            <a:noFill/>
          </a:ln>
        </p:spPr>
        <p:txBody>
          <a:bodyPr wrap="square" lIns="68580" tIns="34290" rIns="68580" bIns="34290" rtlCol="0" anchor="t">
            <a:spAutoFit/>
          </a:bodyPr>
          <a:lstStyle/>
          <a:p>
            <a:r>
              <a:rPr lang="zh-CN" altLang="en-US" sz="48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方正正粗黑简体" panose="02000000000000000000" pitchFamily="2" charset="-122"/>
                <a:ea typeface="方正正粗黑简体" panose="02000000000000000000" pitchFamily="2" charset="-122"/>
              </a:rPr>
              <a:t>存在误差！</a:t>
            </a:r>
            <a:endParaRPr lang="zh-CN" altLang="en-US" sz="4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方正正粗黑简体" panose="02000000000000000000" pitchFamily="2" charset="-122"/>
              <a:ea typeface="方正正粗黑简体" panose="02000000000000000000" pitchFamily="2" charset="-122"/>
            </a:endParaRPr>
          </a:p>
        </p:txBody>
      </p:sp>
      <p:sp>
        <p:nvSpPr>
          <p:cNvPr id="12" name="矩形 11"/>
          <p:cNvSpPr/>
          <p:nvPr/>
        </p:nvSpPr>
        <p:spPr>
          <a:xfrm>
            <a:off x="747148" y="2931790"/>
            <a:ext cx="5841076" cy="807913"/>
          </a:xfrm>
          <a:prstGeom prst="rect">
            <a:avLst/>
          </a:prstGeom>
          <a:noFill/>
          <a:ln>
            <a:noFill/>
          </a:ln>
        </p:spPr>
        <p:txBody>
          <a:bodyPr wrap="square" lIns="68580" tIns="34290" rIns="68580" bIns="34290" rtlCol="0" anchor="t">
            <a:spAutoFit/>
          </a:bodyPr>
          <a:lstStyle/>
          <a:p>
            <a:r>
              <a:rPr lang="zh-CN" altLang="en-US" sz="4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方正正粗黑简体" panose="02000000000000000000" pitchFamily="2" charset="-122"/>
                <a:ea typeface="方正正粗黑简体" panose="02000000000000000000" pitchFamily="2" charset="-122"/>
              </a:rPr>
              <a:t>如何看待误差？</a:t>
            </a:r>
          </a:p>
        </p:txBody>
      </p:sp>
      <p:sp>
        <p:nvSpPr>
          <p:cNvPr id="13" name="矩形 12"/>
          <p:cNvSpPr/>
          <p:nvPr/>
        </p:nvSpPr>
        <p:spPr>
          <a:xfrm>
            <a:off x="251520" y="51470"/>
            <a:ext cx="5184576" cy="369332"/>
          </a:xfrm>
          <a:prstGeom prst="rect">
            <a:avLst/>
          </a:prstGeom>
        </p:spPr>
        <p:txBody>
          <a:bodyPr wrap="square">
            <a:spAutoFit/>
          </a:bodyPr>
          <a:lstStyle/>
          <a:p>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用样本估计总体</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436096" y="1923678"/>
            <a:ext cx="3582148" cy="3051990"/>
          </a:xfrm>
          <a:prstGeom prst="rect">
            <a:avLst/>
          </a:prstGeom>
        </p:spPr>
      </p:pic>
      <p:sp>
        <p:nvSpPr>
          <p:cNvPr id="14" name="矩形 13"/>
          <p:cNvSpPr/>
          <p:nvPr/>
        </p:nvSpPr>
        <p:spPr>
          <a:xfrm>
            <a:off x="747148" y="843558"/>
            <a:ext cx="4392488" cy="807913"/>
          </a:xfrm>
          <a:prstGeom prst="rect">
            <a:avLst/>
          </a:prstGeom>
          <a:noFill/>
          <a:ln>
            <a:noFill/>
          </a:ln>
        </p:spPr>
        <p:txBody>
          <a:bodyPr wrap="square" lIns="68580" tIns="34290" rIns="68580" bIns="34290" rtlCol="0" anchor="t">
            <a:spAutoFit/>
          </a:bodyPr>
          <a:lstStyle/>
          <a:p>
            <a:r>
              <a:rPr lang="zh-CN" altLang="en-US" sz="48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方正正粗黑简体" panose="02000000000000000000" pitchFamily="2" charset="-122"/>
                <a:ea typeface="方正正粗黑简体" panose="02000000000000000000" pitchFamily="2" charset="-122"/>
                <a:hlinkClick r:id="rId6" action="ppaction://hlinkfile"/>
              </a:rPr>
              <a:t>成果展示</a:t>
            </a:r>
            <a:endParaRPr lang="zh-CN" altLang="en-US" sz="4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方正正粗黑简体" panose="02000000000000000000" pitchFamily="2" charset="-122"/>
              <a:ea typeface="方正正粗黑简体" panose="02000000000000000000" pitchFamily="2" charset="-122"/>
            </a:endParaRPr>
          </a:p>
        </p:txBody>
      </p:sp>
      <p:sp>
        <p:nvSpPr>
          <p:cNvPr id="15" name="TextBox 14"/>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847109" y="3240662"/>
            <a:ext cx="3044555" cy="2283416"/>
          </a:xfrm>
          <a:prstGeom prst="rect">
            <a:avLst/>
          </a:prstGeom>
        </p:spPr>
      </p:pic>
      <p:grpSp>
        <p:nvGrpSpPr>
          <p:cNvPr id="9" name="组合 8"/>
          <p:cNvGrpSpPr/>
          <p:nvPr/>
        </p:nvGrpSpPr>
        <p:grpSpPr>
          <a:xfrm>
            <a:off x="-7973" y="-7975"/>
            <a:ext cx="9166500" cy="5149633"/>
            <a:chOff x="-10630" y="-10634"/>
            <a:chExt cx="12222000" cy="6866177"/>
          </a:xfrm>
        </p:grpSpPr>
        <p:pic>
          <p:nvPicPr>
            <p:cNvPr id="2" name="图片 1"/>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0630" y="-10634"/>
              <a:ext cx="12222000" cy="631882"/>
            </a:xfrm>
            <a:prstGeom prst="rect">
              <a:avLst/>
            </a:prstGeom>
          </p:spPr>
        </p:pic>
        <p:pic>
          <p:nvPicPr>
            <p:cNvPr id="8" name="图片 7"/>
            <p:cNvPicPr>
              <a:picLocks noChangeAspect="1"/>
            </p:cNvPicPr>
            <p:nvPr/>
          </p:nvPicPr>
          <p:blipFill rotWithShape="1">
            <a:blip r:embed="rId4">
              <a:extLst>
                <a:ext uri="{28A0092B-C50C-407E-A947-70E740481C1C}">
                  <a14:useLocalDpi xmlns:a14="http://schemas.microsoft.com/office/drawing/2010/main" xmlns="" val="0"/>
                </a:ext>
              </a:extLst>
            </a:blip>
            <a:srcRect b="93411"/>
            <a:stretch>
              <a:fillRect/>
            </a:stretch>
          </p:blipFill>
          <p:spPr>
            <a:xfrm>
              <a:off x="0" y="6771969"/>
              <a:ext cx="12192000" cy="83574"/>
            </a:xfrm>
            <a:prstGeom prst="rect">
              <a:avLst/>
            </a:prstGeom>
          </p:spPr>
        </p:pic>
      </p:grpSp>
      <p:grpSp>
        <p:nvGrpSpPr>
          <p:cNvPr id="30" name="组合 29"/>
          <p:cNvGrpSpPr/>
          <p:nvPr/>
        </p:nvGrpSpPr>
        <p:grpSpPr>
          <a:xfrm>
            <a:off x="7369387" y="78812"/>
            <a:ext cx="1424993" cy="341603"/>
            <a:chOff x="3904547" y="4596139"/>
            <a:chExt cx="3390587" cy="812800"/>
          </a:xfrm>
        </p:grpSpPr>
        <p:pic>
          <p:nvPicPr>
            <p:cNvPr id="31" name="Picture 4" descr="C:\Users\admin\Desktop\沈阳市第四中学----字.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admin\Desktop\校徽----小.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graphicFrame>
        <p:nvGraphicFramePr>
          <p:cNvPr id="3" name="对象 2"/>
          <p:cNvGraphicFramePr>
            <a:graphicFrameLocks noChangeAspect="1"/>
          </p:cNvGraphicFramePr>
          <p:nvPr/>
        </p:nvGraphicFramePr>
        <p:xfrm>
          <a:off x="755576" y="771550"/>
          <a:ext cx="7515364" cy="3245297"/>
        </p:xfrm>
        <a:graphic>
          <a:graphicData uri="http://schemas.openxmlformats.org/presentationml/2006/ole">
            <p:oleObj spid="_x0000_s1025" name="Document" r:id="rId7" imgW="5794408" imgH="1783033" progId="Word.Document.8">
              <p:embed/>
            </p:oleObj>
          </a:graphicData>
        </a:graphic>
      </p:graphicFrame>
      <p:sp>
        <p:nvSpPr>
          <p:cNvPr id="10" name="矩形 9"/>
          <p:cNvSpPr/>
          <p:nvPr/>
        </p:nvSpPr>
        <p:spPr>
          <a:xfrm>
            <a:off x="251520" y="51470"/>
            <a:ext cx="5184576" cy="369332"/>
          </a:xfrm>
          <a:prstGeom prst="rect">
            <a:avLst/>
          </a:prstGeom>
        </p:spPr>
        <p:txBody>
          <a:bodyPr wrap="square">
            <a:spAutoFit/>
          </a:bodyPr>
          <a:lstStyle/>
          <a:p>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用样本估计总体</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transition spd="slow">
    <p:push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369387" y="78812"/>
            <a:ext cx="1424993" cy="341603"/>
            <a:chOff x="3904547" y="4596139"/>
            <a:chExt cx="3390587" cy="812800"/>
          </a:xfrm>
        </p:grpSpPr>
        <p:pic>
          <p:nvPicPr>
            <p:cNvPr id="13" name="Picture 4" descr="C:\Users\admin\Desktop\沈阳市第四中学----字.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5" descr="C:\Users\admin\Desktop\校徽----小.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7" name="矩形 6"/>
          <p:cNvSpPr/>
          <p:nvPr/>
        </p:nvSpPr>
        <p:spPr>
          <a:xfrm>
            <a:off x="603102" y="1362076"/>
            <a:ext cx="8001346" cy="1423467"/>
          </a:xfrm>
          <a:prstGeom prst="rect">
            <a:avLst/>
          </a:prstGeom>
          <a:noFill/>
          <a:ln>
            <a:noFill/>
          </a:ln>
        </p:spPr>
        <p:txBody>
          <a:bodyPr wrap="square" lIns="68580" tIns="34290" rIns="68580" bIns="34290" rtlCol="0" anchor="t">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CN" altLang="zh-CN"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方正小标宋简体" panose="03000509000000000000" pitchFamily="65" charset="-122"/>
                <a:ea typeface="方正小标宋简体" panose="03000509000000000000" pitchFamily="65" charset="-122"/>
              </a:rPr>
              <a:t>用样本数字特征估计总体</a:t>
            </a:r>
          </a:p>
          <a:p>
            <a:pPr algn="ctr"/>
            <a:r>
              <a:rPr lang="zh-CN" altLang="zh-CN"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方正小标宋简体" panose="03000509000000000000" pitchFamily="65" charset="-122"/>
                <a:ea typeface="方正小标宋简体" panose="03000509000000000000" pitchFamily="65" charset="-122"/>
              </a:rPr>
              <a:t>数字特征是可行且合理</a:t>
            </a:r>
            <a:r>
              <a:rPr lang="zh-CN" altLang="zh-CN" sz="4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方正小标宋简体" panose="03000509000000000000" pitchFamily="65" charset="-122"/>
                <a:ea typeface="方正小标宋简体" panose="03000509000000000000" pitchFamily="65" charset="-122"/>
              </a:rPr>
              <a:t>的</a:t>
            </a:r>
            <a:endParaRPr lang="zh-CN" altLang="zh-CN" sz="4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方正小标宋简体" panose="03000509000000000000" pitchFamily="65" charset="-122"/>
              <a:ea typeface="方正小标宋简体" panose="03000509000000000000" pitchFamily="65" charset="-122"/>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146746" y="2355726"/>
            <a:ext cx="2745734" cy="2734542"/>
          </a:xfrm>
          <a:prstGeom prst="rect">
            <a:avLst/>
          </a:prstGeom>
        </p:spPr>
      </p:pic>
      <p:sp>
        <p:nvSpPr>
          <p:cNvPr id="8" name="TextBox 7"/>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7"/>
                                        </p:tgtEl>
                                        <p:attrNameLst>
                                          <p:attrName>style.visibility</p:attrName>
                                        </p:attrNameLst>
                                      </p:cBhvr>
                                      <p:to>
                                        <p:strVal val="visible"/>
                                      </p:to>
                                    </p:set>
                                    <p:anim calcmode="discrete" valueType="clr">
                                      <p:cBhvr override="childStyle">
                                        <p:cTn id="7"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7"/>
                                        </p:tgtEl>
                                        <p:attrNameLst>
                                          <p:attrName>fillcolor</p:attrName>
                                        </p:attrNameLst>
                                      </p:cBhvr>
                                      <p:tavLst>
                                        <p:tav tm="0">
                                          <p:val>
                                            <p:clrVal>
                                              <a:schemeClr val="accent2"/>
                                            </p:clrVal>
                                          </p:val>
                                        </p:tav>
                                        <p:tav tm="50000">
                                          <p:val>
                                            <p:clrVal>
                                              <a:schemeClr val="hlink"/>
                                            </p:clrVal>
                                          </p:val>
                                        </p:tav>
                                      </p:tavLst>
                                    </p:anim>
                                    <p:set>
                                      <p:cBhvr>
                                        <p:cTn id="9" dur="80"/>
                                        <p:tgtEl>
                                          <p:spTgt spid="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973" y="-7975"/>
            <a:ext cx="9166500" cy="5149633"/>
            <a:chOff x="-10630" y="-10634"/>
            <a:chExt cx="12222000" cy="6866177"/>
          </a:xfrm>
        </p:grpSpPr>
        <p:pic>
          <p:nvPicPr>
            <p:cNvPr id="2"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630" y="-10634"/>
              <a:ext cx="12222000" cy="631882"/>
            </a:xfrm>
            <a:prstGeom prst="rect">
              <a:avLst/>
            </a:prstGeom>
          </p:spPr>
        </p:pic>
        <p:pic>
          <p:nvPicPr>
            <p:cNvPr id="8" name="图片 7"/>
            <p:cNvPicPr>
              <a:picLocks noChangeAspect="1"/>
            </p:cNvPicPr>
            <p:nvPr/>
          </p:nvPicPr>
          <p:blipFill rotWithShape="1">
            <a:blip r:embed="rId2">
              <a:extLst>
                <a:ext uri="{28A0092B-C50C-407E-A947-70E740481C1C}">
                  <a14:useLocalDpi xmlns:a14="http://schemas.microsoft.com/office/drawing/2010/main" xmlns="" val="0"/>
                </a:ext>
              </a:extLst>
            </a:blip>
            <a:srcRect b="93411"/>
            <a:stretch>
              <a:fillRect/>
            </a:stretch>
          </p:blipFill>
          <p:spPr>
            <a:xfrm>
              <a:off x="0" y="6771969"/>
              <a:ext cx="12192000" cy="83574"/>
            </a:xfrm>
            <a:prstGeom prst="rect">
              <a:avLst/>
            </a:prstGeom>
          </p:spPr>
        </p:pic>
      </p:grpSp>
      <p:grpSp>
        <p:nvGrpSpPr>
          <p:cNvPr id="30" name="组合 29"/>
          <p:cNvGrpSpPr/>
          <p:nvPr/>
        </p:nvGrpSpPr>
        <p:grpSpPr>
          <a:xfrm>
            <a:off x="7369387" y="78812"/>
            <a:ext cx="1424993" cy="341603"/>
            <a:chOff x="3904547" y="4596139"/>
            <a:chExt cx="3390587" cy="812800"/>
          </a:xfrm>
        </p:grpSpPr>
        <p:pic>
          <p:nvPicPr>
            <p:cNvPr id="31" name="Picture 4" descr="C:\Users\admin\Desktop\沈阳市第四中学----字.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admin\Desktop\校徽----小.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10" name="图片 9" descr="狮子"/>
          <p:cNvPicPr>
            <a:picLocks noChangeAspect="1"/>
          </p:cNvPicPr>
          <p:nvPr/>
        </p:nvPicPr>
        <p:blipFill rotWithShape="1">
          <a:blip r:embed="rId5"/>
          <a:srcRect l="4133" t="4105" r="4017" b="6198"/>
          <a:stretch>
            <a:fillRect/>
          </a:stretch>
        </p:blipFill>
        <p:spPr>
          <a:xfrm>
            <a:off x="1411216" y="555782"/>
            <a:ext cx="2952750" cy="2266474"/>
          </a:xfrm>
          <a:prstGeom prst="roundRect">
            <a:avLst/>
          </a:prstGeom>
        </p:spPr>
      </p:pic>
      <p:pic>
        <p:nvPicPr>
          <p:cNvPr id="11" name="图片 10" descr="猩猩"/>
          <p:cNvPicPr>
            <a:picLocks noChangeAspect="1"/>
          </p:cNvPicPr>
          <p:nvPr/>
        </p:nvPicPr>
        <p:blipFill>
          <a:blip r:embed="rId6"/>
          <a:stretch>
            <a:fillRect/>
          </a:stretch>
        </p:blipFill>
        <p:spPr>
          <a:xfrm>
            <a:off x="4534323" y="555526"/>
            <a:ext cx="3350045" cy="2268000"/>
          </a:xfrm>
          <a:prstGeom prst="roundRect">
            <a:avLst/>
          </a:prstGeom>
        </p:spPr>
      </p:pic>
      <p:pic>
        <p:nvPicPr>
          <p:cNvPr id="12" name="图片 11" descr="孔雀"/>
          <p:cNvPicPr>
            <a:picLocks noChangeAspect="1"/>
          </p:cNvPicPr>
          <p:nvPr/>
        </p:nvPicPr>
        <p:blipFill>
          <a:blip r:embed="rId7"/>
          <a:stretch>
            <a:fillRect/>
          </a:stretch>
        </p:blipFill>
        <p:spPr>
          <a:xfrm>
            <a:off x="1411216" y="2921566"/>
            <a:ext cx="2952750" cy="2049328"/>
          </a:xfrm>
          <a:prstGeom prst="roundRect">
            <a:avLst/>
          </a:prstGeom>
        </p:spPr>
      </p:pic>
      <p:pic>
        <p:nvPicPr>
          <p:cNvPr id="13" name="图片 12" descr="鸡"/>
          <p:cNvPicPr>
            <a:picLocks noChangeAspect="1"/>
          </p:cNvPicPr>
          <p:nvPr/>
        </p:nvPicPr>
        <p:blipFill>
          <a:blip r:embed="rId8"/>
          <a:stretch>
            <a:fillRect/>
          </a:stretch>
        </p:blipFill>
        <p:spPr>
          <a:xfrm>
            <a:off x="4534323" y="2922851"/>
            <a:ext cx="3350045" cy="2048043"/>
          </a:xfrm>
          <a:prstGeom prst="roundRect">
            <a:avLst/>
          </a:prstGeom>
        </p:spPr>
      </p:pic>
      <p:sp>
        <p:nvSpPr>
          <p:cNvPr id="15" name="矩形 14"/>
          <p:cNvSpPr/>
          <p:nvPr/>
        </p:nvSpPr>
        <p:spPr>
          <a:xfrm>
            <a:off x="251520" y="51470"/>
            <a:ext cx="5184576" cy="369332"/>
          </a:xfrm>
          <a:prstGeom prst="rect">
            <a:avLst/>
          </a:prstGeom>
        </p:spPr>
        <p:txBody>
          <a:bodyPr wrap="square">
            <a:spAutoFit/>
          </a:bodyPr>
          <a:lstStyle/>
          <a:p>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用样本数字特征估计总体数字特征</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par>
                          <p:cTn id="8" fill="hold">
                            <p:stCondLst>
                              <p:cond delay="2000"/>
                            </p:stCondLst>
                            <p:childTnLst>
                              <p:par>
                                <p:cTn id="9" presetID="6" presetClass="entr" presetSubtype="32"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circle(out)">
                                      <p:cBhvr>
                                        <p:cTn id="11" dur="2000"/>
                                        <p:tgtEl>
                                          <p:spTgt spid="11"/>
                                        </p:tgtEl>
                                      </p:cBhvr>
                                    </p:animEffect>
                                  </p:childTnLst>
                                </p:cTn>
                              </p:par>
                            </p:childTnLst>
                          </p:cTn>
                        </p:par>
                        <p:par>
                          <p:cTn id="12" fill="hold">
                            <p:stCondLst>
                              <p:cond delay="4000"/>
                            </p:stCondLst>
                            <p:childTnLst>
                              <p:par>
                                <p:cTn id="13" presetID="4" presetClass="entr" presetSubtype="16"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ox(in)">
                                      <p:cBhvr>
                                        <p:cTn id="15" dur="2000"/>
                                        <p:tgtEl>
                                          <p:spTgt spid="12"/>
                                        </p:tgtEl>
                                      </p:cBhvr>
                                    </p:animEffect>
                                  </p:childTnLst>
                                </p:cTn>
                              </p:par>
                            </p:childTnLst>
                          </p:cTn>
                        </p:par>
                        <p:par>
                          <p:cTn id="16" fill="hold">
                            <p:stCondLst>
                              <p:cond delay="6000"/>
                            </p:stCondLst>
                            <p:childTnLst>
                              <p:par>
                                <p:cTn id="17" presetID="4" presetClass="entr" presetSubtype="32"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ox(out)">
                                      <p:cBhvr>
                                        <p:cTn id="1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973" y="-7975"/>
            <a:ext cx="9166500" cy="5149633"/>
            <a:chOff x="-10630" y="-10634"/>
            <a:chExt cx="12222000" cy="6866177"/>
          </a:xfrm>
        </p:grpSpPr>
        <p:pic>
          <p:nvPicPr>
            <p:cNvPr id="2"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630" y="-10634"/>
              <a:ext cx="12222000" cy="631882"/>
            </a:xfrm>
            <a:prstGeom prst="rect">
              <a:avLst/>
            </a:prstGeom>
          </p:spPr>
        </p:pic>
        <p:pic>
          <p:nvPicPr>
            <p:cNvPr id="8" name="图片 7"/>
            <p:cNvPicPr>
              <a:picLocks noChangeAspect="1"/>
            </p:cNvPicPr>
            <p:nvPr/>
          </p:nvPicPr>
          <p:blipFill rotWithShape="1">
            <a:blip r:embed="rId2">
              <a:extLst>
                <a:ext uri="{28A0092B-C50C-407E-A947-70E740481C1C}">
                  <a14:useLocalDpi xmlns:a14="http://schemas.microsoft.com/office/drawing/2010/main" xmlns="" val="0"/>
                </a:ext>
              </a:extLst>
            </a:blip>
            <a:srcRect b="93411"/>
            <a:stretch>
              <a:fillRect/>
            </a:stretch>
          </p:blipFill>
          <p:spPr>
            <a:xfrm>
              <a:off x="0" y="6771969"/>
              <a:ext cx="12192000" cy="83574"/>
            </a:xfrm>
            <a:prstGeom prst="rect">
              <a:avLst/>
            </a:prstGeom>
          </p:spPr>
        </p:pic>
      </p:grpSp>
      <p:grpSp>
        <p:nvGrpSpPr>
          <p:cNvPr id="30" name="组合 29"/>
          <p:cNvGrpSpPr/>
          <p:nvPr/>
        </p:nvGrpSpPr>
        <p:grpSpPr>
          <a:xfrm>
            <a:off x="7369387" y="78812"/>
            <a:ext cx="1424993" cy="341603"/>
            <a:chOff x="3904547" y="4596139"/>
            <a:chExt cx="3390587" cy="812800"/>
          </a:xfrm>
        </p:grpSpPr>
        <p:pic>
          <p:nvPicPr>
            <p:cNvPr id="31" name="Picture 4" descr="C:\Users\admin\Desktop\沈阳市第四中学----字.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admin\Desktop\校徽----小.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11" name="图片 10"/>
          <p:cNvPicPr/>
          <p:nvPr/>
        </p:nvPicPr>
        <p:blipFill>
          <a:blip r:embed="rId5"/>
          <a:stretch>
            <a:fillRect/>
          </a:stretch>
        </p:blipFill>
        <p:spPr>
          <a:xfrm>
            <a:off x="865003" y="1196752"/>
            <a:ext cx="7811453" cy="2626043"/>
          </a:xfrm>
          <a:prstGeom prst="rect">
            <a:avLst/>
          </a:prstGeom>
        </p:spPr>
      </p:pic>
      <p:sp>
        <p:nvSpPr>
          <p:cNvPr id="12" name="椭圆 9"/>
          <p:cNvSpPr/>
          <p:nvPr/>
        </p:nvSpPr>
        <p:spPr>
          <a:xfrm>
            <a:off x="4752156" y="2944113"/>
            <a:ext cx="320993" cy="381953"/>
          </a:xfrm>
          <a:prstGeom prst="ellipse">
            <a:avLst/>
          </a:prstGeom>
          <a:solidFill>
            <a:schemeClr val="accent1">
              <a:alpha val="42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US" altLang="zh-CN" sz="800" kern="100">
                <a:latin typeface="Calibri" panose="020F0502020204030204"/>
                <a:ea typeface="宋体" panose="02010600030101010101" pitchFamily="2" charset="-122"/>
                <a:cs typeface="Times New Roman" panose="02020603050405020304"/>
                <a:sym typeface="Times New Roman" panose="02020603050405020304"/>
              </a:rPr>
              <a:t> </a:t>
            </a:r>
          </a:p>
        </p:txBody>
      </p:sp>
      <p:sp>
        <p:nvSpPr>
          <p:cNvPr id="13" name="椭圆 10"/>
          <p:cNvSpPr/>
          <p:nvPr/>
        </p:nvSpPr>
        <p:spPr>
          <a:xfrm>
            <a:off x="6078513" y="2944113"/>
            <a:ext cx="335756" cy="382429"/>
          </a:xfrm>
          <a:prstGeom prst="ellipse">
            <a:avLst/>
          </a:prstGeom>
          <a:solidFill>
            <a:schemeClr val="accent1">
              <a:alpha val="48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r>
              <a:rPr lang="en-US" altLang="zh-CN" sz="800" kern="100">
                <a:latin typeface="Calibri" panose="020F0502020204030204"/>
                <a:ea typeface="宋体" panose="02010600030101010101" pitchFamily="2" charset="-122"/>
                <a:cs typeface="Times New Roman" panose="02020603050405020304"/>
                <a:sym typeface="Times New Roman" panose="02020603050405020304"/>
              </a:rPr>
              <a:t> </a:t>
            </a:r>
          </a:p>
        </p:txBody>
      </p:sp>
      <p:sp>
        <p:nvSpPr>
          <p:cNvPr id="14" name="文本框 99"/>
          <p:cNvSpPr txBox="1"/>
          <p:nvPr/>
        </p:nvSpPr>
        <p:spPr>
          <a:xfrm>
            <a:off x="558105" y="3789040"/>
            <a:ext cx="8118351" cy="684803"/>
          </a:xfrm>
          <a:prstGeom prst="rect">
            <a:avLst/>
          </a:prstGeom>
          <a:noFill/>
          <a:ln w="9525">
            <a:noFill/>
          </a:ln>
        </p:spPr>
        <p:txBody>
          <a:bodyPr wrap="square" lIns="68580" tIns="34290" rIns="68580" bIns="34290">
            <a:spAutoFit/>
          </a:bodyPr>
          <a:lstStyle/>
          <a:p>
            <a:r>
              <a:rPr lang="en-US" altLang="zh-CN" sz="2000" b="1" dirty="0">
                <a:latin typeface="楷体" panose="02010609060101010101" charset="-122"/>
                <a:ea typeface="楷体" panose="02010609060101010101" charset="-122"/>
              </a:rPr>
              <a:t>1.</a:t>
            </a:r>
            <a:r>
              <a:rPr lang="zh-CN" altLang="en-US" sz="2000" b="1" dirty="0">
                <a:latin typeface="楷体" panose="02010609060101010101" charset="-122"/>
                <a:ea typeface="楷体" panose="02010609060101010101" charset="-122"/>
              </a:rPr>
              <a:t>你觉得我们选择男生（或女生）样本的平均数与方差作为总体对应值的估计可以吗？</a:t>
            </a:r>
          </a:p>
        </p:txBody>
      </p:sp>
      <p:sp>
        <p:nvSpPr>
          <p:cNvPr id="15" name="矩形 14"/>
          <p:cNvSpPr/>
          <p:nvPr/>
        </p:nvSpPr>
        <p:spPr>
          <a:xfrm>
            <a:off x="1088603" y="2931790"/>
            <a:ext cx="7327106" cy="731044"/>
          </a:xfrm>
          <a:prstGeom prst="rect">
            <a:avLst/>
          </a:prstGeom>
          <a:solidFill>
            <a:srgbClr val="EBFFE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 name="文本框 2"/>
          <p:cNvSpPr txBox="1"/>
          <p:nvPr/>
        </p:nvSpPr>
        <p:spPr>
          <a:xfrm>
            <a:off x="558105" y="4498980"/>
            <a:ext cx="2979021" cy="377026"/>
          </a:xfrm>
          <a:prstGeom prst="rect">
            <a:avLst/>
          </a:prstGeom>
          <a:noFill/>
        </p:spPr>
        <p:txBody>
          <a:bodyPr wrap="none" lIns="68580" tIns="34290" rIns="68580" bIns="34290" rtlCol="0" anchor="t">
            <a:spAutoFit/>
          </a:bodyPr>
          <a:lstStyle/>
          <a:p>
            <a:r>
              <a:rPr lang="en-US" altLang="zh-CN" sz="2000" b="1" dirty="0">
                <a:latin typeface="楷体" panose="02010609060101010101" charset="-122"/>
                <a:ea typeface="楷体" panose="02010609060101010101" charset="-122"/>
                <a:sym typeface="+mn-ea"/>
              </a:rPr>
              <a:t>2.</a:t>
            </a:r>
            <a:r>
              <a:rPr lang="zh-CN" altLang="en-US" sz="2000" b="1" dirty="0">
                <a:latin typeface="楷体" panose="02010609060101010101" charset="-122"/>
                <a:ea typeface="楷体" panose="02010609060101010101" charset="-122"/>
                <a:sym typeface="+mn-ea"/>
              </a:rPr>
              <a:t>有更好的估计办法吗？</a:t>
            </a:r>
          </a:p>
        </p:txBody>
      </p:sp>
      <p:sp>
        <p:nvSpPr>
          <p:cNvPr id="17" name="文本框 4"/>
          <p:cNvSpPr txBox="1"/>
          <p:nvPr/>
        </p:nvSpPr>
        <p:spPr>
          <a:xfrm>
            <a:off x="4856321" y="513874"/>
            <a:ext cx="313227" cy="392415"/>
          </a:xfrm>
          <a:prstGeom prst="rect">
            <a:avLst/>
          </a:prstGeom>
          <a:noFill/>
        </p:spPr>
        <p:txBody>
          <a:bodyPr wrap="none" lIns="68580" tIns="34290" rIns="68580" bIns="34290" rtlCol="0">
            <a:spAutoFit/>
          </a:bodyPr>
          <a:lstStyle/>
          <a:p>
            <a:r>
              <a:rPr lang="en-US" altLang="zh-CN" sz="2100"/>
              <a:t>  </a:t>
            </a:r>
            <a:r>
              <a:rPr lang="en-US" altLang="zh-CN"/>
              <a:t> </a:t>
            </a:r>
          </a:p>
        </p:txBody>
      </p:sp>
      <p:sp>
        <p:nvSpPr>
          <p:cNvPr id="19" name="矩形 18"/>
          <p:cNvSpPr/>
          <p:nvPr/>
        </p:nvSpPr>
        <p:spPr>
          <a:xfrm>
            <a:off x="251520" y="51470"/>
            <a:ext cx="5184576" cy="369332"/>
          </a:xfrm>
          <a:prstGeom prst="rect">
            <a:avLst/>
          </a:prstGeom>
        </p:spPr>
        <p:txBody>
          <a:bodyPr wrap="square">
            <a:spAutoFit/>
          </a:bodyPr>
          <a:lstStyle/>
          <a:p>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用样本数字特征估计总体数字特征</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 name="标题 1"/>
          <p:cNvSpPr txBox="1"/>
          <p:nvPr/>
        </p:nvSpPr>
        <p:spPr>
          <a:xfrm>
            <a:off x="259633" y="627534"/>
            <a:ext cx="8632847"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zh-CN" sz="2000" b="1" dirty="0" smtClean="0">
                <a:latin typeface="楷体" panose="02010609060101010101" charset="-122"/>
                <a:ea typeface="楷体" panose="02010609060101010101" charset="-122"/>
                <a:cs typeface="楷体" panose="02010609060101010101" charset="-122"/>
              </a:rPr>
              <a:t>使用分层抽样</a:t>
            </a:r>
            <a:r>
              <a:rPr lang="en-US" altLang="zh-CN" sz="2000" b="1" dirty="0" smtClean="0">
                <a:latin typeface="楷体" panose="02010609060101010101" charset="-122"/>
                <a:ea typeface="楷体" panose="02010609060101010101" charset="-122"/>
                <a:cs typeface="楷体" panose="02010609060101010101" charset="-122"/>
              </a:rPr>
              <a:t>(</a:t>
            </a:r>
            <a:r>
              <a:rPr lang="en-US" altLang="zh-CN" sz="2000" dirty="0" smtClean="0">
                <a:sym typeface="+mn-ea"/>
              </a:rPr>
              <a:t>stratified  random  sampling)</a:t>
            </a:r>
            <a:r>
              <a:rPr lang="zh-CN" altLang="zh-CN" sz="2000" b="1" dirty="0" smtClean="0">
                <a:latin typeface="楷体" panose="02010609060101010101" charset="-122"/>
                <a:ea typeface="楷体" panose="02010609060101010101" charset="-122"/>
                <a:cs typeface="楷体" panose="02010609060101010101" charset="-122"/>
              </a:rPr>
              <a:t>并获得每一层样本的数字特征时，该怎样估计总体的数字特征呢？</a:t>
            </a:r>
            <a:r>
              <a:rPr lang="zh-CN" altLang="en-US" sz="2000" dirty="0" smtClean="0"/>
              <a:t/>
            </a:r>
            <a:br>
              <a:rPr lang="zh-CN" altLang="en-US" sz="2000" dirty="0" smtClean="0"/>
            </a:br>
            <a:endParaRPr lang="zh-CN" altLang="en-US" sz="2000" dirty="0"/>
          </a:p>
        </p:txBody>
      </p:sp>
      <p:sp>
        <p:nvSpPr>
          <p:cNvPr id="18" name="TextBox 17"/>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xit" presetSubtype="4" fill="hold" grpId="2" nodeType="clickEffect">
                                  <p:stCondLst>
                                    <p:cond delay="0"/>
                                  </p:stCondLst>
                                  <p:childTnLst>
                                    <p:animEffect transition="out" filter="wipe(down)">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ppt_x"/>
                                          </p:val>
                                        </p:tav>
                                        <p:tav tm="100000">
                                          <p:val>
                                            <p:strVal val="#ppt_x"/>
                                          </p:val>
                                        </p:tav>
                                      </p:tavLst>
                                    </p:anim>
                                    <p:anim calcmode="lin" valueType="num">
                                      <p:cBhvr additive="base">
                                        <p:cTn id="2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p:tgtEl>
                                          <p:spTgt spid="10"/>
                                        </p:tgtEl>
                                        <p:attrNameLst>
                                          <p:attrName>ppt_y</p:attrName>
                                        </p:attrNameLst>
                                      </p:cBhvr>
                                      <p:tavLst>
                                        <p:tav tm="0">
                                          <p:val>
                                            <p:strVal val="#ppt_y+#ppt_h*1.125000"/>
                                          </p:val>
                                        </p:tav>
                                        <p:tav tm="100000">
                                          <p:val>
                                            <p:strVal val="#ppt_y"/>
                                          </p:val>
                                        </p:tav>
                                      </p:tavLst>
                                    </p:anim>
                                    <p:animEffect transition="in" filter="wipe(up)">
                                      <p:cBhvr>
                                        <p:cTn id="3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p:bldP spid="15" grpId="1" animBg="1"/>
      <p:bldP spid="15" grpId="2" animBg="1"/>
      <p:bldP spid="16"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973" y="-7975"/>
            <a:ext cx="9166500" cy="5149633"/>
            <a:chOff x="-10630" y="-10634"/>
            <a:chExt cx="12222000" cy="6866177"/>
          </a:xfrm>
        </p:grpSpPr>
        <p:pic>
          <p:nvPicPr>
            <p:cNvPr id="2"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630" y="-10634"/>
              <a:ext cx="12222000" cy="631882"/>
            </a:xfrm>
            <a:prstGeom prst="rect">
              <a:avLst/>
            </a:prstGeom>
          </p:spPr>
        </p:pic>
        <p:pic>
          <p:nvPicPr>
            <p:cNvPr id="8" name="图片 7"/>
            <p:cNvPicPr>
              <a:picLocks noChangeAspect="1"/>
            </p:cNvPicPr>
            <p:nvPr/>
          </p:nvPicPr>
          <p:blipFill rotWithShape="1">
            <a:blip r:embed="rId2">
              <a:extLst>
                <a:ext uri="{28A0092B-C50C-407E-A947-70E740481C1C}">
                  <a14:useLocalDpi xmlns:a14="http://schemas.microsoft.com/office/drawing/2010/main" xmlns="" val="0"/>
                </a:ext>
              </a:extLst>
            </a:blip>
            <a:srcRect b="93411"/>
            <a:stretch>
              <a:fillRect/>
            </a:stretch>
          </p:blipFill>
          <p:spPr>
            <a:xfrm>
              <a:off x="0" y="6771969"/>
              <a:ext cx="12192000" cy="83574"/>
            </a:xfrm>
            <a:prstGeom prst="rect">
              <a:avLst/>
            </a:prstGeom>
          </p:spPr>
        </p:pic>
      </p:grpSp>
      <p:grpSp>
        <p:nvGrpSpPr>
          <p:cNvPr id="30" name="组合 29"/>
          <p:cNvGrpSpPr/>
          <p:nvPr/>
        </p:nvGrpSpPr>
        <p:grpSpPr>
          <a:xfrm>
            <a:off x="7369387" y="78812"/>
            <a:ext cx="1424993" cy="341603"/>
            <a:chOff x="3904547" y="4596139"/>
            <a:chExt cx="3390587" cy="812800"/>
          </a:xfrm>
        </p:grpSpPr>
        <p:pic>
          <p:nvPicPr>
            <p:cNvPr id="31" name="Picture 4" descr="C:\Users\admin\Desktop\沈阳市第四中学----字.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admin\Desktop\校徽----小.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2" name="文本框 7"/>
          <p:cNvSpPr txBox="1"/>
          <p:nvPr/>
        </p:nvSpPr>
        <p:spPr>
          <a:xfrm>
            <a:off x="328373" y="928676"/>
            <a:ext cx="8815627" cy="807244"/>
          </a:xfrm>
          <a:prstGeom prst="rect">
            <a:avLst/>
          </a:prstGeom>
          <a:noFill/>
          <a:ln w="9525">
            <a:noFill/>
          </a:ln>
        </p:spPr>
        <p:txBody>
          <a:bodyPr wrap="square" lIns="68580" tIns="34290" rIns="68580" bIns="34290">
            <a:spAutoFit/>
          </a:bodyPr>
          <a:lstStyle/>
          <a:p>
            <a:r>
              <a:rPr lang="zh-CN" altLang="en-US" sz="2400" b="1" dirty="0">
                <a:latin typeface="楷体" panose="02010609060101010101" charset="-122"/>
                <a:ea typeface="楷体" panose="02010609060101010101" charset="-122"/>
                <a:cs typeface="楷体" panose="02010609060101010101" charset="-122"/>
              </a:rPr>
              <a:t>我们以两层抽样的情况为例，请同学们试着计算“尝试与发现”中第（</a:t>
            </a:r>
            <a:r>
              <a:rPr lang="en-US" altLang="zh-CN" sz="2400" b="1" dirty="0">
                <a:latin typeface="楷体" panose="02010609060101010101" charset="-122"/>
                <a:ea typeface="楷体" panose="02010609060101010101" charset="-122"/>
                <a:cs typeface="楷体" panose="02010609060101010101" charset="-122"/>
              </a:rPr>
              <a:t>2</a:t>
            </a:r>
            <a:r>
              <a:rPr lang="zh-CN" altLang="en-US" sz="2400" b="1" dirty="0">
                <a:latin typeface="楷体" panose="02010609060101010101" charset="-122"/>
                <a:ea typeface="楷体" panose="02010609060101010101" charset="-122"/>
                <a:cs typeface="楷体" panose="02010609060101010101" charset="-122"/>
              </a:rPr>
              <a:t>）问中</a:t>
            </a:r>
            <a:r>
              <a:rPr lang="zh-CN" altLang="en-US" sz="2400" b="1" dirty="0" smtClean="0">
                <a:latin typeface="楷体" panose="02010609060101010101" charset="-122"/>
                <a:ea typeface="楷体" panose="02010609060101010101" charset="-122"/>
                <a:cs typeface="楷体" panose="02010609060101010101" charset="-122"/>
              </a:rPr>
              <a:t>平均数和方差</a:t>
            </a:r>
            <a:r>
              <a:rPr lang="en-US" altLang="zh-CN" sz="2400" b="1" dirty="0" smtClean="0">
                <a:latin typeface="楷体" panose="02010609060101010101" charset="-122"/>
                <a:ea typeface="楷体" panose="02010609060101010101" charset="-122"/>
                <a:cs typeface="楷体" panose="02010609060101010101" charset="-122"/>
              </a:rPr>
              <a:t>.</a:t>
            </a:r>
            <a:endParaRPr lang="en-US" altLang="zh-CN" sz="2400" b="1" dirty="0">
              <a:latin typeface="楷体" panose="02010609060101010101" charset="-122"/>
              <a:ea typeface="楷体" panose="02010609060101010101" charset="-122"/>
              <a:cs typeface="楷体" panose="02010609060101010101" charset="-122"/>
            </a:endParaRPr>
          </a:p>
        </p:txBody>
      </p:sp>
      <p:pic>
        <p:nvPicPr>
          <p:cNvPr id="13" name="图片 12"/>
          <p:cNvPicPr/>
          <p:nvPr/>
        </p:nvPicPr>
        <p:blipFill>
          <a:blip r:embed="rId5"/>
          <a:stretch>
            <a:fillRect/>
          </a:stretch>
        </p:blipFill>
        <p:spPr>
          <a:xfrm>
            <a:off x="777855" y="2218244"/>
            <a:ext cx="7538561" cy="2280761"/>
          </a:xfrm>
          <a:prstGeom prst="rect">
            <a:avLst/>
          </a:prstGeom>
        </p:spPr>
      </p:pic>
      <p:sp>
        <p:nvSpPr>
          <p:cNvPr id="15" name="矩形 14"/>
          <p:cNvSpPr/>
          <p:nvPr/>
        </p:nvSpPr>
        <p:spPr>
          <a:xfrm>
            <a:off x="251520" y="51470"/>
            <a:ext cx="5184576" cy="369332"/>
          </a:xfrm>
          <a:prstGeom prst="rect">
            <a:avLst/>
          </a:prstGeom>
        </p:spPr>
        <p:txBody>
          <a:bodyPr wrap="square">
            <a:spAutoFit/>
          </a:bodyPr>
          <a:lstStyle/>
          <a:p>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用样本数字特征估计总体数字特征</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p:tgtEl>
                                          <p:spTgt spid="13"/>
                                        </p:tgtEl>
                                        <p:attrNameLst>
                                          <p:attrName>ppt_y</p:attrName>
                                        </p:attrNameLst>
                                      </p:cBhvr>
                                      <p:tavLst>
                                        <p:tav tm="0">
                                          <p:val>
                                            <p:strVal val="#ppt_y+#ppt_h*1.125000"/>
                                          </p:val>
                                        </p:tav>
                                        <p:tav tm="100000">
                                          <p:val>
                                            <p:strVal val="#ppt_y"/>
                                          </p:val>
                                        </p:tav>
                                      </p:tavLst>
                                    </p:anim>
                                    <p:animEffect transition="in" filter="wipe(up)">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973" y="-7975"/>
            <a:ext cx="9166500" cy="5149633"/>
            <a:chOff x="-10630" y="-10634"/>
            <a:chExt cx="12222000" cy="6866177"/>
          </a:xfrm>
        </p:grpSpPr>
        <p:pic>
          <p:nvPicPr>
            <p:cNvPr id="2" name="图片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630" y="-10634"/>
              <a:ext cx="12222000" cy="631882"/>
            </a:xfrm>
            <a:prstGeom prst="rect">
              <a:avLst/>
            </a:prstGeom>
          </p:spPr>
        </p:pic>
        <p:pic>
          <p:nvPicPr>
            <p:cNvPr id="8" name="图片 7"/>
            <p:cNvPicPr>
              <a:picLocks noChangeAspect="1"/>
            </p:cNvPicPr>
            <p:nvPr/>
          </p:nvPicPr>
          <p:blipFill rotWithShape="1">
            <a:blip r:embed="rId3">
              <a:extLst>
                <a:ext uri="{28A0092B-C50C-407E-A947-70E740481C1C}">
                  <a14:useLocalDpi xmlns:a14="http://schemas.microsoft.com/office/drawing/2010/main" xmlns="" val="0"/>
                </a:ext>
              </a:extLst>
            </a:blip>
            <a:srcRect b="93411"/>
            <a:stretch>
              <a:fillRect/>
            </a:stretch>
          </p:blipFill>
          <p:spPr>
            <a:xfrm>
              <a:off x="0" y="6771969"/>
              <a:ext cx="12192000" cy="83574"/>
            </a:xfrm>
            <a:prstGeom prst="rect">
              <a:avLst/>
            </a:prstGeom>
          </p:spPr>
        </p:pic>
      </p:grpSp>
      <p:grpSp>
        <p:nvGrpSpPr>
          <p:cNvPr id="30" name="组合 29"/>
          <p:cNvGrpSpPr/>
          <p:nvPr/>
        </p:nvGrpSpPr>
        <p:grpSpPr>
          <a:xfrm>
            <a:off x="7369387" y="78812"/>
            <a:ext cx="1424993" cy="341603"/>
            <a:chOff x="3904547" y="4596139"/>
            <a:chExt cx="3390587" cy="812800"/>
          </a:xfrm>
        </p:grpSpPr>
        <p:pic>
          <p:nvPicPr>
            <p:cNvPr id="31" name="Picture 4" descr="C:\Users\admin\Desktop\沈阳市第四中学----字.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admin\Desktop\校徽----小.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graphicFrame>
        <p:nvGraphicFramePr>
          <p:cNvPr id="10" name="对象 -2147482619"/>
          <p:cNvGraphicFramePr>
            <a:graphicFrameLocks noChangeAspect="1"/>
          </p:cNvGraphicFramePr>
          <p:nvPr/>
        </p:nvGraphicFramePr>
        <p:xfrm>
          <a:off x="473715" y="3124745"/>
          <a:ext cx="2706529" cy="607695"/>
        </p:xfrm>
        <a:graphic>
          <a:graphicData uri="http://schemas.openxmlformats.org/presentationml/2006/ole">
            <p:oleObj spid="_x0000_s28674" r:id="rId6" imgW="42062400" imgH="9448800" progId="">
              <p:embed/>
            </p:oleObj>
          </a:graphicData>
        </a:graphic>
      </p:graphicFrame>
      <p:pic>
        <p:nvPicPr>
          <p:cNvPr id="11" name="图片 10"/>
          <p:cNvPicPr/>
          <p:nvPr/>
        </p:nvPicPr>
        <p:blipFill>
          <a:blip r:embed="rId7"/>
          <a:stretch>
            <a:fillRect/>
          </a:stretch>
        </p:blipFill>
        <p:spPr>
          <a:xfrm>
            <a:off x="348892" y="731599"/>
            <a:ext cx="7538561" cy="2280761"/>
          </a:xfrm>
          <a:prstGeom prst="rect">
            <a:avLst/>
          </a:prstGeom>
        </p:spPr>
      </p:pic>
      <p:graphicFrame>
        <p:nvGraphicFramePr>
          <p:cNvPr id="12" name="对象 -2147482618"/>
          <p:cNvGraphicFramePr>
            <a:graphicFrameLocks noChangeAspect="1"/>
          </p:cNvGraphicFramePr>
          <p:nvPr/>
        </p:nvGraphicFramePr>
        <p:xfrm>
          <a:off x="473238" y="3876456"/>
          <a:ext cx="8347234" cy="711518"/>
        </p:xfrm>
        <a:graphic>
          <a:graphicData uri="http://schemas.openxmlformats.org/presentationml/2006/ole">
            <p:oleObj spid="_x0000_s28673" r:id="rId8" imgW="136550400" imgH="10058400" progId="">
              <p:embed/>
            </p:oleObj>
          </a:graphicData>
        </a:graphic>
      </p:graphicFrame>
      <p:sp>
        <p:nvSpPr>
          <p:cNvPr id="14" name="矩形 13"/>
          <p:cNvSpPr/>
          <p:nvPr/>
        </p:nvSpPr>
        <p:spPr>
          <a:xfrm>
            <a:off x="251520" y="51470"/>
            <a:ext cx="5184576" cy="369332"/>
          </a:xfrm>
          <a:prstGeom prst="rect">
            <a:avLst/>
          </a:prstGeom>
        </p:spPr>
        <p:txBody>
          <a:bodyPr wrap="square">
            <a:spAutoFit/>
          </a:bodyPr>
          <a:lstStyle/>
          <a:p>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用样本数字特征估计总体数字特征</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randombar(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973" y="-7975"/>
            <a:ext cx="9166500" cy="5149633"/>
            <a:chOff x="-10630" y="-10634"/>
            <a:chExt cx="12222000" cy="6866177"/>
          </a:xfrm>
        </p:grpSpPr>
        <p:pic>
          <p:nvPicPr>
            <p:cNvPr id="2" name="图片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630" y="-10634"/>
              <a:ext cx="12222000" cy="631882"/>
            </a:xfrm>
            <a:prstGeom prst="rect">
              <a:avLst/>
            </a:prstGeom>
          </p:spPr>
        </p:pic>
        <p:pic>
          <p:nvPicPr>
            <p:cNvPr id="8" name="图片 7"/>
            <p:cNvPicPr>
              <a:picLocks noChangeAspect="1"/>
            </p:cNvPicPr>
            <p:nvPr/>
          </p:nvPicPr>
          <p:blipFill rotWithShape="1">
            <a:blip r:embed="rId3">
              <a:extLst>
                <a:ext uri="{28A0092B-C50C-407E-A947-70E740481C1C}">
                  <a14:useLocalDpi xmlns:a14="http://schemas.microsoft.com/office/drawing/2010/main" xmlns="" val="0"/>
                </a:ext>
              </a:extLst>
            </a:blip>
            <a:srcRect b="93411"/>
            <a:stretch>
              <a:fillRect/>
            </a:stretch>
          </p:blipFill>
          <p:spPr>
            <a:xfrm>
              <a:off x="0" y="6771969"/>
              <a:ext cx="12192000" cy="83574"/>
            </a:xfrm>
            <a:prstGeom prst="rect">
              <a:avLst/>
            </a:prstGeom>
          </p:spPr>
        </p:pic>
      </p:grpSp>
      <p:grpSp>
        <p:nvGrpSpPr>
          <p:cNvPr id="30" name="组合 29"/>
          <p:cNvGrpSpPr/>
          <p:nvPr/>
        </p:nvGrpSpPr>
        <p:grpSpPr>
          <a:xfrm>
            <a:off x="7369387" y="78812"/>
            <a:ext cx="1424993" cy="341603"/>
            <a:chOff x="3904547" y="4596139"/>
            <a:chExt cx="3390587" cy="812800"/>
          </a:xfrm>
        </p:grpSpPr>
        <p:pic>
          <p:nvPicPr>
            <p:cNvPr id="31" name="Picture 4" descr="C:\Users\admin\Desktop\沈阳市第四中学----字.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admin\Desktop\校徽----小.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0" name="Rectangle 4"/>
          <p:cNvSpPr>
            <a:spLocks noChangeArrowheads="1"/>
          </p:cNvSpPr>
          <p:nvPr/>
        </p:nvSpPr>
        <p:spPr bwMode="auto">
          <a:xfrm>
            <a:off x="1848937" y="1539475"/>
            <a:ext cx="138564" cy="3462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endParaRPr lang="zh-CN" altLang="en-US"/>
          </a:p>
        </p:txBody>
      </p:sp>
      <p:graphicFrame>
        <p:nvGraphicFramePr>
          <p:cNvPr id="11" name="对象 10"/>
          <p:cNvGraphicFramePr>
            <a:graphicFrameLocks noChangeAspect="1"/>
          </p:cNvGraphicFramePr>
          <p:nvPr/>
        </p:nvGraphicFramePr>
        <p:xfrm>
          <a:off x="1933448" y="1562330"/>
          <a:ext cx="3021403" cy="689887"/>
        </p:xfrm>
        <a:graphic>
          <a:graphicData uri="http://schemas.openxmlformats.org/presentationml/2006/ole">
            <p:oleObj spid="_x0000_s33798" name="Equation" r:id="rId6" imgW="45720000" imgH="10363200" progId="">
              <p:embed/>
            </p:oleObj>
          </a:graphicData>
        </a:graphic>
      </p:graphicFrame>
      <p:sp>
        <p:nvSpPr>
          <p:cNvPr id="12" name="Rectangle 8"/>
          <p:cNvSpPr>
            <a:spLocks noChangeArrowheads="1"/>
          </p:cNvSpPr>
          <p:nvPr/>
        </p:nvSpPr>
        <p:spPr bwMode="auto">
          <a:xfrm>
            <a:off x="2062441" y="2359255"/>
            <a:ext cx="138564" cy="3462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68580" tIns="34290" rIns="68580" bIns="34290" numCol="1" anchor="ctr" anchorCtr="0" compatLnSpc="1">
            <a:spAutoFit/>
          </a:bodyPr>
          <a:lstStyle/>
          <a:p>
            <a:endParaRPr lang="zh-CN" altLang="en-US"/>
          </a:p>
        </p:txBody>
      </p:sp>
      <p:graphicFrame>
        <p:nvGraphicFramePr>
          <p:cNvPr id="13" name="对象 12"/>
          <p:cNvGraphicFramePr>
            <a:graphicFrameLocks noChangeAspect="1"/>
          </p:cNvGraphicFramePr>
          <p:nvPr/>
        </p:nvGraphicFramePr>
        <p:xfrm>
          <a:off x="1976716" y="2283718"/>
          <a:ext cx="2935793" cy="689886"/>
        </p:xfrm>
        <a:graphic>
          <a:graphicData uri="http://schemas.openxmlformats.org/presentationml/2006/ole">
            <p:oleObj spid="_x0000_s33797" name="Equation" r:id="rId7" imgW="44500800" imgH="10363200" progId="">
              <p:embed/>
            </p:oleObj>
          </a:graphicData>
        </a:graphic>
      </p:graphicFrame>
      <p:graphicFrame>
        <p:nvGraphicFramePr>
          <p:cNvPr id="14" name="对象 13"/>
          <p:cNvGraphicFramePr>
            <a:graphicFrameLocks noChangeAspect="1"/>
          </p:cNvGraphicFramePr>
          <p:nvPr/>
        </p:nvGraphicFramePr>
        <p:xfrm>
          <a:off x="801785" y="2857197"/>
          <a:ext cx="5832634" cy="938689"/>
        </p:xfrm>
        <a:graphic>
          <a:graphicData uri="http://schemas.openxmlformats.org/presentationml/2006/ole">
            <p:oleObj spid="_x0000_s33796" name="Document" r:id="rId8" imgW="3697836" imgH="594381" progId="Word.Document.8">
              <p:embed/>
            </p:oleObj>
          </a:graphicData>
        </a:graphic>
      </p:graphicFrame>
      <p:graphicFrame>
        <p:nvGraphicFramePr>
          <p:cNvPr id="15" name="对象 14"/>
          <p:cNvGraphicFramePr>
            <a:graphicFrameLocks noChangeAspect="1"/>
          </p:cNvGraphicFramePr>
          <p:nvPr/>
        </p:nvGraphicFramePr>
        <p:xfrm>
          <a:off x="1023754" y="3410092"/>
          <a:ext cx="3308735" cy="672389"/>
        </p:xfrm>
        <a:graphic>
          <a:graphicData uri="http://schemas.openxmlformats.org/presentationml/2006/ole">
            <p:oleObj spid="_x0000_s33795" name="Equation" r:id="rId9" imgW="52120800" imgH="10668000" progId="">
              <p:embed/>
            </p:oleObj>
          </a:graphicData>
        </a:graphic>
      </p:graphicFrame>
      <p:graphicFrame>
        <p:nvGraphicFramePr>
          <p:cNvPr id="17" name="对象 16"/>
          <p:cNvGraphicFramePr>
            <a:graphicFrameLocks noChangeAspect="1"/>
          </p:cNvGraphicFramePr>
          <p:nvPr/>
        </p:nvGraphicFramePr>
        <p:xfrm>
          <a:off x="1023417" y="4237905"/>
          <a:ext cx="6961099" cy="638101"/>
        </p:xfrm>
        <a:graphic>
          <a:graphicData uri="http://schemas.openxmlformats.org/presentationml/2006/ole">
            <p:oleObj spid="_x0000_s33794" name="Equation" r:id="rId10" imgW="109728000" imgH="10058400" progId="">
              <p:embed/>
            </p:oleObj>
          </a:graphicData>
        </a:graphic>
      </p:graphicFrame>
      <p:graphicFrame>
        <p:nvGraphicFramePr>
          <p:cNvPr id="18" name="对象 17"/>
          <p:cNvGraphicFramePr>
            <a:graphicFrameLocks noChangeAspect="1"/>
          </p:cNvGraphicFramePr>
          <p:nvPr/>
        </p:nvGraphicFramePr>
        <p:xfrm>
          <a:off x="683568" y="502642"/>
          <a:ext cx="8280920" cy="1493044"/>
        </p:xfrm>
        <a:graphic>
          <a:graphicData uri="http://schemas.openxmlformats.org/presentationml/2006/ole">
            <p:oleObj spid="_x0000_s33793" name="Document" r:id="rId11" imgW="5840850" imgH="990694" progId="Word.Document.8">
              <p:embed/>
            </p:oleObj>
          </a:graphicData>
        </a:graphic>
      </p:graphicFrame>
      <p:sp>
        <p:nvSpPr>
          <p:cNvPr id="20" name="矩形 19"/>
          <p:cNvSpPr/>
          <p:nvPr/>
        </p:nvSpPr>
        <p:spPr>
          <a:xfrm>
            <a:off x="251520" y="51470"/>
            <a:ext cx="5184576" cy="369332"/>
          </a:xfrm>
          <a:prstGeom prst="rect">
            <a:avLst/>
          </a:prstGeom>
        </p:spPr>
        <p:txBody>
          <a:bodyPr wrap="square">
            <a:spAutoFit/>
          </a:bodyPr>
          <a:lstStyle/>
          <a:p>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用样本数字特征估计总体数字特征</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pic>
        <p:nvPicPr>
          <p:cNvPr id="21" name="图片 20"/>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7551999" y="2736304"/>
            <a:ext cx="1161728" cy="2355726"/>
          </a:xfrm>
          <a:prstGeom prst="rect">
            <a:avLst/>
          </a:prstGeom>
        </p:spPr>
      </p:pic>
      <p:sp>
        <p:nvSpPr>
          <p:cNvPr id="19" name="TextBox 18"/>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ppt_x</p:attrName>
                                        </p:attrNameLst>
                                      </p:cBhvr>
                                      <p:tavLst>
                                        <p:tav tm="0">
                                          <p:val>
                                            <p:strVal val="#ppt_x-.2"/>
                                          </p:val>
                                        </p:tav>
                                        <p:tav tm="100000">
                                          <p:val>
                                            <p:strVal val="#ppt_x"/>
                                          </p:val>
                                        </p:tav>
                                      </p:tavLst>
                                    </p:anim>
                                    <p:anim calcmode="lin" valueType="num">
                                      <p:cBhvr>
                                        <p:cTn id="8"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0-#ppt_w/2"/>
                                          </p:val>
                                        </p:tav>
                                        <p:tav tm="100000">
                                          <p:val>
                                            <p:strVal val="#ppt_x"/>
                                          </p:val>
                                        </p:tav>
                                      </p:tavLst>
                                    </p:anim>
                                    <p:anim calcmode="lin" valueType="num">
                                      <p:cBhvr additive="base">
                                        <p:cTn id="15"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0-#ppt_w/2"/>
                                          </p:val>
                                        </p:tav>
                                        <p:tav tm="100000">
                                          <p:val>
                                            <p:strVal val="#ppt_x"/>
                                          </p:val>
                                        </p:tav>
                                      </p:tavLst>
                                    </p:anim>
                                    <p:anim calcmode="lin" valueType="num">
                                      <p:cBhvr additive="base">
                                        <p:cTn id="21"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1000" fill="hold"/>
                                        <p:tgtEl>
                                          <p:spTgt spid="14"/>
                                        </p:tgtEl>
                                        <p:attrNameLst>
                                          <p:attrName>ppt_x</p:attrName>
                                        </p:attrNameLst>
                                      </p:cBhvr>
                                      <p:tavLst>
                                        <p:tav tm="0">
                                          <p:val>
                                            <p:strVal val="#ppt_x-.2"/>
                                          </p:val>
                                        </p:tav>
                                        <p:tav tm="100000">
                                          <p:val>
                                            <p:strVal val="#ppt_x"/>
                                          </p:val>
                                        </p:tav>
                                      </p:tavLst>
                                    </p:anim>
                                    <p:anim calcmode="lin" valueType="num">
                                      <p:cBhvr>
                                        <p:cTn id="27"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28" dur="10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0-#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0-#ppt_w/2"/>
                                          </p:val>
                                        </p:tav>
                                        <p:tav tm="100000">
                                          <p:val>
                                            <p:strVal val="#ppt_x"/>
                                          </p:val>
                                        </p:tav>
                                      </p:tavLst>
                                    </p:anim>
                                    <p:anim calcmode="lin" valueType="num">
                                      <p:cBhvr additive="base">
                                        <p:cTn id="40"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973" y="-7975"/>
            <a:ext cx="9166500" cy="5149633"/>
            <a:chOff x="-10630" y="-10634"/>
            <a:chExt cx="12222000" cy="6866177"/>
          </a:xfrm>
        </p:grpSpPr>
        <p:pic>
          <p:nvPicPr>
            <p:cNvPr id="2" name="图片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630" y="-10634"/>
              <a:ext cx="12222000" cy="631882"/>
            </a:xfrm>
            <a:prstGeom prst="rect">
              <a:avLst/>
            </a:prstGeom>
          </p:spPr>
        </p:pic>
        <p:pic>
          <p:nvPicPr>
            <p:cNvPr id="8" name="图片 7"/>
            <p:cNvPicPr>
              <a:picLocks noChangeAspect="1"/>
            </p:cNvPicPr>
            <p:nvPr/>
          </p:nvPicPr>
          <p:blipFill rotWithShape="1">
            <a:blip r:embed="rId3">
              <a:extLst>
                <a:ext uri="{28A0092B-C50C-407E-A947-70E740481C1C}">
                  <a14:useLocalDpi xmlns:a14="http://schemas.microsoft.com/office/drawing/2010/main" xmlns="" val="0"/>
                </a:ext>
              </a:extLst>
            </a:blip>
            <a:srcRect b="93411"/>
            <a:stretch>
              <a:fillRect/>
            </a:stretch>
          </p:blipFill>
          <p:spPr>
            <a:xfrm>
              <a:off x="0" y="6771969"/>
              <a:ext cx="12192000" cy="83574"/>
            </a:xfrm>
            <a:prstGeom prst="rect">
              <a:avLst/>
            </a:prstGeom>
          </p:spPr>
        </p:pic>
      </p:grpSp>
      <p:grpSp>
        <p:nvGrpSpPr>
          <p:cNvPr id="30" name="组合 29"/>
          <p:cNvGrpSpPr/>
          <p:nvPr/>
        </p:nvGrpSpPr>
        <p:grpSpPr>
          <a:xfrm>
            <a:off x="7369387" y="78812"/>
            <a:ext cx="1424993" cy="341603"/>
            <a:chOff x="3904547" y="4596139"/>
            <a:chExt cx="3390587" cy="812800"/>
          </a:xfrm>
        </p:grpSpPr>
        <p:pic>
          <p:nvPicPr>
            <p:cNvPr id="31" name="Picture 4" descr="C:\Users\admin\Desktop\沈阳市第四中学----字.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admin\Desktop\校徽----小.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graphicFrame>
        <p:nvGraphicFramePr>
          <p:cNvPr id="3" name="对象 2"/>
          <p:cNvGraphicFramePr>
            <a:graphicFrameLocks noChangeAspect="1"/>
          </p:cNvGraphicFramePr>
          <p:nvPr/>
        </p:nvGraphicFramePr>
        <p:xfrm>
          <a:off x="745517" y="2158727"/>
          <a:ext cx="4892675" cy="646113"/>
        </p:xfrm>
        <a:graphic>
          <a:graphicData uri="http://schemas.openxmlformats.org/presentationml/2006/ole">
            <p:oleObj spid="_x0000_s34819" r:id="rId6" imgW="78333600" imgH="10363200" progId="">
              <p:embed/>
            </p:oleObj>
          </a:graphicData>
        </a:graphic>
      </p:graphicFrame>
      <p:graphicFrame>
        <p:nvGraphicFramePr>
          <p:cNvPr id="4" name="对象 3"/>
          <p:cNvGraphicFramePr>
            <a:graphicFrameLocks noChangeAspect="1"/>
          </p:cNvGraphicFramePr>
          <p:nvPr/>
        </p:nvGraphicFramePr>
        <p:xfrm>
          <a:off x="745517" y="907777"/>
          <a:ext cx="7858931" cy="757238"/>
        </p:xfrm>
        <a:graphic>
          <a:graphicData uri="http://schemas.openxmlformats.org/presentationml/2006/ole">
            <p:oleObj spid="_x0000_s34818" name="Equation" r:id="rId7" imgW="109728000" imgH="10058400" progId="">
              <p:embed/>
            </p:oleObj>
          </a:graphicData>
        </a:graphic>
      </p:graphicFrame>
      <p:graphicFrame>
        <p:nvGraphicFramePr>
          <p:cNvPr id="5" name="对象 4">
            <a:hlinkClick r:id="" action="ppaction://ole?verb=0"/>
          </p:cNvPr>
          <p:cNvGraphicFramePr>
            <a:graphicFrameLocks noChangeAspect="1"/>
          </p:cNvGraphicFramePr>
          <p:nvPr/>
        </p:nvGraphicFramePr>
        <p:xfrm>
          <a:off x="745517" y="3300140"/>
          <a:ext cx="5662612" cy="639762"/>
        </p:xfrm>
        <a:graphic>
          <a:graphicData uri="http://schemas.openxmlformats.org/presentationml/2006/ole">
            <p:oleObj spid="_x0000_s34817" r:id="rId8" imgW="91744800" imgH="10363200" progId="">
              <p:embed/>
            </p:oleObj>
          </a:graphicData>
        </a:graphic>
      </p:graphicFrame>
      <p:sp>
        <p:nvSpPr>
          <p:cNvPr id="12" name="矩形 11"/>
          <p:cNvSpPr/>
          <p:nvPr/>
        </p:nvSpPr>
        <p:spPr>
          <a:xfrm>
            <a:off x="251520" y="51470"/>
            <a:ext cx="5184576" cy="369332"/>
          </a:xfrm>
          <a:prstGeom prst="rect">
            <a:avLst/>
          </a:prstGeom>
        </p:spPr>
        <p:txBody>
          <a:bodyPr wrap="square">
            <a:spAutoFit/>
          </a:bodyPr>
          <a:lstStyle/>
          <a:p>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用样本数字特征估计总体数字特征</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7551999" y="2736304"/>
            <a:ext cx="1161728" cy="2355726"/>
          </a:xfrm>
          <a:prstGeom prst="rect">
            <a:avLst/>
          </a:prstGeom>
        </p:spPr>
      </p:pic>
      <p:sp>
        <p:nvSpPr>
          <p:cNvPr id="13" name="TextBox 12"/>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ppt_x</p:attrName>
                                        </p:attrNameLst>
                                      </p:cBhvr>
                                      <p:tavLst>
                                        <p:tav tm="0">
                                          <p:val>
                                            <p:strVal val="#ppt_x-#ppt_w*1.125000"/>
                                          </p:val>
                                        </p:tav>
                                        <p:tav tm="100000">
                                          <p:val>
                                            <p:strVal val="#ppt_x"/>
                                          </p:val>
                                        </p:tav>
                                      </p:tavLst>
                                    </p:anim>
                                    <p:animEffect transition="in" filter="wipe(right)">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973" y="-7975"/>
            <a:ext cx="9166500" cy="5149633"/>
            <a:chOff x="-10630" y="-10634"/>
            <a:chExt cx="12222000" cy="6866177"/>
          </a:xfrm>
        </p:grpSpPr>
        <p:pic>
          <p:nvPicPr>
            <p:cNvPr id="2" name="图片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630" y="-10634"/>
              <a:ext cx="12222000" cy="631882"/>
            </a:xfrm>
            <a:prstGeom prst="rect">
              <a:avLst/>
            </a:prstGeom>
          </p:spPr>
        </p:pic>
        <p:pic>
          <p:nvPicPr>
            <p:cNvPr id="8" name="图片 7"/>
            <p:cNvPicPr>
              <a:picLocks noChangeAspect="1"/>
            </p:cNvPicPr>
            <p:nvPr/>
          </p:nvPicPr>
          <p:blipFill rotWithShape="1">
            <a:blip r:embed="rId3">
              <a:extLst>
                <a:ext uri="{28A0092B-C50C-407E-A947-70E740481C1C}">
                  <a14:useLocalDpi xmlns:a14="http://schemas.microsoft.com/office/drawing/2010/main" xmlns="" val="0"/>
                </a:ext>
              </a:extLst>
            </a:blip>
            <a:srcRect b="93411"/>
            <a:stretch>
              <a:fillRect/>
            </a:stretch>
          </p:blipFill>
          <p:spPr>
            <a:xfrm>
              <a:off x="0" y="6771969"/>
              <a:ext cx="12192000" cy="83574"/>
            </a:xfrm>
            <a:prstGeom prst="rect">
              <a:avLst/>
            </a:prstGeom>
          </p:spPr>
        </p:pic>
      </p:grpSp>
      <p:grpSp>
        <p:nvGrpSpPr>
          <p:cNvPr id="30" name="组合 29"/>
          <p:cNvGrpSpPr/>
          <p:nvPr/>
        </p:nvGrpSpPr>
        <p:grpSpPr>
          <a:xfrm>
            <a:off x="7369387" y="78812"/>
            <a:ext cx="1424993" cy="341603"/>
            <a:chOff x="3904547" y="4596139"/>
            <a:chExt cx="3390587" cy="812800"/>
          </a:xfrm>
        </p:grpSpPr>
        <p:pic>
          <p:nvPicPr>
            <p:cNvPr id="31" name="Picture 4" descr="C:\Users\admin\Desktop\沈阳市第四中学----字.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admin\Desktop\校徽----小.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0" name="矩形 9"/>
          <p:cNvSpPr/>
          <p:nvPr/>
        </p:nvSpPr>
        <p:spPr>
          <a:xfrm>
            <a:off x="827584" y="555526"/>
            <a:ext cx="7328140" cy="1731243"/>
          </a:xfrm>
          <a:prstGeom prst="rect">
            <a:avLst/>
          </a:prstGeom>
        </p:spPr>
        <p:txBody>
          <a:bodyPr wrap="square" lIns="68580" tIns="34290" rIns="68580" bIns="34290">
            <a:spAutoFit/>
          </a:bodyPr>
          <a:lstStyle/>
          <a:p>
            <a:pPr indent="457200" algn="just">
              <a:lnSpc>
                <a:spcPct val="150000"/>
              </a:lnSpc>
              <a:spcAft>
                <a:spcPct val="0"/>
              </a:spcAft>
            </a:pPr>
            <a:r>
              <a:rPr lang="en-US" altLang="zh-CN" sz="2400" b="1" kern="100" dirty="0" smtClean="0">
                <a:latin typeface="楷体" panose="02010609060101010101" charset="-122"/>
                <a:ea typeface="楷体" panose="02010609060101010101" charset="-122"/>
                <a:cs typeface="楷体" panose="02010609060101010101" charset="-122"/>
              </a:rPr>
              <a:t> </a:t>
            </a:r>
            <a:r>
              <a:rPr lang="zh-CN" altLang="zh-CN" sz="2400" b="1" kern="100" dirty="0" smtClean="0">
                <a:latin typeface="楷体" panose="02010609060101010101" charset="-122"/>
                <a:ea typeface="楷体" panose="02010609060101010101" charset="-122"/>
                <a:cs typeface="楷体" panose="02010609060101010101" charset="-122"/>
              </a:rPr>
              <a:t>依照</a:t>
            </a:r>
            <a:r>
              <a:rPr lang="zh-CN" altLang="zh-CN" sz="2400" b="1" kern="100" dirty="0">
                <a:latin typeface="楷体" panose="02010609060101010101" charset="-122"/>
                <a:ea typeface="楷体" panose="02010609060101010101" charset="-122"/>
                <a:cs typeface="楷体" panose="02010609060101010101" charset="-122"/>
              </a:rPr>
              <a:t>上述公式可以算出，前述尝试与发现（</a:t>
            </a:r>
            <a:r>
              <a:rPr lang="en-US" altLang="zh-CN" sz="2400" b="1" kern="100" dirty="0">
                <a:latin typeface="楷体" panose="02010609060101010101" charset="-122"/>
                <a:ea typeface="楷体" panose="02010609060101010101" charset="-122"/>
                <a:cs typeface="楷体" panose="02010609060101010101" charset="-122"/>
              </a:rPr>
              <a:t>2</a:t>
            </a:r>
            <a:r>
              <a:rPr lang="zh-CN" altLang="zh-CN" sz="2400" b="1" kern="100" dirty="0">
                <a:latin typeface="楷体" panose="02010609060101010101" charset="-122"/>
                <a:ea typeface="楷体" panose="02010609060101010101" charset="-122"/>
                <a:cs typeface="楷体" panose="02010609060101010101" charset="-122"/>
              </a:rPr>
              <a:t>）中总体的平均数可以估计为</a:t>
            </a:r>
            <a:r>
              <a:rPr lang="en-US" altLang="zh-CN" sz="2400" b="1" kern="100" dirty="0">
                <a:latin typeface="楷体" panose="02010609060101010101" charset="-122"/>
                <a:ea typeface="楷体" panose="02010609060101010101" charset="-122"/>
                <a:cs typeface="楷体" panose="02010609060101010101" charset="-122"/>
              </a:rPr>
              <a:t>167.86</a:t>
            </a:r>
            <a:r>
              <a:rPr lang="zh-CN" altLang="zh-CN" sz="2400" b="1" kern="100" dirty="0">
                <a:latin typeface="楷体" panose="02010609060101010101" charset="-122"/>
                <a:ea typeface="楷体" panose="02010609060101010101" charset="-122"/>
                <a:cs typeface="楷体" panose="02010609060101010101" charset="-122"/>
              </a:rPr>
              <a:t>，总体的方差可以估计为</a:t>
            </a:r>
            <a:r>
              <a:rPr lang="en-US" altLang="zh-CN" sz="2400" b="1" kern="100" dirty="0">
                <a:latin typeface="楷体" panose="02010609060101010101" charset="-122"/>
                <a:ea typeface="楷体" panose="02010609060101010101" charset="-122"/>
                <a:cs typeface="楷体" panose="02010609060101010101" charset="-122"/>
              </a:rPr>
              <a:t>25.98.</a:t>
            </a:r>
          </a:p>
        </p:txBody>
      </p:sp>
      <p:sp>
        <p:nvSpPr>
          <p:cNvPr id="11" name="文本框 1"/>
          <p:cNvSpPr txBox="1"/>
          <p:nvPr/>
        </p:nvSpPr>
        <p:spPr>
          <a:xfrm>
            <a:off x="827584" y="2211710"/>
            <a:ext cx="7418070" cy="1730216"/>
          </a:xfrm>
          <a:prstGeom prst="rect">
            <a:avLst/>
          </a:prstGeom>
          <a:noFill/>
        </p:spPr>
        <p:txBody>
          <a:bodyPr wrap="square" lIns="68580" tIns="34290" rIns="68580" bIns="34290" rtlCol="0" anchor="t">
            <a:spAutoFit/>
          </a:bodyPr>
          <a:lstStyle/>
          <a:p>
            <a:r>
              <a:rPr lang="en-US" altLang="zh-CN" b="1" dirty="0">
                <a:solidFill>
                  <a:srgbClr val="FF0000"/>
                </a:solidFill>
                <a:latin typeface="楷体" panose="02010609060101010101" charset="-122"/>
                <a:ea typeface="楷体" panose="02010609060101010101" charset="-122"/>
                <a:cs typeface="楷体" panose="02010609060101010101" charset="-122"/>
                <a:sym typeface="+mn-ea"/>
              </a:rPr>
              <a:t>    </a:t>
            </a:r>
            <a:r>
              <a:rPr lang="en-US" altLang="zh-CN" sz="2700" b="1" dirty="0">
                <a:solidFill>
                  <a:srgbClr val="FF0000"/>
                </a:solidFill>
                <a:latin typeface="楷体" panose="02010609060101010101" charset="-122"/>
                <a:ea typeface="楷体" panose="02010609060101010101" charset="-122"/>
                <a:cs typeface="楷体" panose="02010609060101010101" charset="-122"/>
                <a:sym typeface="+mn-ea"/>
              </a:rPr>
              <a:t> </a:t>
            </a:r>
            <a:r>
              <a:rPr lang="zh-CN" altLang="en-US" sz="2700" b="1" dirty="0" smtClean="0">
                <a:solidFill>
                  <a:srgbClr val="FF0000"/>
                </a:solidFill>
                <a:latin typeface="楷体" panose="02010609060101010101" charset="-122"/>
                <a:ea typeface="楷体" panose="02010609060101010101" charset="-122"/>
                <a:cs typeface="楷体" panose="02010609060101010101" charset="-122"/>
                <a:sym typeface="+mn-ea"/>
              </a:rPr>
              <a:t>当然可以把</a:t>
            </a:r>
            <a:r>
              <a:rPr lang="zh-CN" altLang="en-US" sz="2700" b="1" dirty="0">
                <a:solidFill>
                  <a:srgbClr val="FF0000"/>
                </a:solidFill>
                <a:latin typeface="楷体" panose="02010609060101010101" charset="-122"/>
                <a:ea typeface="楷体" panose="02010609060101010101" charset="-122"/>
                <a:cs typeface="楷体" panose="02010609060101010101" charset="-122"/>
                <a:sym typeface="+mn-ea"/>
              </a:rPr>
              <a:t>各层数据集中在一起来重新计算，但也可以去考虑整个样本的数字特征与每一层的数字特征之间的关系来实现，后者在大数据时代的并行计算中经常使用</a:t>
            </a:r>
            <a:r>
              <a:rPr lang="en-US" altLang="zh-CN" sz="2100" dirty="0">
                <a:solidFill>
                  <a:srgbClr val="FF0000"/>
                </a:solidFill>
                <a:sym typeface="+mn-ea"/>
              </a:rPr>
              <a:t>.</a:t>
            </a:r>
          </a:p>
        </p:txBody>
      </p:sp>
      <p:sp>
        <p:nvSpPr>
          <p:cNvPr id="13" name="矩形 12"/>
          <p:cNvSpPr/>
          <p:nvPr/>
        </p:nvSpPr>
        <p:spPr>
          <a:xfrm>
            <a:off x="251520" y="51470"/>
            <a:ext cx="5184576" cy="369332"/>
          </a:xfrm>
          <a:prstGeom prst="rect">
            <a:avLst/>
          </a:prstGeom>
        </p:spPr>
        <p:txBody>
          <a:bodyPr wrap="square">
            <a:spAutoFit/>
          </a:bodyPr>
          <a:lstStyle/>
          <a:p>
            <a:r>
              <a:rPr lang="zh-CN" altLang="en-US" b="1" dirty="0" smtClean="0">
                <a:solidFill>
                  <a:schemeClr val="bg1">
                    <a:lumMod val="95000"/>
                  </a:schemeClr>
                </a:solidFill>
                <a:latin typeface="微软雅黑" panose="020B0503020204020204" pitchFamily="34" charset="-122"/>
                <a:ea typeface="微软雅黑" panose="020B0503020204020204" pitchFamily="34" charset="-122"/>
              </a:rPr>
              <a:t>用样本数字特征估计总体数字特征</a:t>
            </a:r>
            <a:endParaRPr lang="zh-CN" altLang="en-US" b="1" dirty="0">
              <a:solidFill>
                <a:schemeClr val="bg1">
                  <a:lumMod val="95000"/>
                </a:schemeClr>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7236296" y="3490806"/>
            <a:ext cx="1678441" cy="1779148"/>
          </a:xfrm>
          <a:prstGeom prst="rect">
            <a:avLst/>
          </a:prstGeom>
        </p:spPr>
      </p:pic>
      <p:sp>
        <p:nvSpPr>
          <p:cNvPr id="12" name="TextBox 11"/>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973" y="-7975"/>
            <a:ext cx="9166500" cy="5149633"/>
            <a:chOff x="-10630" y="-10634"/>
            <a:chExt cx="12222000" cy="6866177"/>
          </a:xfrm>
        </p:grpSpPr>
        <p:pic>
          <p:nvPicPr>
            <p:cNvPr id="2" name="图片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630" y="-10634"/>
              <a:ext cx="12222000" cy="631882"/>
            </a:xfrm>
            <a:prstGeom prst="rect">
              <a:avLst/>
            </a:prstGeom>
          </p:spPr>
        </p:pic>
        <p:pic>
          <p:nvPicPr>
            <p:cNvPr id="8" name="图片 7"/>
            <p:cNvPicPr>
              <a:picLocks noChangeAspect="1"/>
            </p:cNvPicPr>
            <p:nvPr/>
          </p:nvPicPr>
          <p:blipFill rotWithShape="1">
            <a:blip r:embed="rId3">
              <a:extLst>
                <a:ext uri="{28A0092B-C50C-407E-A947-70E740481C1C}">
                  <a14:useLocalDpi xmlns:a14="http://schemas.microsoft.com/office/drawing/2010/main" xmlns="" val="0"/>
                </a:ext>
              </a:extLst>
            </a:blip>
            <a:srcRect b="93411"/>
            <a:stretch>
              <a:fillRect/>
            </a:stretch>
          </p:blipFill>
          <p:spPr>
            <a:xfrm>
              <a:off x="0" y="6771969"/>
              <a:ext cx="12192000" cy="83574"/>
            </a:xfrm>
            <a:prstGeom prst="rect">
              <a:avLst/>
            </a:prstGeom>
          </p:spPr>
        </p:pic>
      </p:grpSp>
      <p:grpSp>
        <p:nvGrpSpPr>
          <p:cNvPr id="30" name="组合 29"/>
          <p:cNvGrpSpPr/>
          <p:nvPr/>
        </p:nvGrpSpPr>
        <p:grpSpPr>
          <a:xfrm>
            <a:off x="7369387" y="78812"/>
            <a:ext cx="1424993" cy="341603"/>
            <a:chOff x="3904547" y="4596139"/>
            <a:chExt cx="3390587" cy="812800"/>
          </a:xfrm>
        </p:grpSpPr>
        <p:pic>
          <p:nvPicPr>
            <p:cNvPr id="31" name="Picture 4" descr="C:\Users\admin\Desktop\沈阳市第四中学----字.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admin\Desktop\校徽----小.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0" name="矩形 9"/>
          <p:cNvSpPr/>
          <p:nvPr/>
        </p:nvSpPr>
        <p:spPr>
          <a:xfrm>
            <a:off x="-689453" y="127923"/>
            <a:ext cx="1786386" cy="561692"/>
          </a:xfrm>
          <a:prstGeom prst="rect">
            <a:avLst/>
          </a:prstGeom>
          <a:noFill/>
          <a:ln>
            <a:noFill/>
          </a:ln>
        </p:spPr>
        <p:txBody>
          <a:bodyPr wrap="none" lIns="68580" tIns="34290" rIns="68580" bIns="34290" rtlCol="0" anchor="t">
            <a:spAutoFit/>
          </a:bodyPr>
          <a:lstStyle/>
          <a:p>
            <a:pPr algn="ctr"/>
            <a:r>
              <a:rPr lang="zh-CN" altLang="en-US" sz="3200" b="1" dirty="0">
                <a:ln w="22225">
                  <a:solidFill>
                    <a:schemeClr val="accent2"/>
                  </a:solidFill>
                  <a:prstDash val="solid"/>
                </a:ln>
                <a:solidFill>
                  <a:schemeClr val="accent2">
                    <a:lumMod val="40000"/>
                    <a:lumOff val="60000"/>
                  </a:schemeClr>
                </a:solidFill>
                <a:latin typeface="方正正粗黑简体" panose="02000000000000000000" pitchFamily="2" charset="-122"/>
                <a:ea typeface="方正正粗黑简体" panose="02000000000000000000" pitchFamily="2" charset="-122"/>
              </a:rPr>
              <a:t>探究</a:t>
            </a:r>
            <a:r>
              <a:rPr lang="zh-CN" altLang="en-US" sz="3200" b="1" dirty="0" smtClean="0">
                <a:ln w="22225">
                  <a:solidFill>
                    <a:schemeClr val="accent2"/>
                  </a:solidFill>
                  <a:prstDash val="solid"/>
                </a:ln>
                <a:solidFill>
                  <a:schemeClr val="accent2">
                    <a:lumMod val="40000"/>
                    <a:lumOff val="60000"/>
                  </a:schemeClr>
                </a:solidFill>
                <a:latin typeface="方正正粗黑简体" panose="02000000000000000000" pitchFamily="2" charset="-122"/>
                <a:ea typeface="方正正粗黑简体" panose="02000000000000000000" pitchFamily="2" charset="-122"/>
              </a:rPr>
              <a:t>活动</a:t>
            </a:r>
            <a:endParaRPr lang="zh-CN" altLang="en-US" sz="3200" b="1" dirty="0">
              <a:ln w="22225">
                <a:solidFill>
                  <a:schemeClr val="accent2"/>
                </a:solidFill>
                <a:prstDash val="solid"/>
              </a:ln>
              <a:solidFill>
                <a:schemeClr val="accent2">
                  <a:lumMod val="40000"/>
                  <a:lumOff val="60000"/>
                </a:schemeClr>
              </a:solidFill>
              <a:latin typeface="方正正粗黑简体" panose="02000000000000000000" pitchFamily="2" charset="-122"/>
              <a:ea typeface="方正正粗黑简体" panose="02000000000000000000" pitchFamily="2" charset="-122"/>
            </a:endParaRPr>
          </a:p>
        </p:txBody>
      </p:sp>
      <p:graphicFrame>
        <p:nvGraphicFramePr>
          <p:cNvPr id="12" name="表格 11"/>
          <p:cNvGraphicFramePr/>
          <p:nvPr>
            <p:custDataLst>
              <p:tags r:id="rId1"/>
            </p:custDataLst>
          </p:nvPr>
        </p:nvGraphicFramePr>
        <p:xfrm>
          <a:off x="1547664" y="850076"/>
          <a:ext cx="5371604" cy="4004340"/>
        </p:xfrm>
        <a:graphic>
          <a:graphicData uri="http://schemas.openxmlformats.org/drawingml/2006/table">
            <a:tbl>
              <a:tblPr firstRow="1" bandRow="1">
                <a:tableStyleId>{5C22544A-7EE6-4342-B048-85BDC9FD1C3A}</a:tableStyleId>
              </a:tblPr>
              <a:tblGrid>
                <a:gridCol w="2090444"/>
                <a:gridCol w="3281160"/>
              </a:tblGrid>
              <a:tr h="312420">
                <a:tc>
                  <a:txBody>
                    <a:bodyPr/>
                    <a:lstStyle/>
                    <a:p>
                      <a:pPr algn="l">
                        <a:buNone/>
                      </a:pPr>
                      <a:r>
                        <a:rPr lang="zh-CN" altLang="en-US" sz="1600" b="1" dirty="0" smtClean="0"/>
                        <a:t>（</a:t>
                      </a:r>
                      <a:r>
                        <a:rPr lang="en-US" altLang="zh-CN" sz="1600" b="1" dirty="0" smtClean="0"/>
                        <a:t>1</a:t>
                      </a:r>
                      <a:r>
                        <a:rPr lang="zh-CN" altLang="en-US" sz="1600" b="1" dirty="0" smtClean="0"/>
                        <a:t>）</a:t>
                      </a:r>
                      <a:r>
                        <a:rPr lang="zh-CN" altLang="en-US" sz="1600" b="1" dirty="0" smtClean="0">
                          <a:sym typeface="+mn-ea"/>
                        </a:rPr>
                        <a:t>成员与分工</a:t>
                      </a:r>
                      <a:endParaRPr lang="zh-CN" altLang="en-US" sz="1600" b="1" dirty="0">
                        <a:sym typeface="+mn-ea"/>
                      </a:endParaRPr>
                    </a:p>
                  </a:txBody>
                  <a:tcPr marL="68580" marR="68580" marT="34290" marB="34290"/>
                </a:tc>
                <a:tc>
                  <a:txBody>
                    <a:bodyPr/>
                    <a:lstStyle/>
                    <a:p>
                      <a:pPr algn="ctr">
                        <a:buNone/>
                      </a:pPr>
                      <a:endParaRPr lang="zh-CN" altLang="en-US" sz="1600" b="1" dirty="0">
                        <a:sym typeface="+mn-ea"/>
                      </a:endParaRPr>
                    </a:p>
                  </a:txBody>
                  <a:tcPr marL="68580" marR="68580" marT="34290" marB="34290"/>
                </a:tc>
              </a:tr>
              <a:tr h="310173">
                <a:tc>
                  <a:txBody>
                    <a:bodyPr/>
                    <a:lstStyle/>
                    <a:p>
                      <a:pPr algn="ctr">
                        <a:buNone/>
                      </a:pPr>
                      <a:r>
                        <a:rPr lang="zh-CN" altLang="en-US" sz="1600" b="1" dirty="0" smtClean="0">
                          <a:sym typeface="+mn-ea"/>
                        </a:rPr>
                        <a:t>姓名</a:t>
                      </a:r>
                      <a:endParaRPr lang="zh-CN" altLang="en-US" sz="1600" b="1" dirty="0">
                        <a:sym typeface="+mn-ea"/>
                      </a:endParaRPr>
                    </a:p>
                  </a:txBody>
                  <a:tcPr marL="68580" marR="68580" marT="34290" marB="34290"/>
                </a:tc>
                <a:tc>
                  <a:txBody>
                    <a:bodyPr/>
                    <a:lstStyle/>
                    <a:p>
                      <a:pPr algn="ctr">
                        <a:buNone/>
                      </a:pPr>
                      <a:r>
                        <a:rPr lang="zh-CN" altLang="en-US" sz="1600" b="1" dirty="0">
                          <a:sym typeface="+mn-ea"/>
                        </a:rPr>
                        <a:t>分工</a:t>
                      </a:r>
                    </a:p>
                  </a:txBody>
                  <a:tcPr marL="68580" marR="68580" marT="34290" marB="34290"/>
                </a:tc>
              </a:tr>
              <a:tr h="310173">
                <a:tc>
                  <a:txBody>
                    <a:bodyPr/>
                    <a:lstStyle/>
                    <a:p>
                      <a:pPr algn="ctr">
                        <a:buNone/>
                      </a:pPr>
                      <a:endParaRPr lang="zh-CN" altLang="en-US" sz="1600" b="1" dirty="0">
                        <a:sym typeface="+mn-ea"/>
                      </a:endParaRPr>
                    </a:p>
                  </a:txBody>
                  <a:tcPr marL="68580" marR="68580" marT="34290" marB="34290"/>
                </a:tc>
                <a:tc>
                  <a:txBody>
                    <a:bodyPr/>
                    <a:lstStyle/>
                    <a:p>
                      <a:pPr algn="ctr">
                        <a:buNone/>
                      </a:pPr>
                      <a:endParaRPr lang="zh-CN" altLang="en-US" sz="1600" b="1" dirty="0">
                        <a:sym typeface="+mn-ea"/>
                      </a:endParaRPr>
                    </a:p>
                  </a:txBody>
                  <a:tcPr marL="68580" marR="68580" marT="34290" marB="34290"/>
                </a:tc>
              </a:tr>
              <a:tr h="310173">
                <a:tc>
                  <a:txBody>
                    <a:bodyPr/>
                    <a:lstStyle/>
                    <a:p>
                      <a:pPr algn="ctr">
                        <a:buNone/>
                      </a:pPr>
                      <a:endParaRPr lang="zh-CN" altLang="en-US" sz="1600" b="1" dirty="0">
                        <a:sym typeface="+mn-ea"/>
                      </a:endParaRPr>
                    </a:p>
                  </a:txBody>
                  <a:tcPr marL="68580" marR="68580" marT="34290" marB="34290"/>
                </a:tc>
                <a:tc>
                  <a:txBody>
                    <a:bodyPr/>
                    <a:lstStyle/>
                    <a:p>
                      <a:pPr algn="ctr">
                        <a:buNone/>
                      </a:pPr>
                      <a:endParaRPr lang="zh-CN" altLang="en-US" sz="1600" b="1" dirty="0">
                        <a:sym typeface="+mn-ea"/>
                      </a:endParaRPr>
                    </a:p>
                  </a:txBody>
                  <a:tcPr marL="68580" marR="68580" marT="34290" marB="34290"/>
                </a:tc>
              </a:tr>
              <a:tr h="310173">
                <a:tc>
                  <a:txBody>
                    <a:bodyPr/>
                    <a:lstStyle/>
                    <a:p>
                      <a:pPr algn="ctr">
                        <a:buNone/>
                      </a:pPr>
                      <a:endParaRPr lang="zh-CN" altLang="en-US" sz="1600" b="1" dirty="0">
                        <a:sym typeface="+mn-ea"/>
                      </a:endParaRPr>
                    </a:p>
                  </a:txBody>
                  <a:tcPr marL="68580" marR="68580" marT="34290" marB="34290"/>
                </a:tc>
                <a:tc>
                  <a:txBody>
                    <a:bodyPr/>
                    <a:lstStyle/>
                    <a:p>
                      <a:pPr algn="ctr">
                        <a:buNone/>
                      </a:pPr>
                      <a:endParaRPr lang="zh-CN" altLang="en-US" sz="1600" b="1" dirty="0">
                        <a:sym typeface="+mn-ea"/>
                      </a:endParaRPr>
                    </a:p>
                  </a:txBody>
                  <a:tcPr marL="68580" marR="68580" marT="34290" marB="34290"/>
                </a:tc>
              </a:tr>
              <a:tr h="488448">
                <a:tc gridSpan="2">
                  <a:txBody>
                    <a:bodyPr/>
                    <a:lstStyle/>
                    <a:p>
                      <a:pPr algn="l">
                        <a:buNone/>
                      </a:pPr>
                      <a:r>
                        <a:rPr lang="zh-CN" altLang="en-US" sz="1600" b="1" dirty="0"/>
                        <a:t>（</a:t>
                      </a:r>
                      <a:r>
                        <a:rPr lang="en-US" altLang="zh-CN" sz="1600" b="1" dirty="0"/>
                        <a:t>2</a:t>
                      </a:r>
                      <a:r>
                        <a:rPr lang="zh-CN" altLang="en-US" sz="1600" b="1" dirty="0"/>
                        <a:t>）数据采集</a:t>
                      </a:r>
                    </a:p>
                  </a:txBody>
                  <a:tcPr marL="68580" marR="68580" marT="34290" marB="34290" anchor="ctr"/>
                </a:tc>
                <a:tc hMerge="1">
                  <a:txBody>
                    <a:bodyPr/>
                    <a:lstStyle/>
                    <a:p>
                      <a:endParaRPr lang="zh-CN"/>
                    </a:p>
                  </a:txBody>
                  <a:tcPr/>
                </a:tc>
              </a:tr>
              <a:tr h="488448">
                <a:tc gridSpan="2">
                  <a:txBody>
                    <a:bodyPr/>
                    <a:lstStyle/>
                    <a:p>
                      <a:pPr algn="l">
                        <a:buNone/>
                      </a:pPr>
                      <a:r>
                        <a:rPr lang="zh-CN" altLang="en-US" sz="1600" b="1" dirty="0"/>
                        <a:t>（</a:t>
                      </a:r>
                      <a:r>
                        <a:rPr lang="en-US" altLang="zh-CN" sz="1600" b="1" dirty="0"/>
                        <a:t>3</a:t>
                      </a:r>
                      <a:r>
                        <a:rPr lang="zh-CN" altLang="en-US" sz="1600" b="1" dirty="0"/>
                        <a:t>）数据处理</a:t>
                      </a:r>
                    </a:p>
                  </a:txBody>
                  <a:tcPr marL="68580" marR="68580" marT="34290" marB="34290" anchor="ctr"/>
                </a:tc>
                <a:tc hMerge="1">
                  <a:txBody>
                    <a:bodyPr/>
                    <a:lstStyle/>
                    <a:p>
                      <a:endParaRPr lang="zh-CN"/>
                    </a:p>
                  </a:txBody>
                  <a:tcPr/>
                </a:tc>
              </a:tr>
              <a:tr h="488448">
                <a:tc gridSpan="2">
                  <a:txBody>
                    <a:bodyPr/>
                    <a:lstStyle/>
                    <a:p>
                      <a:pPr algn="l">
                        <a:buNone/>
                      </a:pPr>
                      <a:r>
                        <a:rPr lang="zh-CN" altLang="en-US" sz="1600" b="1" dirty="0"/>
                        <a:t>（</a:t>
                      </a:r>
                      <a:r>
                        <a:rPr lang="en-US" altLang="zh-CN" sz="1600" b="1" dirty="0"/>
                        <a:t>4</a:t>
                      </a:r>
                      <a:r>
                        <a:rPr lang="zh-CN" altLang="en-US" sz="1600" b="1" dirty="0"/>
                        <a:t>）数据分析</a:t>
                      </a:r>
                    </a:p>
                  </a:txBody>
                  <a:tcPr marL="68580" marR="68580" marT="34290" marB="34290" anchor="ctr"/>
                </a:tc>
                <a:tc hMerge="1">
                  <a:txBody>
                    <a:bodyPr/>
                    <a:lstStyle/>
                    <a:p>
                      <a:endParaRPr lang="zh-CN"/>
                    </a:p>
                  </a:txBody>
                  <a:tcPr/>
                </a:tc>
              </a:tr>
              <a:tr h="488448">
                <a:tc gridSpan="2">
                  <a:txBody>
                    <a:bodyPr/>
                    <a:lstStyle/>
                    <a:p>
                      <a:pPr algn="l">
                        <a:buNone/>
                      </a:pPr>
                      <a:r>
                        <a:rPr lang="zh-CN" altLang="en-US" sz="1600" b="1" dirty="0"/>
                        <a:t>（</a:t>
                      </a:r>
                      <a:r>
                        <a:rPr lang="en-US" altLang="zh-CN" sz="1600" b="1" dirty="0"/>
                        <a:t>5</a:t>
                      </a:r>
                      <a:r>
                        <a:rPr lang="zh-CN" altLang="en-US" sz="1600" b="1" dirty="0"/>
                        <a:t>）误差分析</a:t>
                      </a:r>
                    </a:p>
                  </a:txBody>
                  <a:tcPr marL="68580" marR="68580" marT="34290" marB="34290" anchor="ctr"/>
                </a:tc>
                <a:tc hMerge="1">
                  <a:txBody>
                    <a:bodyPr/>
                    <a:lstStyle/>
                    <a:p>
                      <a:endParaRPr lang="zh-CN"/>
                    </a:p>
                  </a:txBody>
                  <a:tcPr/>
                </a:tc>
              </a:tr>
              <a:tr h="488448">
                <a:tc gridSpan="2">
                  <a:txBody>
                    <a:bodyPr/>
                    <a:lstStyle/>
                    <a:p>
                      <a:pPr algn="l">
                        <a:buNone/>
                      </a:pPr>
                      <a:r>
                        <a:rPr lang="zh-CN" altLang="en-US" sz="1600" b="1" dirty="0"/>
                        <a:t>（</a:t>
                      </a:r>
                      <a:r>
                        <a:rPr lang="en-US" altLang="zh-CN" sz="1600" b="1" dirty="0"/>
                        <a:t>6</a:t>
                      </a:r>
                      <a:r>
                        <a:rPr lang="zh-CN" altLang="en-US" sz="1600" b="1" dirty="0"/>
                        <a:t>）活动总结</a:t>
                      </a:r>
                    </a:p>
                  </a:txBody>
                  <a:tcPr marL="68580" marR="68580" marT="34290" marB="34290" anchor="ctr"/>
                </a:tc>
                <a:tc hMerge="1">
                  <a:txBody>
                    <a:bodyPr/>
                    <a:lstStyle/>
                    <a:p>
                      <a:endParaRPr lang="zh-CN"/>
                    </a:p>
                  </a:txBody>
                  <a:tcPr/>
                </a:tc>
              </a:tr>
            </a:tbl>
          </a:graphicData>
        </a:graphic>
      </p:graphicFrame>
      <p:sp>
        <p:nvSpPr>
          <p:cNvPr id="3" name="TextBox 2"/>
          <p:cNvSpPr txBox="1"/>
          <p:nvPr/>
        </p:nvSpPr>
        <p:spPr>
          <a:xfrm>
            <a:off x="3373956" y="439618"/>
            <a:ext cx="2206156" cy="461665"/>
          </a:xfrm>
          <a:prstGeom prst="rect">
            <a:avLst/>
          </a:prstGeom>
          <a:noFill/>
        </p:spPr>
        <p:txBody>
          <a:bodyPr wrap="square" rtlCol="0">
            <a:spAutoFit/>
          </a:bodyPr>
          <a:lstStyle/>
          <a:p>
            <a:r>
              <a:rPr lang="zh-CN" altLang="en-US" sz="2400" b="1" dirty="0" smtClean="0">
                <a:solidFill>
                  <a:srgbClr val="0000FF"/>
                </a:solidFill>
                <a:latin typeface="方正小标宋简体" panose="03000509000000000000" pitchFamily="65" charset="-122"/>
                <a:ea typeface="方正小标宋简体" panose="03000509000000000000" pitchFamily="65" charset="-122"/>
              </a:rPr>
              <a:t>活动记录表</a:t>
            </a:r>
            <a:endParaRPr lang="zh-CN" altLang="en-US" sz="2400" b="1" dirty="0">
              <a:solidFill>
                <a:srgbClr val="0000FF"/>
              </a:solidFill>
              <a:latin typeface="方正小标宋简体" panose="03000509000000000000" pitchFamily="65" charset="-122"/>
              <a:ea typeface="方正小标宋简体" panose="03000509000000000000" pitchFamily="65" charset="-122"/>
            </a:endParaRPr>
          </a:p>
        </p:txBody>
      </p:sp>
      <p:pic>
        <p:nvPicPr>
          <p:cNvPr id="4" name="图片 3"/>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69546" y="2643758"/>
            <a:ext cx="2210966" cy="2594870"/>
          </a:xfrm>
          <a:prstGeom prst="rect">
            <a:avLst/>
          </a:prstGeom>
        </p:spPr>
      </p:pic>
      <p:sp>
        <p:nvSpPr>
          <p:cNvPr id="13" name="TextBox 12"/>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transition spd="slow">
    <p:push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973" y="-7975"/>
            <a:ext cx="9166500" cy="5149633"/>
            <a:chOff x="-10630" y="-10634"/>
            <a:chExt cx="12222000" cy="6866177"/>
          </a:xfrm>
        </p:grpSpPr>
        <p:pic>
          <p:nvPicPr>
            <p:cNvPr id="2"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630" y="-10634"/>
              <a:ext cx="12222000" cy="631882"/>
            </a:xfrm>
            <a:prstGeom prst="rect">
              <a:avLst/>
            </a:prstGeom>
          </p:spPr>
        </p:pic>
        <p:pic>
          <p:nvPicPr>
            <p:cNvPr id="8" name="图片 7"/>
            <p:cNvPicPr>
              <a:picLocks noChangeAspect="1"/>
            </p:cNvPicPr>
            <p:nvPr/>
          </p:nvPicPr>
          <p:blipFill rotWithShape="1">
            <a:blip r:embed="rId2">
              <a:extLst>
                <a:ext uri="{28A0092B-C50C-407E-A947-70E740481C1C}">
                  <a14:useLocalDpi xmlns:a14="http://schemas.microsoft.com/office/drawing/2010/main" xmlns="" val="0"/>
                </a:ext>
              </a:extLst>
            </a:blip>
            <a:srcRect b="93411"/>
            <a:stretch>
              <a:fillRect/>
            </a:stretch>
          </p:blipFill>
          <p:spPr>
            <a:xfrm>
              <a:off x="0" y="6771969"/>
              <a:ext cx="12192000" cy="83574"/>
            </a:xfrm>
            <a:prstGeom prst="rect">
              <a:avLst/>
            </a:prstGeom>
          </p:spPr>
        </p:pic>
      </p:grpSp>
      <p:grpSp>
        <p:nvGrpSpPr>
          <p:cNvPr id="30" name="组合 29"/>
          <p:cNvGrpSpPr/>
          <p:nvPr/>
        </p:nvGrpSpPr>
        <p:grpSpPr>
          <a:xfrm>
            <a:off x="7369387" y="78812"/>
            <a:ext cx="1424993" cy="341603"/>
            <a:chOff x="3904547" y="4596139"/>
            <a:chExt cx="3390587" cy="812800"/>
          </a:xfrm>
        </p:grpSpPr>
        <p:pic>
          <p:nvPicPr>
            <p:cNvPr id="31" name="Picture 4" descr="C:\Users\admin\Desktop\沈阳市第四中学----字.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32" name="Picture 5" descr="C:\Users\admin\Desktop\校徽----小.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0" name="文本框 104"/>
          <p:cNvSpPr txBox="1"/>
          <p:nvPr/>
        </p:nvSpPr>
        <p:spPr>
          <a:xfrm>
            <a:off x="767089" y="1311171"/>
            <a:ext cx="7693343" cy="2746906"/>
          </a:xfrm>
          <a:prstGeom prst="rect">
            <a:avLst/>
          </a:prstGeom>
          <a:noFill/>
          <a:ln w="9525">
            <a:noFill/>
          </a:ln>
        </p:spPr>
        <p:txBody>
          <a:bodyPr wrap="square" lIns="68580" tIns="34290" rIns="68580" bIns="34290">
            <a:spAutoFit/>
          </a:bodyPr>
          <a:lstStyle/>
          <a:p>
            <a:pPr indent="457200"/>
            <a:r>
              <a:rPr lang="zh-CN" altLang="en-US" sz="2400" b="1" dirty="0" smtClean="0">
                <a:solidFill>
                  <a:srgbClr val="0070C0"/>
                </a:solidFill>
                <a:latin typeface="楷体" panose="02010609060101010101" charset="-122"/>
                <a:ea typeface="楷体" panose="02010609060101010101" charset="-122"/>
                <a:cs typeface="楷体" panose="02010609060101010101" charset="-122"/>
              </a:rPr>
              <a:t> 以</a:t>
            </a:r>
            <a:r>
              <a:rPr lang="zh-CN" altLang="en-US" sz="2400" b="1" dirty="0">
                <a:solidFill>
                  <a:srgbClr val="0070C0"/>
                </a:solidFill>
                <a:latin typeface="楷体" panose="02010609060101010101" charset="-122"/>
                <a:ea typeface="楷体" panose="02010609060101010101" charset="-122"/>
                <a:cs typeface="楷体" panose="02010609060101010101" charset="-122"/>
              </a:rPr>
              <a:t>我们</a:t>
            </a:r>
            <a:r>
              <a:rPr lang="zh-CN" altLang="en-US" sz="2400" b="1" dirty="0" smtClean="0">
                <a:solidFill>
                  <a:srgbClr val="0070C0"/>
                </a:solidFill>
                <a:latin typeface="楷体" panose="02010609060101010101" charset="-122"/>
                <a:ea typeface="楷体" panose="02010609060101010101" charset="-122"/>
                <a:cs typeface="楷体" panose="02010609060101010101" charset="-122"/>
              </a:rPr>
              <a:t>班政治成绩作为</a:t>
            </a:r>
            <a:r>
              <a:rPr lang="zh-CN" altLang="en-US" sz="2400" b="1" dirty="0">
                <a:solidFill>
                  <a:srgbClr val="0070C0"/>
                </a:solidFill>
                <a:latin typeface="楷体" panose="02010609060101010101" charset="-122"/>
                <a:ea typeface="楷体" panose="02010609060101010101" charset="-122"/>
                <a:cs typeface="楷体" panose="02010609060101010101" charset="-122"/>
                <a:sym typeface="+mn-ea"/>
              </a:rPr>
              <a:t>样本，</a:t>
            </a:r>
            <a:r>
              <a:rPr lang="zh-CN" altLang="en-US" sz="2400" b="1" dirty="0" smtClean="0">
                <a:solidFill>
                  <a:srgbClr val="0070C0"/>
                </a:solidFill>
                <a:latin typeface="楷体" panose="02010609060101010101" charset="-122"/>
                <a:ea typeface="楷体" panose="02010609060101010101" charset="-122"/>
                <a:cs typeface="楷体" panose="02010609060101010101" charset="-122"/>
              </a:rPr>
              <a:t>学校政治成绩作为</a:t>
            </a:r>
            <a:r>
              <a:rPr lang="zh-CN" altLang="en-US" sz="2400" b="1" dirty="0">
                <a:solidFill>
                  <a:srgbClr val="0070C0"/>
                </a:solidFill>
                <a:latin typeface="楷体" panose="02010609060101010101" charset="-122"/>
                <a:ea typeface="楷体" panose="02010609060101010101" charset="-122"/>
                <a:cs typeface="楷体" panose="02010609060101010101" charset="-122"/>
              </a:rPr>
              <a:t>总体</a:t>
            </a:r>
            <a:r>
              <a:rPr lang="zh-CN" altLang="en-US" sz="2400" b="1" dirty="0" smtClean="0">
                <a:solidFill>
                  <a:srgbClr val="0070C0"/>
                </a:solidFill>
                <a:latin typeface="楷体" panose="02010609060101010101" charset="-122"/>
                <a:ea typeface="楷体" panose="02010609060101010101" charset="-122"/>
                <a:cs typeface="楷体" panose="02010609060101010101" charset="-122"/>
              </a:rPr>
              <a:t>，</a:t>
            </a:r>
            <a:r>
              <a:rPr lang="zh-CN" altLang="en-US" sz="2400" b="1" dirty="0" smtClean="0">
                <a:solidFill>
                  <a:srgbClr val="0070C0"/>
                </a:solidFill>
                <a:latin typeface="楷体" panose="02010609060101010101" charset="-122"/>
                <a:ea typeface="楷体" panose="02010609060101010101" charset="-122"/>
                <a:cs typeface="楷体" panose="02010609060101010101" charset="-122"/>
                <a:sym typeface="+mn-ea"/>
              </a:rPr>
              <a:t>若</a:t>
            </a:r>
            <a:r>
              <a:rPr lang="zh-CN" altLang="en-US" sz="2400" b="1" dirty="0">
                <a:solidFill>
                  <a:srgbClr val="0070C0"/>
                </a:solidFill>
                <a:latin typeface="楷体" panose="02010609060101010101" charset="-122"/>
                <a:ea typeface="楷体" panose="02010609060101010101" charset="-122"/>
                <a:cs typeface="楷体" panose="02010609060101010101" charset="-122"/>
              </a:rPr>
              <a:t>想快速了解我们学校是否有</a:t>
            </a:r>
            <a:r>
              <a:rPr lang="en-US" altLang="zh-CN" sz="2400" b="1" dirty="0">
                <a:solidFill>
                  <a:srgbClr val="0070C0"/>
                </a:solidFill>
                <a:latin typeface="楷体" panose="02010609060101010101" charset="-122"/>
                <a:ea typeface="楷体" panose="02010609060101010101" charset="-122"/>
                <a:cs typeface="楷体" panose="02010609060101010101" charset="-122"/>
              </a:rPr>
              <a:t>80%</a:t>
            </a:r>
            <a:r>
              <a:rPr lang="zh-CN" altLang="en-US" sz="2400" b="1" dirty="0">
                <a:solidFill>
                  <a:srgbClr val="0070C0"/>
                </a:solidFill>
                <a:latin typeface="楷体" panose="02010609060101010101" charset="-122"/>
                <a:ea typeface="楷体" panose="02010609060101010101" charset="-122"/>
                <a:cs typeface="楷体" panose="02010609060101010101" charset="-122"/>
              </a:rPr>
              <a:t>的同学政治及格</a:t>
            </a:r>
            <a:r>
              <a:rPr lang="zh-CN" altLang="en-US" sz="2400" b="1" dirty="0" smtClean="0">
                <a:solidFill>
                  <a:srgbClr val="0070C0"/>
                </a:solidFill>
                <a:latin typeface="楷体" panose="02010609060101010101" charset="-122"/>
                <a:ea typeface="楷体" panose="02010609060101010101" charset="-122"/>
                <a:cs typeface="楷体" panose="02010609060101010101" charset="-122"/>
              </a:rPr>
              <a:t>，怎样用</a:t>
            </a:r>
            <a:r>
              <a:rPr lang="zh-CN" altLang="en-US" sz="2400" b="1" dirty="0">
                <a:solidFill>
                  <a:srgbClr val="0070C0"/>
                </a:solidFill>
                <a:latin typeface="楷体" panose="02010609060101010101" charset="-122"/>
                <a:ea typeface="楷体" panose="02010609060101010101" charset="-122"/>
                <a:cs typeface="楷体" panose="02010609060101010101" charset="-122"/>
              </a:rPr>
              <a:t>样本</a:t>
            </a:r>
            <a:r>
              <a:rPr lang="zh-CN" altLang="en-US" sz="2400" b="1" dirty="0" smtClean="0">
                <a:solidFill>
                  <a:srgbClr val="0070C0"/>
                </a:solidFill>
                <a:latin typeface="楷体" panose="02010609060101010101" charset="-122"/>
                <a:ea typeface="楷体" panose="02010609060101010101" charset="-122"/>
                <a:cs typeface="楷体" panose="02010609060101010101" charset="-122"/>
              </a:rPr>
              <a:t>的数字</a:t>
            </a:r>
            <a:r>
              <a:rPr lang="zh-CN" altLang="en-US" sz="2400" b="1" dirty="0">
                <a:solidFill>
                  <a:srgbClr val="0070C0"/>
                </a:solidFill>
                <a:latin typeface="楷体" panose="02010609060101010101" charset="-122"/>
                <a:ea typeface="楷体" panose="02010609060101010101" charset="-122"/>
                <a:cs typeface="楷体" panose="02010609060101010101" charset="-122"/>
              </a:rPr>
              <a:t>特征去</a:t>
            </a:r>
            <a:r>
              <a:rPr lang="zh-CN" altLang="en-US" sz="2400" b="1" dirty="0" smtClean="0">
                <a:solidFill>
                  <a:srgbClr val="0070C0"/>
                </a:solidFill>
                <a:latin typeface="楷体" panose="02010609060101010101" charset="-122"/>
                <a:ea typeface="楷体" panose="02010609060101010101" charset="-122"/>
                <a:cs typeface="楷体" panose="02010609060101010101" charset="-122"/>
              </a:rPr>
              <a:t>估计总体的数字特征呢</a:t>
            </a:r>
            <a:r>
              <a:rPr lang="zh-CN" altLang="en-US" sz="2400" b="1" dirty="0">
                <a:solidFill>
                  <a:srgbClr val="0070C0"/>
                </a:solidFill>
                <a:latin typeface="楷体" panose="02010609060101010101" charset="-122"/>
                <a:ea typeface="楷体" panose="02010609060101010101" charset="-122"/>
                <a:cs typeface="楷体" panose="02010609060101010101" charset="-122"/>
              </a:rPr>
              <a:t>？若想了解同学们鞋号分布情况呢？若想了解数学第一名和物理第一名谁考试发挥更稳定呢？</a:t>
            </a:r>
          </a:p>
          <a:p>
            <a:pPr indent="457200"/>
            <a:r>
              <a:rPr lang="zh-CN" altLang="en-US" sz="2400" b="1" dirty="0" smtClean="0">
                <a:solidFill>
                  <a:srgbClr val="0070C0"/>
                </a:solidFill>
                <a:latin typeface="楷体" panose="02010609060101010101" charset="-122"/>
                <a:ea typeface="楷体" panose="02010609060101010101" charset="-122"/>
                <a:cs typeface="楷体" panose="02010609060101010101" charset="-122"/>
              </a:rPr>
              <a:t> 根据所</a:t>
            </a:r>
            <a:r>
              <a:rPr lang="zh-CN" altLang="en-US" sz="2400" b="1" dirty="0">
                <a:solidFill>
                  <a:srgbClr val="0070C0"/>
                </a:solidFill>
                <a:latin typeface="楷体" panose="02010609060101010101" charset="-122"/>
                <a:ea typeface="楷体" panose="02010609060101010101" charset="-122"/>
                <a:cs typeface="楷体" panose="02010609060101010101" charset="-122"/>
              </a:rPr>
              <a:t>学的统计学知识，</a:t>
            </a:r>
            <a:r>
              <a:rPr lang="zh-CN" altLang="en-US" sz="2400" b="1" dirty="0" smtClean="0">
                <a:solidFill>
                  <a:srgbClr val="0070C0"/>
                </a:solidFill>
                <a:latin typeface="楷体" panose="02010609060101010101" charset="-122"/>
                <a:ea typeface="楷体" panose="02010609060101010101" charset="-122"/>
                <a:cs typeface="楷体" panose="02010609060101010101" charset="-122"/>
              </a:rPr>
              <a:t>除了利用数字</a:t>
            </a:r>
            <a:r>
              <a:rPr lang="zh-CN" altLang="en-US" sz="2400" b="1" dirty="0">
                <a:solidFill>
                  <a:srgbClr val="0070C0"/>
                </a:solidFill>
                <a:latin typeface="楷体" panose="02010609060101010101" charset="-122"/>
                <a:ea typeface="楷体" panose="02010609060101010101" charset="-122"/>
                <a:cs typeface="楷体" panose="02010609060101010101" charset="-122"/>
              </a:rPr>
              <a:t>特征还有哪些</a:t>
            </a:r>
            <a:r>
              <a:rPr lang="zh-CN" altLang="en-US" sz="2700" b="1" dirty="0">
                <a:solidFill>
                  <a:srgbClr val="FF0000"/>
                </a:solidFill>
                <a:latin typeface="楷体" panose="02010609060101010101" charset="-122"/>
                <a:ea typeface="楷体" panose="02010609060101010101" charset="-122"/>
                <a:cs typeface="楷体" panose="02010609060101010101" charset="-122"/>
              </a:rPr>
              <a:t>角度</a:t>
            </a:r>
            <a:r>
              <a:rPr lang="zh-CN" altLang="en-US" sz="2400" b="1" dirty="0">
                <a:solidFill>
                  <a:srgbClr val="0070C0"/>
                </a:solidFill>
                <a:latin typeface="楷体" panose="02010609060101010101" charset="-122"/>
                <a:ea typeface="楷体" panose="02010609060101010101" charset="-122"/>
                <a:cs typeface="楷体" panose="02010609060101010101" charset="-122"/>
              </a:rPr>
              <a:t>可以用样本情况去估计总体情况呢？</a:t>
            </a:r>
          </a:p>
        </p:txBody>
      </p:sp>
      <p:sp>
        <p:nvSpPr>
          <p:cNvPr id="11" name="文本框 104"/>
          <p:cNvSpPr txBox="1"/>
          <p:nvPr/>
        </p:nvSpPr>
        <p:spPr>
          <a:xfrm>
            <a:off x="767089" y="763503"/>
            <a:ext cx="2952328" cy="561692"/>
          </a:xfrm>
          <a:prstGeom prst="rect">
            <a:avLst/>
          </a:prstGeom>
          <a:noFill/>
          <a:ln w="9525">
            <a:noFill/>
          </a:ln>
        </p:spPr>
        <p:txBody>
          <a:bodyPr wrap="square" lIns="68580" tIns="34290" rIns="68580" bIns="3429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zh-CN" altLang="en-US" sz="3200" cap="all" dirty="0">
                <a:ln w="0"/>
                <a:solidFill>
                  <a:schemeClr val="accent6">
                    <a:lumMod val="75000"/>
                  </a:schemeClr>
                </a:solidFill>
                <a:effectLst>
                  <a:reflection blurRad="12700" stA="50000" endPos="50000" dist="5000" dir="5400000" sy="-100000" rotWithShape="0"/>
                </a:effectLst>
                <a:latin typeface="方正粗黑宋简体" panose="02000000000000000000" pitchFamily="2" charset="-122"/>
                <a:ea typeface="方正粗黑宋简体" panose="02000000000000000000" pitchFamily="2" charset="-122"/>
                <a:cs typeface="楷体" panose="02010609060101010101" charset="-122"/>
              </a:rPr>
              <a:t>课后作业</a:t>
            </a:r>
            <a:r>
              <a:rPr lang="zh-CN" altLang="en-US" sz="3200" cap="all" dirty="0" smtClean="0">
                <a:ln w="0"/>
                <a:solidFill>
                  <a:schemeClr val="accent6">
                    <a:lumMod val="75000"/>
                  </a:schemeClr>
                </a:solidFill>
                <a:effectLst>
                  <a:reflection blurRad="12700" stA="50000" endPos="50000" dist="5000" dir="5400000" sy="-100000" rotWithShape="0"/>
                </a:effectLst>
                <a:latin typeface="方正粗黑宋简体" panose="02000000000000000000" pitchFamily="2" charset="-122"/>
                <a:ea typeface="方正粗黑宋简体" panose="02000000000000000000" pitchFamily="2" charset="-122"/>
                <a:cs typeface="楷体" panose="02010609060101010101" charset="-122"/>
              </a:rPr>
              <a:t>：</a:t>
            </a:r>
            <a:endParaRPr lang="zh-CN" altLang="en-US" sz="2000" cap="all" dirty="0">
              <a:ln w="0"/>
              <a:solidFill>
                <a:schemeClr val="accent6">
                  <a:lumMod val="75000"/>
                </a:schemeClr>
              </a:solidFill>
              <a:effectLst>
                <a:reflection blurRad="12700" stA="50000" endPos="50000" dist="5000" dir="5400000" sy="-100000" rotWithShape="0"/>
              </a:effectLst>
              <a:latin typeface="方正粗黑宋简体" panose="02000000000000000000" pitchFamily="2" charset="-122"/>
              <a:ea typeface="方正粗黑宋简体" panose="02000000000000000000" pitchFamily="2" charset="-122"/>
              <a:cs typeface="楷体" panose="02010609060101010101" charset="-122"/>
            </a:endParaRPr>
          </a:p>
        </p:txBody>
      </p:sp>
      <p:pic>
        <p:nvPicPr>
          <p:cNvPr id="4" name="图片 3"/>
          <p:cNvPicPr>
            <a:picLocks noChangeAspect="1"/>
          </p:cNvPicPr>
          <p:nvPr/>
        </p:nvPicPr>
        <p:blipFill rotWithShape="1">
          <a:blip r:embed="rId5" cstate="print">
            <a:extLst>
              <a:ext uri="{28A0092B-C50C-407E-A947-70E740481C1C}">
                <a14:useLocalDpi xmlns:a14="http://schemas.microsoft.com/office/drawing/2010/main" xmlns="" val="0"/>
              </a:ext>
            </a:extLst>
          </a:blip>
          <a:srcRect t="29618" b="22875"/>
          <a:stretch>
            <a:fillRect/>
          </a:stretch>
        </p:blipFill>
        <p:spPr>
          <a:xfrm>
            <a:off x="5868144" y="3714588"/>
            <a:ext cx="3003798" cy="1427008"/>
          </a:xfrm>
          <a:prstGeom prst="rect">
            <a:avLst/>
          </a:prstGeom>
        </p:spPr>
      </p:pic>
      <p:sp>
        <p:nvSpPr>
          <p:cNvPr id="12" name="TextBox 11"/>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p:transition spd="slow">
    <p:push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036692" y="1115765"/>
            <a:ext cx="8215828" cy="807913"/>
          </a:xfrm>
          <a:prstGeom prst="rect">
            <a:avLst/>
          </a:prstGeom>
          <a:noFill/>
          <a:ln>
            <a:noFill/>
          </a:ln>
        </p:spPr>
        <p:txBody>
          <a:bodyPr wrap="square" lIns="68580" tIns="34290" rIns="68580" bIns="34290" rtlCol="0" anchor="t">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zh-CN" altLang="en-US" sz="4800" b="1" spc="50" dirty="0">
                <a:ln w="11430"/>
                <a:solidFill>
                  <a:srgbClr val="076BCE"/>
                </a:solidFill>
                <a:effectLst>
                  <a:outerShdw blurRad="76200" dist="50800" dir="5400000" algn="tl" rotWithShape="0">
                    <a:srgbClr val="000000">
                      <a:alpha val="65000"/>
                    </a:srgbClr>
                  </a:outerShdw>
                </a:effectLst>
                <a:latin typeface="方正正大黑简体" panose="02000000000000000000" pitchFamily="2" charset="-122"/>
                <a:ea typeface="方正正大黑简体" panose="02000000000000000000" pitchFamily="2" charset="-122"/>
              </a:rPr>
              <a:t>本节课我们收获了什么</a:t>
            </a:r>
            <a:r>
              <a:rPr lang="zh-CN" altLang="en-US" sz="4800" b="1" spc="50" dirty="0" smtClean="0">
                <a:ln w="11430"/>
                <a:solidFill>
                  <a:srgbClr val="076BCE"/>
                </a:solidFill>
                <a:effectLst>
                  <a:outerShdw blurRad="76200" dist="50800" dir="5400000" algn="tl" rotWithShape="0">
                    <a:srgbClr val="000000">
                      <a:alpha val="65000"/>
                    </a:srgbClr>
                  </a:outerShdw>
                </a:effectLst>
                <a:latin typeface="方正正大黑简体" panose="02000000000000000000" pitchFamily="2" charset="-122"/>
                <a:ea typeface="方正正大黑简体" panose="02000000000000000000" pitchFamily="2" charset="-122"/>
              </a:rPr>
              <a:t>？</a:t>
            </a:r>
            <a:endParaRPr lang="zh-CN" altLang="zh-CN" sz="4800" b="1" spc="50" dirty="0">
              <a:ln w="11430"/>
              <a:solidFill>
                <a:srgbClr val="076BCE"/>
              </a:solidFill>
              <a:effectLst>
                <a:outerShdw blurRad="76200" dist="50800" dir="5400000" algn="tl" rotWithShape="0">
                  <a:srgbClr val="000000">
                    <a:alpha val="65000"/>
                  </a:srgbClr>
                </a:outerShdw>
              </a:effectLst>
              <a:latin typeface="方正正大黑简体" panose="02000000000000000000" pitchFamily="2" charset="-122"/>
              <a:ea typeface="方正正大黑简体" panose="02000000000000000000" pitchFamily="2" charset="-122"/>
            </a:endParaRPr>
          </a:p>
        </p:txBody>
      </p:sp>
      <p:grpSp>
        <p:nvGrpSpPr>
          <p:cNvPr id="11" name="组合 10"/>
          <p:cNvGrpSpPr/>
          <p:nvPr/>
        </p:nvGrpSpPr>
        <p:grpSpPr>
          <a:xfrm>
            <a:off x="7369387" y="78812"/>
            <a:ext cx="1424993" cy="341603"/>
            <a:chOff x="3904547" y="4596139"/>
            <a:chExt cx="3390587" cy="812800"/>
          </a:xfrm>
        </p:grpSpPr>
        <p:pic>
          <p:nvPicPr>
            <p:cNvPr id="13" name="Picture 4" descr="C:\Users\admin\Desktop\沈阳市第四中学----字.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5" descr="C:\Users\admin\Desktop\校徽----小.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7" name="图片 6"/>
          <p:cNvPicPr>
            <a:picLocks noChangeAspect="1"/>
          </p:cNvPicPr>
          <p:nvPr/>
        </p:nvPicPr>
        <p:blipFill>
          <a:blip r:embed="rId4" cstate="print">
            <a:extLst>
              <a:ext uri="{BEBA8EAE-BF5A-486C-A8C5-ECC9F3942E4B}">
                <a14:imgProps xmlns:a14="http://schemas.microsoft.com/office/drawing/2010/main" xmlns="">
                  <a14:imgLayer r:embed="rId5">
                    <a14:imgEffect>
                      <a14:brightnessContrast contrast="20000"/>
                    </a14:imgEffect>
                  </a14:imgLayer>
                </a14:imgProps>
              </a:ext>
              <a:ext uri="{28A0092B-C50C-407E-A947-70E740481C1C}">
                <a14:useLocalDpi xmlns:a14="http://schemas.microsoft.com/office/drawing/2010/main" xmlns="" val="0"/>
              </a:ext>
            </a:extLst>
          </a:blip>
          <a:stretch>
            <a:fillRect/>
          </a:stretch>
        </p:blipFill>
        <p:spPr>
          <a:xfrm>
            <a:off x="5005536" y="1635646"/>
            <a:ext cx="3529042" cy="3529042"/>
          </a:xfrm>
          <a:prstGeom prst="rect">
            <a:avLst/>
          </a:prstGeom>
        </p:spPr>
      </p:pic>
      <p:sp>
        <p:nvSpPr>
          <p:cNvPr id="8" name="TextBox 7"/>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369387" y="78812"/>
            <a:ext cx="1424993" cy="341603"/>
            <a:chOff x="3904547" y="4596139"/>
            <a:chExt cx="3390587" cy="812800"/>
          </a:xfrm>
        </p:grpSpPr>
        <p:pic>
          <p:nvPicPr>
            <p:cNvPr id="13" name="Picture 4" descr="C:\Users\admin\Desktop\沈阳市第四中学----字.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4856734" y="4596139"/>
              <a:ext cx="2438400" cy="812800"/>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5" descr="C:\Users\admin\Desktop\校徽----小.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904547" y="4712871"/>
              <a:ext cx="869006" cy="579337"/>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10" name="图片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flipH="1">
            <a:off x="6084168" y="2765247"/>
            <a:ext cx="3078013" cy="2239310"/>
          </a:xfrm>
          <a:prstGeom prst="rect">
            <a:avLst/>
          </a:prstGeom>
        </p:spPr>
      </p:pic>
      <p:grpSp>
        <p:nvGrpSpPr>
          <p:cNvPr id="12" name="组合 11"/>
          <p:cNvGrpSpPr/>
          <p:nvPr/>
        </p:nvGrpSpPr>
        <p:grpSpPr>
          <a:xfrm flipH="1">
            <a:off x="735016" y="1995686"/>
            <a:ext cx="5493168" cy="2770914"/>
            <a:chOff x="3164440" y="1084227"/>
            <a:chExt cx="5493168" cy="2770914"/>
          </a:xfrm>
        </p:grpSpPr>
        <p:pic>
          <p:nvPicPr>
            <p:cNvPr id="15" name="图片 14"/>
            <p:cNvPicPr>
              <a:picLocks noChangeAspect="1"/>
            </p:cNvPicPr>
            <p:nvPr/>
          </p:nvPicPr>
          <p:blipFill>
            <a:blip r:embed="rId5" cstate="print">
              <a:extLst>
                <a:ext uri="{BEBA8EAE-BF5A-486C-A8C5-ECC9F3942E4B}">
                  <a14:imgProps xmlns:a14="http://schemas.microsoft.com/office/drawing/2010/main" xmlns="">
                    <a14:imgLayer r:embed="rId6">
                      <a14:imgEffect>
                        <a14:brightnessContrast contrast="20000"/>
                      </a14:imgEffect>
                    </a14:imgLayer>
                  </a14:imgProps>
                </a:ext>
                <a:ext uri="{28A0092B-C50C-407E-A947-70E740481C1C}">
                  <a14:useLocalDpi xmlns:a14="http://schemas.microsoft.com/office/drawing/2010/main" xmlns="" val="0"/>
                </a:ext>
              </a:extLst>
            </a:blip>
            <a:stretch>
              <a:fillRect/>
            </a:stretch>
          </p:blipFill>
          <p:spPr>
            <a:xfrm rot="19535584">
              <a:off x="7639952" y="1084227"/>
              <a:ext cx="1017656" cy="604056"/>
            </a:xfrm>
            <a:prstGeom prst="rect">
              <a:avLst/>
            </a:prstGeom>
          </p:spPr>
        </p:pic>
        <p:sp>
          <p:nvSpPr>
            <p:cNvPr id="16" name="任意多边形 15"/>
            <p:cNvSpPr/>
            <p:nvPr/>
          </p:nvSpPr>
          <p:spPr>
            <a:xfrm>
              <a:off x="3164440" y="1602769"/>
              <a:ext cx="4931595" cy="2252372"/>
            </a:xfrm>
            <a:custGeom>
              <a:avLst/>
              <a:gdLst>
                <a:gd name="connsiteX0" fmla="*/ 0 w 4931595"/>
                <a:gd name="connsiteY0" fmla="*/ 1931541 h 2644678"/>
                <a:gd name="connsiteX1" fmla="*/ 3143892 w 4931595"/>
                <a:gd name="connsiteY1" fmla="*/ 2537717 h 2644678"/>
                <a:gd name="connsiteX2" fmla="*/ 4931595 w 4931595"/>
                <a:gd name="connsiteY2" fmla="*/ 0 h 2644678"/>
                <a:gd name="connsiteX0-1" fmla="*/ 0 w 4931595"/>
                <a:gd name="connsiteY0-2" fmla="*/ 1931541 h 2306646"/>
                <a:gd name="connsiteX1-3" fmla="*/ 3339101 w 4931595"/>
                <a:gd name="connsiteY1-4" fmla="*/ 2085654 h 2306646"/>
                <a:gd name="connsiteX2-5" fmla="*/ 4931595 w 4931595"/>
                <a:gd name="connsiteY2-6" fmla="*/ 0 h 2306646"/>
                <a:gd name="connsiteX0-7" fmla="*/ 0 w 4931595"/>
                <a:gd name="connsiteY0-8" fmla="*/ 1931541 h 2323614"/>
                <a:gd name="connsiteX1-9" fmla="*/ 3339101 w 4931595"/>
                <a:gd name="connsiteY1-10" fmla="*/ 2085654 h 2323614"/>
                <a:gd name="connsiteX2-11" fmla="*/ 4931595 w 4931595"/>
                <a:gd name="connsiteY2-12" fmla="*/ 0 h 2323614"/>
                <a:gd name="connsiteX0-13" fmla="*/ 0 w 4931595"/>
                <a:gd name="connsiteY0-14" fmla="*/ 1931541 h 2252372"/>
                <a:gd name="connsiteX1-15" fmla="*/ 3431569 w 4931595"/>
                <a:gd name="connsiteY1-16" fmla="*/ 1952090 h 2252372"/>
                <a:gd name="connsiteX2-17" fmla="*/ 4931595 w 4931595"/>
                <a:gd name="connsiteY2-18" fmla="*/ 0 h 2252372"/>
                <a:gd name="connsiteX0-19" fmla="*/ 0 w 4931595"/>
                <a:gd name="connsiteY0-20" fmla="*/ 1931541 h 2252372"/>
                <a:gd name="connsiteX1-21" fmla="*/ 3431569 w 4931595"/>
                <a:gd name="connsiteY1-22" fmla="*/ 1952090 h 2252372"/>
                <a:gd name="connsiteX2-23" fmla="*/ 4931595 w 4931595"/>
                <a:gd name="connsiteY2-24" fmla="*/ 0 h 2252372"/>
              </a:gdLst>
              <a:ahLst/>
              <a:cxnLst>
                <a:cxn ang="0">
                  <a:pos x="connsiteX0-1" y="connsiteY0-2"/>
                </a:cxn>
                <a:cxn ang="0">
                  <a:pos x="connsiteX1-3" y="connsiteY1-4"/>
                </a:cxn>
                <a:cxn ang="0">
                  <a:pos x="connsiteX2-5" y="connsiteY2-6"/>
                </a:cxn>
              </a:cxnLst>
              <a:rect l="l" t="t" r="r" b="b"/>
              <a:pathLst>
                <a:path w="4931595" h="2252372">
                  <a:moveTo>
                    <a:pt x="0" y="1931541"/>
                  </a:moveTo>
                  <a:cubicBezTo>
                    <a:pt x="1160979" y="2395591"/>
                    <a:pt x="2589087" y="2315111"/>
                    <a:pt x="3431569" y="1952090"/>
                  </a:cubicBezTo>
                  <a:cubicBezTo>
                    <a:pt x="4274051" y="1589069"/>
                    <a:pt x="4659329" y="611312"/>
                    <a:pt x="4931595" y="0"/>
                  </a:cubicBezTo>
                </a:path>
              </a:pathLst>
            </a:custGeom>
            <a:noFill/>
            <a:ln w="12700">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1592001" y="987574"/>
            <a:ext cx="6220359" cy="2531462"/>
          </a:xfrm>
          <a:prstGeom prst="rect">
            <a:avLst/>
          </a:prstGeom>
          <a:noFill/>
          <a:ln>
            <a:noFill/>
          </a:ln>
        </p:spPr>
        <p:txBody>
          <a:bodyPr wrap="square" lIns="68580" tIns="34290" rIns="68580" bIns="34290" rtlCol="0" anchor="t">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just"/>
            <a:r>
              <a:rPr lang="zh-CN" altLang="en-US"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方正小标宋简体" panose="03000509000000000000" pitchFamily="65" charset="-122"/>
                <a:ea typeface="方正小标宋简体" panose="03000509000000000000" pitchFamily="65" charset="-122"/>
              </a:rPr>
              <a:t>      学者</a:t>
            </a:r>
            <a:r>
              <a:rPr lang="zh-CN" alt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方正小标宋简体" panose="03000509000000000000" pitchFamily="65" charset="-122"/>
                <a:ea typeface="方正小标宋简体" panose="03000509000000000000" pitchFamily="65" charset="-122"/>
              </a:rPr>
              <a:t>不能离开统计而研究，政治家不能离开统计而施政，事业家不能离开统计而执业</a:t>
            </a:r>
            <a:r>
              <a:rPr sz="4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方正小标宋简体" panose="03000509000000000000" pitchFamily="65" charset="-122"/>
                <a:ea typeface="方正小标宋简体" panose="03000509000000000000" pitchFamily="65" charset="-122"/>
                <a:cs typeface="楷体" panose="02010609060101010101" charset="-122"/>
              </a:rPr>
              <a:t>。                      </a:t>
            </a:r>
            <a:endParaRPr lang="zh-CN" altLang="en-US"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方正小标宋简体" panose="03000509000000000000" pitchFamily="65" charset="-122"/>
              <a:ea typeface="方正小标宋简体" panose="03000509000000000000" pitchFamily="65" charset="-122"/>
              <a:cs typeface="楷体" panose="02010609060101010101" charset="-122"/>
            </a:endParaRPr>
          </a:p>
        </p:txBody>
      </p:sp>
      <p:sp>
        <p:nvSpPr>
          <p:cNvPr id="17" name="TextBox 16"/>
          <p:cNvSpPr txBox="1"/>
          <p:nvPr/>
        </p:nvSpPr>
        <p:spPr>
          <a:xfrm>
            <a:off x="-273963" y="1992592"/>
            <a:ext cx="9417963" cy="1015663"/>
          </a:xfrm>
          <a:prstGeom prst="rect">
            <a:avLst/>
          </a:prstGeom>
          <a:noFill/>
          <a:scene3d>
            <a:camera prst="orthographicFront">
              <a:rot lat="0" lon="0" rev="1500000"/>
            </a:camera>
            <a:lightRig rig="threePt" dir="t"/>
          </a:scene3d>
        </p:spPr>
        <p:txBody>
          <a:bodyPr wrap="none">
            <a:spAutoFit/>
            <a:scene3d>
              <a:camera prst="orthographicFront">
                <a:rot lat="0" lon="0" rev="19199999"/>
              </a:camera>
              <a:lightRig rig="threePt" dir="t"/>
            </a:scene3d>
          </a:bodyPr>
          <a:lstStyle/>
          <a:p>
            <a:pPr>
              <a:defRPr/>
            </a:pP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中国数学教育</a:t>
            </a:r>
            <a:r>
              <a:rPr lang="en-US" altLang="zh-CN"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a:t>
            </a:r>
            <a:r>
              <a:rPr lang="zh-CN" altLang="en-US" sz="6000" dirty="0" smtClean="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rPr>
              <a:t>独家发布</a:t>
            </a:r>
            <a:endParaRPr lang="zh-CN" altLang="en-US" sz="6000" dirty="0">
              <a:solidFill>
                <a:srgbClr val="0070C0">
                  <a:alpha val="20000"/>
                </a:srgbClr>
              </a:solidFill>
              <a:effectLst>
                <a:outerShdw blurRad="50800" dist="50800" dir="5400000" algn="ctr" rotWithShape="0">
                  <a:schemeClr val="bg1"/>
                </a:outerShdw>
              </a:effectLst>
              <a:latin typeface="华文彩云" pitchFamily="2" charset="-122"/>
              <a:ea typeface="华文彩云" pitchFamily="2"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shape">
            <a:fillToRect l="50000" t="50000" r="50000" b="50000"/>
          </a:path>
        </a:gradFill>
        <a:effectLst/>
      </p:bgPr>
    </p:bg>
    <p:spTree>
      <p:nvGrpSpPr>
        <p:cNvPr id="1" name=""/>
        <p:cNvGrpSpPr/>
        <p:nvPr/>
      </p:nvGrpSpPr>
      <p:grpSpPr>
        <a:xfrm>
          <a:off x="0" y="0"/>
          <a:ext cx="0" cy="0"/>
          <a:chOff x="0" y="0"/>
          <a:chExt cx="0" cy="0"/>
        </a:xfrm>
      </p:grpSpPr>
      <p:sp>
        <p:nvSpPr>
          <p:cNvPr id="9" name="矩形 8"/>
          <p:cNvSpPr/>
          <p:nvPr/>
        </p:nvSpPr>
        <p:spPr>
          <a:xfrm>
            <a:off x="0" y="3848701"/>
            <a:ext cx="9144000" cy="738664"/>
          </a:xfrm>
          <a:prstGeom prst="rect">
            <a:avLst/>
          </a:prstGeom>
        </p:spPr>
        <p:txBody>
          <a:bodyPr wrap="square">
            <a:spAutoFit/>
          </a:bodyPr>
          <a:lstStyle/>
          <a:p>
            <a:pPr algn="ctr">
              <a:lnSpc>
                <a:spcPct val="150000"/>
              </a:lnSpc>
            </a:pPr>
            <a:r>
              <a:rPr lang="zh-CN" altLang="en-US" sz="2800" dirty="0" smtClean="0">
                <a:latin typeface="黑体" pitchFamily="49" charset="-122"/>
                <a:ea typeface="黑体" pitchFamily="49" charset="-122"/>
              </a:rPr>
              <a:t>扫码，免费看</a:t>
            </a:r>
            <a:r>
              <a:rPr lang="en-US" altLang="zh-CN" sz="2800" dirty="0" smtClean="0">
                <a:latin typeface="黑体" pitchFamily="49" charset="-122"/>
                <a:ea typeface="黑体" pitchFamily="49" charset="-122"/>
              </a:rPr>
              <a:t>800</a:t>
            </a:r>
            <a:r>
              <a:rPr lang="zh-CN" altLang="en-US" sz="2800" dirty="0" smtClean="0">
                <a:latin typeface="黑体" pitchFamily="49" charset="-122"/>
                <a:ea typeface="黑体" pitchFamily="49" charset="-122"/>
              </a:rPr>
              <a:t>分钟！</a:t>
            </a:r>
            <a:endParaRPr lang="en-US" altLang="zh-CN" sz="2800" dirty="0" smtClean="0">
              <a:latin typeface="黑体" pitchFamily="49" charset="-122"/>
              <a:ea typeface="黑体" pitchFamily="49" charset="-122"/>
            </a:endParaRPr>
          </a:p>
        </p:txBody>
      </p:sp>
      <p:sp>
        <p:nvSpPr>
          <p:cNvPr id="7" name="TextBox 3"/>
          <p:cNvSpPr txBox="1">
            <a:spLocks noChangeArrowheads="1"/>
          </p:cNvSpPr>
          <p:nvPr/>
        </p:nvSpPr>
        <p:spPr bwMode="auto">
          <a:xfrm>
            <a:off x="0" y="532612"/>
            <a:ext cx="9144000" cy="584775"/>
          </a:xfrm>
          <a:prstGeom prst="rect">
            <a:avLst/>
          </a:prstGeom>
          <a:noFill/>
          <a:ln w="9525">
            <a:noFill/>
            <a:miter lim="800000"/>
            <a:headEnd/>
            <a:tailEnd/>
          </a:ln>
        </p:spPr>
        <p:txBody>
          <a:bodyPr wrap="square">
            <a:spAutoFit/>
          </a:bodyPr>
          <a:lstStyle/>
          <a:p>
            <a:pPr algn="ctr"/>
            <a:r>
              <a:rPr lang="zh-CN" altLang="en-US" sz="3200" dirty="0" smtClean="0">
                <a:latin typeface="黑体" pitchFamily="49" charset="-122"/>
                <a:ea typeface="黑体" pitchFamily="49" charset="-122"/>
              </a:rPr>
              <a:t>课堂实录（视频）</a:t>
            </a:r>
            <a:endParaRPr lang="en-US" altLang="zh-CN" sz="3200" dirty="0" smtClean="0">
              <a:latin typeface="黑体" pitchFamily="49" charset="-122"/>
              <a:ea typeface="黑体" pitchFamily="49" charset="-122"/>
            </a:endParaRPr>
          </a:p>
        </p:txBody>
      </p:sp>
      <p:sp>
        <p:nvSpPr>
          <p:cNvPr id="12" name="矩形 11"/>
          <p:cNvSpPr/>
          <p:nvPr/>
        </p:nvSpPr>
        <p:spPr>
          <a:xfrm>
            <a:off x="0" y="4774168"/>
            <a:ext cx="9144000" cy="307777"/>
          </a:xfrm>
          <a:prstGeom prst="rect">
            <a:avLst/>
          </a:prstGeom>
        </p:spPr>
        <p:txBody>
          <a:bodyPr wrap="square">
            <a:spAutoFit/>
          </a:bodyPr>
          <a:lstStyle/>
          <a:p>
            <a:pPr algn="r"/>
            <a:r>
              <a:rPr lang="zh-CN" altLang="en-US" sz="1400" dirty="0" smtClean="0"/>
              <a:t>获取更多信息，请联系编辑：</a:t>
            </a:r>
            <a:r>
              <a:rPr lang="en-US" altLang="zh-CN" sz="1400" dirty="0" smtClean="0"/>
              <a:t>13166715360</a:t>
            </a:r>
            <a:r>
              <a:rPr lang="zh-CN" altLang="en-US" sz="1400" dirty="0" smtClean="0"/>
              <a:t>（杜编辑）</a:t>
            </a:r>
            <a:endParaRPr lang="zh-CN" altLang="en-US" sz="1400" dirty="0"/>
          </a:p>
        </p:txBody>
      </p:sp>
      <p:pic>
        <p:nvPicPr>
          <p:cNvPr id="6" name="图片 5" descr="1fe0de1d6852c096e27215f80f572a8.png"/>
          <p:cNvPicPr>
            <a:picLocks noChangeAspect="1"/>
          </p:cNvPicPr>
          <p:nvPr/>
        </p:nvPicPr>
        <p:blipFill>
          <a:blip r:embed="rId2"/>
          <a:stretch>
            <a:fillRect/>
          </a:stretch>
        </p:blipFill>
        <p:spPr>
          <a:xfrm>
            <a:off x="3257549" y="1219199"/>
            <a:ext cx="2514601" cy="2514601"/>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未标题-1 422副本.png"/>
          <p:cNvPicPr>
            <a:picLocks noChangeAspect="1"/>
          </p:cNvPicPr>
          <p:nvPr/>
        </p:nvPicPr>
        <p:blipFill>
          <a:blip r:embed="rId2"/>
          <a:stretch>
            <a:fillRect/>
          </a:stretch>
        </p:blipFill>
        <p:spPr>
          <a:xfrm>
            <a:off x="0" y="0"/>
            <a:ext cx="9144000" cy="5145025"/>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M_UNIT_TABLE_BEAUTIFY" val="smartTable{dea8e85b-70d5-4e7d-94db-76316cd4438d}"/>
  <p:tag name="TABLE_ENDDRAG_ORIGIN_RECT" val="809*429"/>
  <p:tag name="TABLE_ENDDRAG_RECT" val="66*85*809*429"/>
</p:tagLst>
</file>

<file path=ppt/theme/theme1.xml><?xml version="1.0" encoding="utf-8"?>
<a:theme xmlns:a="http://schemas.openxmlformats.org/drawingml/2006/main" name="Office 主题">
  <a:themeElements>
    <a:clrScheme name="Office">
      <a:dk1>
        <a:sysClr val="windowText" lastClr="000000"/>
      </a:dk1>
      <a:lt1>
        <a:sysClr val="window" lastClr="C8EC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C8EC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1006</Words>
  <Application>WPS 演示</Application>
  <PresentationFormat>全屏显示(16:9)</PresentationFormat>
  <Paragraphs>110</Paragraphs>
  <Slides>29</Slides>
  <Notes>2</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2</vt:i4>
      </vt:variant>
      <vt:variant>
        <vt:lpstr>幻灯片标题</vt:lpstr>
      </vt:variant>
      <vt:variant>
        <vt:i4>29</vt:i4>
      </vt:variant>
    </vt:vector>
  </HeadingPairs>
  <TitlesOfParts>
    <vt:vector size="44" baseType="lpstr">
      <vt:lpstr>Arial</vt:lpstr>
      <vt:lpstr>宋体</vt:lpstr>
      <vt:lpstr>黑体</vt:lpstr>
      <vt:lpstr>Calibri</vt:lpstr>
      <vt:lpstr>楷体</vt:lpstr>
      <vt:lpstr>微软雅黑</vt:lpstr>
      <vt:lpstr>华文彩云</vt:lpstr>
      <vt:lpstr>方正正大黑简体</vt:lpstr>
      <vt:lpstr>方正粗黑宋简体</vt:lpstr>
      <vt:lpstr>方正正粗黑简体</vt:lpstr>
      <vt:lpstr>方正小标宋简体</vt:lpstr>
      <vt:lpstr>Times New Roman</vt:lpstr>
      <vt:lpstr>Office 主题</vt:lpstr>
      <vt:lpstr>Document</vt:lpstr>
      <vt:lpstr>Equation</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lkwjefklj43</cp:lastModifiedBy>
  <cp:revision>46</cp:revision>
  <dcterms:created xsi:type="dcterms:W3CDTF">2020-11-14T23:34:12Z</dcterms:created>
  <dcterms:modified xsi:type="dcterms:W3CDTF">2021-04-22T06:29:09Z</dcterms:modified>
  <cp:contentStatus>最终状态</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2052-11.1.0.10132</vt:lpwstr>
  </property>
  <property fmtid="{D5CDD505-2E9C-101B-9397-08002B2CF9AE}" pid="3" name="_MarkAsFinal">
    <vt:bool>true</vt:bool>
  </property>
</Properties>
</file>