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Default Extension="bin" ContentType="application/vnd.openxmlformats-officedocument.oleObject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</p:sldMasterIdLst>
  <p:notesMasterIdLst>
    <p:notesMasterId r:id="rId20"/>
  </p:notesMasterIdLst>
  <p:sldIdLst>
    <p:sldId id="906" r:id="rId3"/>
    <p:sldId id="907" r:id="rId4"/>
    <p:sldId id="701" r:id="rId5"/>
    <p:sldId id="892" r:id="rId6"/>
    <p:sldId id="895" r:id="rId7"/>
    <p:sldId id="896" r:id="rId8"/>
    <p:sldId id="898" r:id="rId9"/>
    <p:sldId id="899" r:id="rId10"/>
    <p:sldId id="900" r:id="rId11"/>
    <p:sldId id="901" r:id="rId12"/>
    <p:sldId id="902" r:id="rId13"/>
    <p:sldId id="893" r:id="rId14"/>
    <p:sldId id="903" r:id="rId15"/>
    <p:sldId id="875" r:id="rId16"/>
    <p:sldId id="905" r:id="rId17"/>
    <p:sldId id="909" r:id="rId18"/>
    <p:sldId id="910" r:id="rId19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 jun" initials="l" lastIdx="0" clrIdx="0"/>
  <p:cmAuthor id="2" name="作者" initials="作" lastIdx="12" clrIdx="2"/>
  <p:cmAuthor id="3" name="fafa" initials="f" lastIdx="2" clrIdx="1"/>
  <p:cmAuthor id="4" name="王习习" initials="王" lastIdx="2" clrIdx="0"/>
  <p:cmAuthor id="5" name="wangzhihong" initials="w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010"/>
    <a:srgbClr val="3122F6"/>
    <a:srgbClr val="ABE9FF"/>
    <a:srgbClr val="F7F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96"/>
      </p:cViewPr>
      <p:guideLst>
        <p:guide orient="horz" pos="2201"/>
        <p:guide pos="28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0-11-10T21:32:51.599" idx="1">
    <p:pos x="10" y="10"/>
    <p:text/>
  </p:cm>
</p:cmLst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36865"/>
          <p:cNvSpPr>
            <a:spLocks noGrp="1" noRot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lvl="0">
              <a:defRPr kern="1200"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6867" name="副标题 36866"/>
          <p:cNvSpPr>
            <a:spLocks noGrp="1" noRot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02167" y="1905001"/>
            <a:ext cx="5579957" cy="41941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9878" y="1905001"/>
            <a:ext cx="5579957" cy="41941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7022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59724" y="1567346"/>
            <a:ext cx="4701840" cy="710095"/>
          </a:xfrm>
        </p:spPr>
        <p:txBody>
          <a:bodyPr anchor="ctr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59724" y="2338388"/>
            <a:ext cx="470184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z="135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89617" y="1567346"/>
            <a:ext cx="4701841" cy="710095"/>
          </a:xfrm>
        </p:spPr>
        <p:txBody>
          <a:bodyPr rtlCol="0" anchor="ctr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89617" y="2357460"/>
            <a:ext cx="470184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z="135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260851" cy="1600200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384801" y="457201"/>
            <a:ext cx="5970588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60851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942918" y="609601"/>
            <a:ext cx="2846917" cy="548957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02167" y="609601"/>
            <a:ext cx="8375712" cy="54895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200" y="1825626"/>
            <a:ext cx="51816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72200" y="4076701"/>
            <a:ext cx="51816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 spd="med">
    <p:pull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36865"/>
          <p:cNvSpPr>
            <a:spLocks noGrp="1" noRot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lvl="0">
              <a:defRPr kern="1200"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6867" name="副标题 36866"/>
          <p:cNvSpPr>
            <a:spLocks noGrp="1" noRot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02167" y="1905001"/>
            <a:ext cx="5579957" cy="41941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9878" y="1905001"/>
            <a:ext cx="5579957" cy="41941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7022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59724" y="1567346"/>
            <a:ext cx="4701840" cy="710095"/>
          </a:xfrm>
        </p:spPr>
        <p:txBody>
          <a:bodyPr anchor="ctr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59724" y="2338388"/>
            <a:ext cx="470184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z="135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89617" y="1567346"/>
            <a:ext cx="4701841" cy="710095"/>
          </a:xfrm>
        </p:spPr>
        <p:txBody>
          <a:bodyPr rtlCol="0" anchor="ctr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89617" y="2357460"/>
            <a:ext cx="470184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z="135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260851" cy="1600200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384801" y="457201"/>
            <a:ext cx="5970588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60851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942918" y="609601"/>
            <a:ext cx="2846917" cy="548957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02167" y="609601"/>
            <a:ext cx="8375712" cy="54895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200" y="1825626"/>
            <a:ext cx="51816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72200" y="4076701"/>
            <a:ext cx="51816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defRPr/>
            </a:pPr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Ovr>
    <a:masterClrMapping/>
  </p:clrMapOvr>
  <p:transition spd="med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35841"/>
          <p:cNvSpPr>
            <a:spLocks noGrp="1" noRot="1"/>
          </p:cNvSpPr>
          <p:nvPr>
            <p:ph type="title"/>
          </p:nvPr>
        </p:nvSpPr>
        <p:spPr>
          <a:xfrm>
            <a:off x="401638" y="609600"/>
            <a:ext cx="11388725" cy="1143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35842"/>
          <p:cNvSpPr>
            <a:spLocks noGrp="1" noRot="1"/>
          </p:cNvSpPr>
          <p:nvPr>
            <p:ph type="body"/>
          </p:nvPr>
        </p:nvSpPr>
        <p:spPr>
          <a:xfrm>
            <a:off x="401638" y="1905000"/>
            <a:ext cx="11388725" cy="41941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35844" name="日期占位符 35843"/>
          <p:cNvSpPr>
            <a:spLocks noGrp="1"/>
          </p:cNvSpPr>
          <p:nvPr>
            <p:ph type="dt" sz="half" idx="2"/>
          </p:nvPr>
        </p:nvSpPr>
        <p:spPr>
          <a:xfrm>
            <a:off x="401638" y="6245225"/>
            <a:ext cx="3052763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eaLnBrk="1" hangingPunct="1">
              <a:buFont typeface="Arial" panose="020B0604020202020204" pitchFamily="34" charset="0"/>
              <a:buNone/>
              <a:defRPr sz="1400" b="0" noProof="1"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35845" name="页脚占位符 35844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 eaLnBrk="1" hangingPunct="1">
              <a:buFont typeface="Arial" panose="020B0604020202020204" pitchFamily="34" charset="0"/>
              <a:buNone/>
              <a:defRPr sz="1400" b="0" noProof="1"/>
            </a:lvl1pPr>
          </a:lstStyle>
          <a:p>
            <a:pPr fontAlgn="auto">
              <a:defRPr/>
            </a:pPr>
            <a:endParaRPr lang="zh-CN" strike="noStrike" noProof="1"/>
          </a:p>
        </p:txBody>
      </p:sp>
      <p:sp>
        <p:nvSpPr>
          <p:cNvPr id="35846" name="灯片编号占位符 35845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3052763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 eaLnBrk="1" hangingPunct="1">
              <a:buFont typeface="Arial" panose="020B0604020202020204" pitchFamily="34" charset="0"/>
              <a:buNone/>
              <a:defRPr sz="1400" b="0" noProof="1">
                <a:cs typeface="+mn-ea"/>
              </a:defRPr>
            </a:lvl1pPr>
          </a:lstStyle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78" r:id="rId15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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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35841"/>
          <p:cNvSpPr>
            <a:spLocks noGrp="1" noRot="1"/>
          </p:cNvSpPr>
          <p:nvPr>
            <p:ph type="title"/>
          </p:nvPr>
        </p:nvSpPr>
        <p:spPr>
          <a:xfrm>
            <a:off x="401638" y="609600"/>
            <a:ext cx="11388725" cy="1143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35842"/>
          <p:cNvSpPr>
            <a:spLocks noGrp="1" noRot="1"/>
          </p:cNvSpPr>
          <p:nvPr>
            <p:ph type="body"/>
          </p:nvPr>
        </p:nvSpPr>
        <p:spPr>
          <a:xfrm>
            <a:off x="401638" y="1905000"/>
            <a:ext cx="11388725" cy="41941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8575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35844" name="日期占位符 35843"/>
          <p:cNvSpPr>
            <a:spLocks noGrp="1"/>
          </p:cNvSpPr>
          <p:nvPr>
            <p:ph type="dt" sz="half" idx="2"/>
          </p:nvPr>
        </p:nvSpPr>
        <p:spPr>
          <a:xfrm>
            <a:off x="401638" y="6245225"/>
            <a:ext cx="3052763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eaLnBrk="1" hangingPunct="1">
              <a:buFont typeface="Arial" panose="020B0604020202020204" pitchFamily="34" charset="0"/>
              <a:buNone/>
              <a:defRPr sz="1400" b="0" noProof="1"/>
            </a:lvl1pPr>
          </a:lstStyle>
          <a:p>
            <a:pPr fontAlgn="auto">
              <a:defRPr/>
            </a:pPr>
            <a:endParaRPr lang="zh-CN" altLang="en-US" strike="noStrike" noProof="1"/>
          </a:p>
        </p:txBody>
      </p:sp>
      <p:sp>
        <p:nvSpPr>
          <p:cNvPr id="35845" name="页脚占位符 35844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 eaLnBrk="1" hangingPunct="1">
              <a:buFont typeface="Arial" panose="020B0604020202020204" pitchFamily="34" charset="0"/>
              <a:buNone/>
              <a:defRPr sz="1400" b="0" noProof="1"/>
            </a:lvl1pPr>
          </a:lstStyle>
          <a:p>
            <a:pPr fontAlgn="auto">
              <a:defRPr/>
            </a:pPr>
            <a:endParaRPr lang="zh-CN" strike="noStrike" noProof="1"/>
          </a:p>
        </p:txBody>
      </p:sp>
      <p:sp>
        <p:nvSpPr>
          <p:cNvPr id="35846" name="灯片编号占位符 35845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3052763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 eaLnBrk="1" hangingPunct="1">
              <a:buFont typeface="Arial" panose="020B0604020202020204" pitchFamily="34" charset="0"/>
              <a:buNone/>
              <a:defRPr sz="1400" b="0" noProof="1">
                <a:cs typeface="+mn-ea"/>
              </a:defRPr>
            </a:lvl1pPr>
          </a:lstStyle>
          <a:p>
            <a:pPr fontAlgn="auto">
              <a:defRPr/>
            </a:pPr>
            <a:fld id="{C5616DAE-C4E3-4A66-8A2F-A2C8062E1571}" type="slidenum">
              <a:rPr lang="en-US" altLang="zh-CN" strike="noStrike" noProof="1">
                <a:latin typeface="+mn-lt"/>
                <a:ea typeface="+mn-ea"/>
                <a:cs typeface="+mn-ea"/>
              </a:rPr>
              <a:pPr fontAlgn="auto">
                <a:defRPr/>
              </a:pPr>
              <a:t>‹#›</a:t>
            </a:fld>
            <a:endParaRPr lang="zh-CN" strike="noStrike" noProof="1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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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000" b="1" i="0" u="none" kern="1200" baseline="0">
          <a:solidFill>
            <a:srgbClr val="0000FF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8.bin"/><Relationship Id="rId3" Type="http://schemas.openxmlformats.org/officeDocument/2006/relationships/slideLayout" Target="../slideLayouts/slideLayout1.xml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7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9.wmf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6.bin"/><Relationship Id="rId4" Type="http://schemas.openxmlformats.org/officeDocument/2006/relationships/image" Target="../media/image3.png"/><Relationship Id="rId9" Type="http://schemas.openxmlformats.org/officeDocument/2006/relationships/oleObject" Target="../embeddings/oleObject5.bin"/><Relationship Id="rId1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15.bin"/><Relationship Id="rId18" Type="http://schemas.openxmlformats.org/officeDocument/2006/relationships/oleObject" Target="../embeddings/oleObject20.bin"/><Relationship Id="rId3" Type="http://schemas.openxmlformats.org/officeDocument/2006/relationships/slideLayout" Target="../slideLayouts/slideLayout1.xml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4.bin"/><Relationship Id="rId17" Type="http://schemas.openxmlformats.org/officeDocument/2006/relationships/oleObject" Target="../embeddings/oleObject19.bin"/><Relationship Id="rId2" Type="http://schemas.openxmlformats.org/officeDocument/2006/relationships/tags" Target="../tags/tag2.xml"/><Relationship Id="rId16" Type="http://schemas.openxmlformats.org/officeDocument/2006/relationships/oleObject" Target="../embeddings/oleObject18.bin"/><Relationship Id="rId20" Type="http://schemas.openxmlformats.org/officeDocument/2006/relationships/image" Target="../media/image4.jpeg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7.bin"/><Relationship Id="rId10" Type="http://schemas.openxmlformats.org/officeDocument/2006/relationships/oleObject" Target="../embeddings/oleObject12.bin"/><Relationship Id="rId19" Type="http://schemas.openxmlformats.org/officeDocument/2006/relationships/hyperlink" Target="&#29579;&#24535;&#32418;&#20851;&#20110;Y&#36724;&#23545;&#31216;.gsp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12.png"/><Relationship Id="rId14" Type="http://schemas.openxmlformats.org/officeDocument/2006/relationships/oleObject" Target="../embeddings/oleObject1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jpeg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jpeg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4.jpeg"/><Relationship Id="rId4" Type="http://schemas.openxmlformats.org/officeDocument/2006/relationships/oleObject" Target="../embeddings/oleObject28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jpeg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image" Target="../media/image25.png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image" Target="../media/image2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image" Target="NULL" TargetMode="External"/><Relationship Id="rId5" Type="http://schemas.openxmlformats.org/officeDocument/2006/relationships/tags" Target="../tags/tag7.xml"/><Relationship Id="rId10" Type="http://schemas.openxmlformats.org/officeDocument/2006/relationships/image" Target="../media/image23.png"/><Relationship Id="rId4" Type="http://schemas.openxmlformats.org/officeDocument/2006/relationships/tags" Target="../tags/tag6.xml"/><Relationship Id="rId9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标题 4"/>
          <p:cNvSpPr>
            <a:spLocks noGrp="1" noRot="1"/>
          </p:cNvSpPr>
          <p:nvPr>
            <p:ph type="ctrTitle"/>
          </p:nvPr>
        </p:nvSpPr>
        <p:spPr>
          <a:xfrm>
            <a:off x="2073275" y="1411288"/>
            <a:ext cx="7705725" cy="1387475"/>
          </a:xfrm>
        </p:spPr>
        <p:txBody>
          <a:bodyPr vert="horz" wrap="square" lIns="91440" tIns="45720" rIns="91440" bIns="45720" anchor="ctr"/>
          <a:lstStyle/>
          <a:p>
            <a:pPr>
              <a:buClrTx/>
              <a:buSzTx/>
              <a:buFontTx/>
            </a:pPr>
            <a:r>
              <a:rPr lang="en-US" altLang="zh-CN" sz="6000" b="1" kern="1200" dirty="0">
                <a:solidFill>
                  <a:srgbClr val="001D31"/>
                </a:solidFill>
                <a:latin typeface="隶书" panose="02010509060101010101" pitchFamily="49" charset="-122"/>
                <a:ea typeface="隶书" panose="02010509060101010101" pitchFamily="49" charset="-122"/>
                <a:cs typeface="+mj-cs"/>
              </a:rPr>
              <a:t>3.2.2</a:t>
            </a:r>
            <a:r>
              <a:rPr lang="zh-CN" altLang="en-US" sz="6000" b="1" kern="1200" dirty="0">
                <a:solidFill>
                  <a:srgbClr val="001D31"/>
                </a:solidFill>
                <a:latin typeface="隶书" panose="02010509060101010101" pitchFamily="49" charset="-122"/>
                <a:ea typeface="隶书" panose="02010509060101010101" pitchFamily="49" charset="-122"/>
                <a:cs typeface="+mj-cs"/>
              </a:rPr>
              <a:t> 函数的奇偶性</a:t>
            </a:r>
          </a:p>
        </p:txBody>
      </p:sp>
      <p:sp>
        <p:nvSpPr>
          <p:cNvPr id="3074" name="标题 4"/>
          <p:cNvSpPr>
            <a:spLocks noGrp="1"/>
          </p:cNvSpPr>
          <p:nvPr/>
        </p:nvSpPr>
        <p:spPr>
          <a:xfrm>
            <a:off x="3568700" y="4319588"/>
            <a:ext cx="7705725" cy="1385887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/>
          <a:lstStyle/>
          <a:p>
            <a:pPr algn="ctr" eaLnBrk="0" hangingPunct="0"/>
            <a:r>
              <a:rPr lang="zh-CN" altLang="zh-CN" sz="4000" b="1" dirty="0">
                <a:solidFill>
                  <a:srgbClr val="00101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云南省昆明市第十中学</a:t>
            </a:r>
          </a:p>
          <a:p>
            <a:pPr algn="ctr" eaLnBrk="0" hangingPunct="0"/>
            <a:r>
              <a:rPr lang="zh-CN" altLang="zh-CN" sz="4000" b="1" dirty="0">
                <a:solidFill>
                  <a:srgbClr val="00101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王志红</a:t>
            </a:r>
          </a:p>
        </p:txBody>
      </p:sp>
      <p:pic>
        <p:nvPicPr>
          <p:cNvPr id="2" name="图片 1" descr="微信图片_202011101530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7575" y="10160"/>
            <a:ext cx="3469005" cy="749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文本框 324614"/>
          <p:cNvSpPr txBox="1"/>
          <p:nvPr/>
        </p:nvSpPr>
        <p:spPr>
          <a:xfrm>
            <a:off x="1537970" y="654050"/>
            <a:ext cx="8368665" cy="521970"/>
          </a:xfrm>
          <a:prstGeom prst="rect">
            <a:avLst/>
          </a:prstGeom>
          <a:noFill/>
          <a:ln w="38100" cmpd="sng">
            <a:noFill/>
            <a:prstDash val="sysDot"/>
          </a:ln>
        </p:spPr>
        <p:txBody>
          <a:bodyPr wrap="square" anchor="t">
            <a:spAutoFit/>
          </a:bodyPr>
          <a:lstStyle/>
          <a:p>
            <a:r>
              <a:rPr lang="zh-CN" altLang="en-US" sz="2800" b="1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完成下列表格，并画出函数</a:t>
            </a:r>
            <a:r>
              <a:rPr lang="zh-CN" altLang="en-US" sz="2800" b="1" i="1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="1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 b="1" i="1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zh-CN" altLang="en-US" sz="2800" b="1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</a:t>
            </a:r>
            <a:r>
              <a:rPr lang="zh-CN" altLang="en-US" sz="2800" b="1" i="1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zh-CN" altLang="en-US" sz="2800" b="1" baseline="30000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800" b="1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zh-CN" altLang="en-US" sz="2800" b="1" i="1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b="1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 b="1" i="1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zh-CN" altLang="en-US" sz="2800" b="1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)=2-|</a:t>
            </a:r>
            <a:r>
              <a:rPr lang="zh-CN" altLang="en-US" sz="2800" b="1" i="1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zh-CN" altLang="en-US" sz="2800" b="1" dirty="0">
                <a:solidFill>
                  <a:srgbClr val="00101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|的图象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106930" y="3153410"/>
            <a:ext cx="2767965" cy="2884805"/>
            <a:chOff x="2070" y="4966"/>
            <a:chExt cx="4359" cy="4543"/>
          </a:xfrm>
        </p:grpSpPr>
        <p:sp>
          <p:nvSpPr>
            <p:cNvPr id="11272" name="Line 21"/>
            <p:cNvSpPr/>
            <p:nvPr/>
          </p:nvSpPr>
          <p:spPr>
            <a:xfrm>
              <a:off x="2070" y="7728"/>
              <a:ext cx="4200" cy="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1273" name="Line 22"/>
            <p:cNvSpPr/>
            <p:nvPr/>
          </p:nvSpPr>
          <p:spPr>
            <a:xfrm flipH="1" flipV="1">
              <a:off x="3873" y="5177"/>
              <a:ext cx="30" cy="360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1274" name="Text Box 23"/>
            <p:cNvSpPr txBox="1"/>
            <p:nvPr/>
          </p:nvSpPr>
          <p:spPr>
            <a:xfrm>
              <a:off x="3833" y="7646"/>
              <a:ext cx="63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lstStyle/>
            <a:p>
              <a:pPr algn="ctr" fontAlgn="ctr">
                <a:buSzTx/>
              </a:pP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O</a:t>
              </a:r>
            </a:p>
          </p:txBody>
        </p:sp>
        <p:sp>
          <p:nvSpPr>
            <p:cNvPr id="11275" name="Text Box 24"/>
            <p:cNvSpPr txBox="1"/>
            <p:nvPr/>
          </p:nvSpPr>
          <p:spPr>
            <a:xfrm>
              <a:off x="5690" y="7006"/>
              <a:ext cx="48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lstStyle/>
            <a:p>
              <a:pPr algn="ctr" fontAlgn="ctr">
                <a:buSzTx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11276" name="Text Box 25"/>
            <p:cNvSpPr txBox="1"/>
            <p:nvPr/>
          </p:nvSpPr>
          <p:spPr>
            <a:xfrm>
              <a:off x="4130" y="4966"/>
              <a:ext cx="48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lstStyle/>
            <a:p>
              <a:pPr algn="ctr" fontAlgn="ctr">
                <a:buSzTx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graphicFrame>
          <p:nvGraphicFramePr>
            <p:cNvPr id="11281" name="Object 56"/>
            <p:cNvGraphicFramePr>
              <a:graphicFrameLocks/>
            </p:cNvGraphicFramePr>
            <p:nvPr/>
          </p:nvGraphicFramePr>
          <p:xfrm>
            <a:off x="3018" y="8777"/>
            <a:ext cx="2017" cy="733"/>
          </p:xfrm>
          <a:graphic>
            <a:graphicData uri="http://schemas.openxmlformats.org/presentationml/2006/ole">
              <p:oleObj spid="_x0000_s3077" r:id="rId5" imgW="634725" imgH="228501" progId="Equation.3">
                <p:embed/>
              </p:oleObj>
            </a:graphicData>
          </a:graphic>
        </p:graphicFrame>
        <p:graphicFrame>
          <p:nvGraphicFramePr>
            <p:cNvPr id="11290" name="对象 27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6013" y="7719"/>
            <a:ext cx="417" cy="464"/>
          </p:xfrm>
          <a:graphic>
            <a:graphicData uri="http://schemas.openxmlformats.org/presentationml/2006/ole">
              <p:oleObj spid="_x0000_s3080" r:id="rId6" imgW="126720" imgH="139680" progId="Equation.DSMT4">
                <p:embed/>
              </p:oleObj>
            </a:graphicData>
          </a:graphic>
        </p:graphicFrame>
        <p:graphicFrame>
          <p:nvGraphicFramePr>
            <p:cNvPr id="11291" name="对象 2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386" y="5114"/>
            <a:ext cx="460" cy="546"/>
          </p:xfrm>
          <a:graphic>
            <a:graphicData uri="http://schemas.openxmlformats.org/presentationml/2006/ole">
              <p:oleObj spid="_x0000_s3083" r:id="rId7" imgW="139680" imgH="164880" progId="Equation.DSMT4">
                <p:embed/>
              </p:oleObj>
            </a:graphicData>
          </a:graphic>
        </p:graphicFrame>
      </p:grpSp>
      <p:grpSp>
        <p:nvGrpSpPr>
          <p:cNvPr id="2" name="组合 1"/>
          <p:cNvGrpSpPr/>
          <p:nvPr/>
        </p:nvGrpSpPr>
        <p:grpSpPr>
          <a:xfrm>
            <a:off x="5793740" y="3330575"/>
            <a:ext cx="2761615" cy="2766695"/>
            <a:chOff x="7876" y="5245"/>
            <a:chExt cx="4349" cy="4357"/>
          </a:xfrm>
        </p:grpSpPr>
        <p:sp>
          <p:nvSpPr>
            <p:cNvPr id="11314" name="Line 42"/>
            <p:cNvSpPr/>
            <p:nvPr/>
          </p:nvSpPr>
          <p:spPr>
            <a:xfrm>
              <a:off x="7876" y="7693"/>
              <a:ext cx="4200" cy="3"/>
            </a:xfrm>
            <a:prstGeom prst="line">
              <a:avLst/>
            </a:prstGeom>
            <a:ln w="28575" cap="flat" cmpd="sng">
              <a:solidFill>
                <a:srgbClr val="00101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1315" name="Line 43"/>
            <p:cNvSpPr/>
            <p:nvPr/>
          </p:nvSpPr>
          <p:spPr>
            <a:xfrm flipV="1">
              <a:off x="9789" y="5294"/>
              <a:ext cx="11" cy="3483"/>
            </a:xfrm>
            <a:prstGeom prst="line">
              <a:avLst/>
            </a:prstGeom>
            <a:ln w="28575" cmpd="sng">
              <a:solidFill>
                <a:srgbClr val="001010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sp>
        <p:sp>
          <p:nvSpPr>
            <p:cNvPr id="11316" name="Text Box 44"/>
            <p:cNvSpPr txBox="1"/>
            <p:nvPr/>
          </p:nvSpPr>
          <p:spPr>
            <a:xfrm>
              <a:off x="9727" y="7610"/>
              <a:ext cx="63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lstStyle/>
            <a:p>
              <a:pPr algn="ctr" fontAlgn="ctr">
                <a:buSzTx/>
              </a:pP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O</a:t>
              </a:r>
            </a:p>
          </p:txBody>
        </p:sp>
        <p:sp>
          <p:nvSpPr>
            <p:cNvPr id="11317" name="Text Box 45"/>
            <p:cNvSpPr txBox="1"/>
            <p:nvPr/>
          </p:nvSpPr>
          <p:spPr>
            <a:xfrm>
              <a:off x="11616" y="7570"/>
              <a:ext cx="48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lstStyle/>
            <a:p>
              <a:pPr algn="ctr" fontAlgn="ctr">
                <a:buSzTx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11318" name="Text Box 46"/>
            <p:cNvSpPr txBox="1"/>
            <p:nvPr/>
          </p:nvSpPr>
          <p:spPr>
            <a:xfrm>
              <a:off x="10056" y="5410"/>
              <a:ext cx="48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lstStyle/>
            <a:p>
              <a:pPr algn="ctr" fontAlgn="ctr">
                <a:buSzTx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graphicFrame>
          <p:nvGraphicFramePr>
            <p:cNvPr id="11322" name="Object 61"/>
            <p:cNvGraphicFramePr>
              <a:graphicFrameLocks/>
            </p:cNvGraphicFramePr>
            <p:nvPr/>
          </p:nvGraphicFramePr>
          <p:xfrm>
            <a:off x="9097" y="8932"/>
            <a:ext cx="2406" cy="670"/>
          </p:xfrm>
          <a:graphic>
            <a:graphicData uri="http://schemas.openxmlformats.org/presentationml/2006/ole">
              <p:oleObj spid="_x0000_s3088" r:id="rId8" imgW="736560" imgH="203040" progId="Equation.DSMT4">
                <p:embed/>
              </p:oleObj>
            </a:graphicData>
          </a:graphic>
        </p:graphicFrame>
        <p:graphicFrame>
          <p:nvGraphicFramePr>
            <p:cNvPr id="11327" name="对象 34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9289" y="5245"/>
            <a:ext cx="460" cy="548"/>
          </p:xfrm>
          <a:graphic>
            <a:graphicData uri="http://schemas.openxmlformats.org/presentationml/2006/ole">
              <p:oleObj spid="_x0000_s3087" r:id="rId9" imgW="139680" imgH="164880" progId="Equation.DSMT4">
                <p:embed/>
              </p:oleObj>
            </a:graphicData>
          </a:graphic>
        </p:graphicFrame>
        <p:graphicFrame>
          <p:nvGraphicFramePr>
            <p:cNvPr id="11328" name="对象 3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1807" y="7707"/>
            <a:ext cx="418" cy="464"/>
          </p:xfrm>
          <a:graphic>
            <a:graphicData uri="http://schemas.openxmlformats.org/presentationml/2006/ole">
              <p:oleObj spid="_x0000_s3084" r:id="rId10" imgW="126720" imgH="139680" progId="Equation.DSMT4">
                <p:embed/>
              </p:oleObj>
            </a:graphicData>
          </a:graphic>
        </p:graphicFrame>
      </p:grpSp>
      <p:graphicFrame>
        <p:nvGraphicFramePr>
          <p:cNvPr id="89174" name="Group 86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906270" y="1429385"/>
          <a:ext cx="7637780" cy="1564696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1720850"/>
                <a:gridCol w="640715"/>
                <a:gridCol w="737235"/>
                <a:gridCol w="728345"/>
                <a:gridCol w="685165"/>
                <a:gridCol w="621665"/>
                <a:gridCol w="621030"/>
                <a:gridCol w="610235"/>
                <a:gridCol w="585470"/>
                <a:gridCol w="687070"/>
              </a:tblGrid>
              <a:tr h="5283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D3F4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3D3F4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3D3F4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800" b="1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…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D3F4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2800" b="1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…</a:t>
                      </a: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D3F4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9139" name="Picture 5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77160" y="1527810"/>
            <a:ext cx="200025" cy="32512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3" name="Object 61"/>
          <p:cNvGraphicFramePr>
            <a:graphicFrameLocks/>
          </p:cNvGraphicFramePr>
          <p:nvPr/>
        </p:nvGraphicFramePr>
        <p:xfrm>
          <a:off x="1968500" y="2569210"/>
          <a:ext cx="1536700" cy="424815"/>
        </p:xfrm>
        <a:graphic>
          <a:graphicData uri="http://schemas.openxmlformats.org/presentationml/2006/ole">
            <p:oleObj spid="_x0000_s3090" r:id="rId12" imgW="736560" imgH="203040" progId="Equation.DSMT4">
              <p:embed/>
            </p:oleObj>
          </a:graphicData>
        </a:graphic>
      </p:graphicFrame>
      <p:graphicFrame>
        <p:nvGraphicFramePr>
          <p:cNvPr id="5" name="Object 56"/>
          <p:cNvGraphicFramePr>
            <a:graphicFrameLocks/>
          </p:cNvGraphicFramePr>
          <p:nvPr/>
        </p:nvGraphicFramePr>
        <p:xfrm>
          <a:off x="2096770" y="1984375"/>
          <a:ext cx="1280795" cy="465455"/>
        </p:xfrm>
        <a:graphic>
          <a:graphicData uri="http://schemas.openxmlformats.org/presentationml/2006/ole">
            <p:oleObj spid="_x0000_s3089" r:id="rId13" imgW="634725" imgH="228501" progId="Equation.3">
              <p:embed/>
            </p:oleObj>
          </a:graphicData>
        </a:graphic>
      </p:graphicFrame>
      <p:sp>
        <p:nvSpPr>
          <p:cNvPr id="6146" name="文本框 8194"/>
          <p:cNvSpPr txBox="1"/>
          <p:nvPr/>
        </p:nvSpPr>
        <p:spPr>
          <a:xfrm>
            <a:off x="9525" y="-44450"/>
            <a:ext cx="672465" cy="690245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0170" tIns="46990" rIns="90170" bIns="4699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情境引入</a:t>
            </a:r>
          </a:p>
        </p:txBody>
      </p:sp>
      <p:pic>
        <p:nvPicPr>
          <p:cNvPr id="8" name="图片 7" descr="微信图片_2020111015302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57895" y="-20320"/>
            <a:ext cx="3469005" cy="7493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001520" y="3763645"/>
            <a:ext cx="3124835" cy="2419350"/>
            <a:chOff x="2730" y="5123"/>
            <a:chExt cx="4921" cy="3810"/>
          </a:xfrm>
        </p:grpSpPr>
        <p:sp>
          <p:nvSpPr>
            <p:cNvPr id="11272" name="Line 21"/>
            <p:cNvSpPr/>
            <p:nvPr/>
          </p:nvSpPr>
          <p:spPr>
            <a:xfrm>
              <a:off x="2730" y="7885"/>
              <a:ext cx="4200" cy="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1273" name="Line 22"/>
            <p:cNvSpPr/>
            <p:nvPr/>
          </p:nvSpPr>
          <p:spPr>
            <a:xfrm flipH="1" flipV="1">
              <a:off x="4533" y="5365"/>
              <a:ext cx="30" cy="3569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1274" name="Text Box 23"/>
            <p:cNvSpPr txBox="1"/>
            <p:nvPr/>
          </p:nvSpPr>
          <p:spPr>
            <a:xfrm>
              <a:off x="4493" y="7803"/>
              <a:ext cx="63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lstStyle/>
            <a:p>
              <a:pPr algn="ctr" fontAlgn="ctr">
                <a:buSzTx/>
              </a:pP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O</a:t>
              </a:r>
            </a:p>
          </p:txBody>
        </p:sp>
        <p:sp>
          <p:nvSpPr>
            <p:cNvPr id="11275" name="Text Box 24"/>
            <p:cNvSpPr txBox="1"/>
            <p:nvPr/>
          </p:nvSpPr>
          <p:spPr>
            <a:xfrm>
              <a:off x="6350" y="7163"/>
              <a:ext cx="48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lstStyle/>
            <a:p>
              <a:pPr algn="ctr" fontAlgn="ctr">
                <a:buSzTx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11276" name="Text Box 25"/>
            <p:cNvSpPr txBox="1"/>
            <p:nvPr/>
          </p:nvSpPr>
          <p:spPr>
            <a:xfrm>
              <a:off x="4790" y="5123"/>
              <a:ext cx="48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lstStyle/>
            <a:p>
              <a:pPr algn="ctr" fontAlgn="ctr">
                <a:buSzTx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graphicFrame>
          <p:nvGraphicFramePr>
            <p:cNvPr id="11281" name="Object 56"/>
            <p:cNvGraphicFramePr>
              <a:graphicFrameLocks/>
            </p:cNvGraphicFramePr>
            <p:nvPr/>
          </p:nvGraphicFramePr>
          <p:xfrm>
            <a:off x="5415" y="6357"/>
            <a:ext cx="2237" cy="806"/>
          </p:xfrm>
          <a:graphic>
            <a:graphicData uri="http://schemas.openxmlformats.org/presentationml/2006/ole">
              <p:oleObj spid="_x0000_s38924" r:id="rId5" imgW="634725" imgH="228501" progId="Equation.3">
                <p:embed/>
              </p:oleObj>
            </a:graphicData>
          </a:graphic>
        </p:graphicFrame>
        <p:sp>
          <p:nvSpPr>
            <p:cNvPr id="11282" name="d44Freeform 10"/>
            <p:cNvSpPr/>
            <p:nvPr/>
          </p:nvSpPr>
          <p:spPr>
            <a:xfrm>
              <a:off x="3419" y="5561"/>
              <a:ext cx="2290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96232" y="1620838"/>
                </a:cxn>
                <a:cxn ang="0">
                  <a:pos x="1462088" y="0"/>
                </a:cxn>
              </a:cxnLst>
              <a:rect l="0" t="0" r="0" b="0"/>
              <a:pathLst>
                <a:path w="3780" h="4212">
                  <a:moveTo>
                    <a:pt x="0" y="0"/>
                  </a:moveTo>
                  <a:cubicBezTo>
                    <a:pt x="585" y="2106"/>
                    <a:pt x="1170" y="4212"/>
                    <a:pt x="1800" y="4212"/>
                  </a:cubicBezTo>
                  <a:cubicBezTo>
                    <a:pt x="2430" y="4212"/>
                    <a:pt x="3105" y="2106"/>
                    <a:pt x="3780" y="0"/>
                  </a:cubicBezTo>
                </a:path>
              </a:pathLst>
            </a:custGeom>
            <a:noFill/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1290" name="对象 27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6673" y="7880"/>
            <a:ext cx="417" cy="460"/>
          </p:xfrm>
          <a:graphic>
            <a:graphicData uri="http://schemas.openxmlformats.org/presentationml/2006/ole">
              <p:oleObj spid="_x0000_s38923" r:id="rId6" imgW="126720" imgH="139680" progId="Equation.DSMT4">
                <p:embed/>
              </p:oleObj>
            </a:graphicData>
          </a:graphic>
        </p:graphicFrame>
        <p:graphicFrame>
          <p:nvGraphicFramePr>
            <p:cNvPr id="11291" name="对象 2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4046" y="5275"/>
            <a:ext cx="460" cy="542"/>
          </p:xfrm>
          <a:graphic>
            <a:graphicData uri="http://schemas.openxmlformats.org/presentationml/2006/ole">
              <p:oleObj spid="_x0000_s38922" r:id="rId7" imgW="139680" imgH="164880" progId="Equation.DSMT4">
                <p:embed/>
              </p:oleObj>
            </a:graphicData>
          </a:graphic>
        </p:graphicFrame>
      </p:grpSp>
      <p:graphicFrame>
        <p:nvGraphicFramePr>
          <p:cNvPr id="89174" name="Group 86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601470" y="2049145"/>
          <a:ext cx="7637780" cy="1554564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1720850"/>
                <a:gridCol w="640715"/>
                <a:gridCol w="737235"/>
                <a:gridCol w="728345"/>
                <a:gridCol w="685165"/>
                <a:gridCol w="621665"/>
                <a:gridCol w="621030"/>
                <a:gridCol w="610235"/>
                <a:gridCol w="585470"/>
                <a:gridCol w="687070"/>
              </a:tblGrid>
              <a:tr h="5181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D3F4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-2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3D3F4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D3F4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D3F4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…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3D3F4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3D3F4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D3F4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D3F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9139" name="Picture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2360" y="2137410"/>
            <a:ext cx="200025" cy="3251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4194175" y="2588260"/>
            <a:ext cx="2571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9"/>
              </a:buBlip>
              <a:defRPr sz="2400" kern="1200">
                <a:solidFill>
                  <a:srgbClr val="716B8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rgbClr val="3D3F4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916170" y="2588260"/>
            <a:ext cx="2571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9"/>
              </a:buBlip>
              <a:defRPr sz="2400" kern="1200">
                <a:solidFill>
                  <a:srgbClr val="716B8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rgbClr val="3D3F4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675630" y="2582545"/>
            <a:ext cx="2571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9"/>
              </a:buBlip>
              <a:defRPr sz="2400" kern="1200">
                <a:solidFill>
                  <a:srgbClr val="716B8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rgbClr val="3D3F4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337300" y="2588260"/>
            <a:ext cx="2571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9"/>
              </a:buBlip>
              <a:defRPr sz="2400" kern="1200">
                <a:solidFill>
                  <a:srgbClr val="716B8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rgbClr val="3D3F4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944995" y="2588260"/>
            <a:ext cx="2571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9"/>
              </a:buBlip>
              <a:defRPr sz="2400" kern="1200">
                <a:solidFill>
                  <a:srgbClr val="716B8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rgbClr val="3D3F4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48245" y="2589530"/>
            <a:ext cx="2571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9"/>
              </a:buBlip>
              <a:defRPr sz="2400" kern="1200">
                <a:solidFill>
                  <a:srgbClr val="716B8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rgbClr val="3D3F4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118475" y="2591435"/>
            <a:ext cx="2571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9"/>
              </a:buBlip>
              <a:defRPr sz="2400" kern="1200">
                <a:solidFill>
                  <a:srgbClr val="716B8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rgbClr val="3D3F41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Calibri" panose="020F0502020204030204" charset="0"/>
                <a:ea typeface="幼圆" panose="02010509060101010101" charset="-122"/>
                <a:cs typeface="+mn-ea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1322" name="Object 61"/>
          <p:cNvGraphicFramePr>
            <a:graphicFrameLocks/>
          </p:cNvGraphicFramePr>
          <p:nvPr/>
        </p:nvGraphicFramePr>
        <p:xfrm>
          <a:off x="1663700" y="3141345"/>
          <a:ext cx="1536700" cy="424815"/>
        </p:xfrm>
        <a:graphic>
          <a:graphicData uri="http://schemas.openxmlformats.org/presentationml/2006/ole">
            <p:oleObj spid="_x0000_s38921" r:id="rId10" imgW="736560" imgH="203040" progId="Equation.DSMT4">
              <p:embed/>
            </p:oleObj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4039235" y="3065780"/>
            <a:ext cx="4515485" cy="546735"/>
            <a:chOff x="6361" y="4828"/>
            <a:chExt cx="7111" cy="861"/>
          </a:xfrm>
        </p:grpSpPr>
        <p:sp>
          <p:nvSpPr>
            <p:cNvPr id="11" name="文本框 10"/>
            <p:cNvSpPr txBox="1"/>
            <p:nvPr/>
          </p:nvSpPr>
          <p:spPr>
            <a:xfrm>
              <a:off x="6361" y="4828"/>
              <a:ext cx="843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68605" indent="-268605" algn="l" defTabSz="685800" rtl="0" eaLnBrk="0" fontAlgn="base" hangingPunct="0">
                <a:lnSpc>
                  <a:spcPct val="90000"/>
                </a:lnSpc>
                <a:spcBef>
                  <a:spcPts val="1350"/>
                </a:spcBef>
                <a:spcAft>
                  <a:spcPct val="0"/>
                </a:spcAft>
                <a:buClr>
                  <a:srgbClr val="4B4852"/>
                </a:buClr>
                <a:buSzPct val="100000"/>
                <a:buBlip>
                  <a:blip r:embed="rId9"/>
                </a:buBlip>
                <a:defRPr sz="2400" kern="1200">
                  <a:solidFill>
                    <a:srgbClr val="716B8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1pPr>
              <a:lvl2pPr marL="268605" indent="-268605" algn="l" defTabSz="685800" rtl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Calibri" panose="020F0502020204030204" charset="0"/>
                <a:buChar char=" "/>
                <a:defRPr sz="2400" kern="1200">
                  <a:solidFill>
                    <a:srgbClr val="3D3F4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2pPr>
              <a:lvl3pPr marL="8572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3pPr>
              <a:lvl4pPr marL="12001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4pPr>
              <a:lvl5pPr marL="15430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5pPr>
            </a:lstStyle>
            <a:p>
              <a:pPr marL="0" lvl="0" indent="0" defTabSz="91440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-1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793" y="4836"/>
              <a:ext cx="843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68605" indent="-268605" algn="l" defTabSz="685800" rtl="0" eaLnBrk="0" fontAlgn="base" hangingPunct="0">
                <a:lnSpc>
                  <a:spcPct val="90000"/>
                </a:lnSpc>
                <a:spcBef>
                  <a:spcPts val="1350"/>
                </a:spcBef>
                <a:spcAft>
                  <a:spcPct val="0"/>
                </a:spcAft>
                <a:buClr>
                  <a:srgbClr val="4B4852"/>
                </a:buClr>
                <a:buSzPct val="100000"/>
                <a:buBlip>
                  <a:blip r:embed="rId9"/>
                </a:buBlip>
                <a:defRPr sz="2400" kern="1200">
                  <a:solidFill>
                    <a:srgbClr val="716B8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1pPr>
              <a:lvl2pPr marL="268605" indent="-268605" algn="l" defTabSz="685800" rtl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Calibri" panose="020F0502020204030204" charset="0"/>
                <a:buChar char=" "/>
                <a:defRPr sz="2400" kern="1200">
                  <a:solidFill>
                    <a:srgbClr val="3D3F4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2pPr>
              <a:lvl3pPr marL="8572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3pPr>
              <a:lvl4pPr marL="12001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4pPr>
              <a:lvl5pPr marL="15430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5pPr>
            </a:lstStyle>
            <a:p>
              <a:pPr marL="0" lvl="0" indent="0" defTabSz="91440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0</a:t>
              </a:r>
              <a:endParaRPr 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930" y="4843"/>
              <a:ext cx="405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68605" indent="-268605" algn="l" defTabSz="685800" rtl="0" eaLnBrk="0" fontAlgn="base" hangingPunct="0">
                <a:lnSpc>
                  <a:spcPct val="90000"/>
                </a:lnSpc>
                <a:spcBef>
                  <a:spcPts val="1350"/>
                </a:spcBef>
                <a:spcAft>
                  <a:spcPct val="0"/>
                </a:spcAft>
                <a:buClr>
                  <a:srgbClr val="4B4852"/>
                </a:buClr>
                <a:buSzPct val="100000"/>
                <a:buBlip>
                  <a:blip r:embed="rId9"/>
                </a:buBlip>
                <a:defRPr sz="2400" kern="1200">
                  <a:solidFill>
                    <a:srgbClr val="716B8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1pPr>
              <a:lvl2pPr marL="268605" indent="-268605" algn="l" defTabSz="685800" rtl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Calibri" panose="020F0502020204030204" charset="0"/>
                <a:buChar char=" "/>
                <a:defRPr sz="2400" kern="1200">
                  <a:solidFill>
                    <a:srgbClr val="3D3F4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2pPr>
              <a:lvl3pPr marL="8572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3pPr>
              <a:lvl4pPr marL="12001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4pPr>
              <a:lvl5pPr marL="15430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5pPr>
            </a:lstStyle>
            <a:p>
              <a:pPr marL="0" lvl="0" indent="0" defTabSz="91440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1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9906" y="4859"/>
              <a:ext cx="405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68605" indent="-268605" algn="l" defTabSz="685800" rtl="0" eaLnBrk="0" fontAlgn="base" hangingPunct="0">
                <a:lnSpc>
                  <a:spcPct val="90000"/>
                </a:lnSpc>
                <a:spcBef>
                  <a:spcPts val="1350"/>
                </a:spcBef>
                <a:spcAft>
                  <a:spcPct val="0"/>
                </a:spcAft>
                <a:buClr>
                  <a:srgbClr val="4B4852"/>
                </a:buClr>
                <a:buSzPct val="100000"/>
                <a:buBlip>
                  <a:blip r:embed="rId9"/>
                </a:buBlip>
                <a:defRPr sz="2400" kern="1200">
                  <a:solidFill>
                    <a:srgbClr val="716B8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1pPr>
              <a:lvl2pPr marL="268605" indent="-268605" algn="l" defTabSz="685800" rtl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Calibri" panose="020F0502020204030204" charset="0"/>
                <a:buChar char=" "/>
                <a:defRPr sz="2400" kern="1200">
                  <a:solidFill>
                    <a:srgbClr val="3D3F4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2pPr>
              <a:lvl3pPr marL="8572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3pPr>
              <a:lvl4pPr marL="12001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4pPr>
              <a:lvl5pPr marL="15430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5pPr>
            </a:lstStyle>
            <a:p>
              <a:pPr marL="0" lvl="0" indent="0" defTabSz="91440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2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890" y="4867"/>
              <a:ext cx="405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68605" indent="-268605" algn="l" defTabSz="685800" rtl="0" eaLnBrk="0" fontAlgn="base" hangingPunct="0">
                <a:lnSpc>
                  <a:spcPct val="90000"/>
                </a:lnSpc>
                <a:spcBef>
                  <a:spcPts val="1350"/>
                </a:spcBef>
                <a:spcAft>
                  <a:spcPct val="0"/>
                </a:spcAft>
                <a:buClr>
                  <a:srgbClr val="4B4852"/>
                </a:buClr>
                <a:buSzPct val="100000"/>
                <a:buBlip>
                  <a:blip r:embed="rId9"/>
                </a:buBlip>
                <a:defRPr sz="2400" kern="1200">
                  <a:solidFill>
                    <a:srgbClr val="716B8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1pPr>
              <a:lvl2pPr marL="268605" indent="-268605" algn="l" defTabSz="685800" rtl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Calibri" panose="020F0502020204030204" charset="0"/>
                <a:buChar char=" "/>
                <a:defRPr sz="2400" kern="1200">
                  <a:solidFill>
                    <a:srgbClr val="3D3F4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2pPr>
              <a:lvl3pPr marL="8572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3pPr>
              <a:lvl4pPr marL="12001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4pPr>
              <a:lvl5pPr marL="15430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5pPr>
            </a:lstStyle>
            <a:p>
              <a:pPr marL="0" lvl="0" indent="0" defTabSz="91440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1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834" y="4851"/>
              <a:ext cx="405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68605" indent="-268605" algn="l" defTabSz="685800" rtl="0" eaLnBrk="0" fontAlgn="base" hangingPunct="0">
                <a:lnSpc>
                  <a:spcPct val="90000"/>
                </a:lnSpc>
                <a:spcBef>
                  <a:spcPts val="1350"/>
                </a:spcBef>
                <a:spcAft>
                  <a:spcPct val="0"/>
                </a:spcAft>
                <a:buClr>
                  <a:srgbClr val="4B4852"/>
                </a:buClr>
                <a:buSzPct val="100000"/>
                <a:buBlip>
                  <a:blip r:embed="rId9"/>
                </a:buBlip>
                <a:defRPr sz="2400" kern="1200">
                  <a:solidFill>
                    <a:srgbClr val="716B8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1pPr>
              <a:lvl2pPr marL="268605" indent="-268605" algn="l" defTabSz="685800" rtl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Calibri" panose="020F0502020204030204" charset="0"/>
                <a:buChar char=" "/>
                <a:defRPr sz="2400" kern="1200">
                  <a:solidFill>
                    <a:srgbClr val="3D3F4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2pPr>
              <a:lvl3pPr marL="8572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3pPr>
              <a:lvl4pPr marL="12001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4pPr>
              <a:lvl5pPr marL="15430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5pPr>
            </a:lstStyle>
            <a:p>
              <a:pPr marL="0" lvl="0" indent="0" defTabSz="91440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0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2630" y="4840"/>
              <a:ext cx="843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68605" indent="-268605" algn="l" defTabSz="685800" rtl="0" eaLnBrk="0" fontAlgn="base" hangingPunct="0">
                <a:lnSpc>
                  <a:spcPct val="90000"/>
                </a:lnSpc>
                <a:spcBef>
                  <a:spcPts val="1350"/>
                </a:spcBef>
                <a:spcAft>
                  <a:spcPct val="0"/>
                </a:spcAft>
                <a:buClr>
                  <a:srgbClr val="4B4852"/>
                </a:buClr>
                <a:buSzPct val="100000"/>
                <a:buBlip>
                  <a:blip r:embed="rId9"/>
                </a:buBlip>
                <a:defRPr sz="2400" kern="1200">
                  <a:solidFill>
                    <a:srgbClr val="716B8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1pPr>
              <a:lvl2pPr marL="268605" indent="-268605" algn="l" defTabSz="685800" rtl="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Font typeface="Calibri" panose="020F0502020204030204" charset="0"/>
                <a:buChar char=" "/>
                <a:defRPr sz="2400" kern="1200">
                  <a:solidFill>
                    <a:srgbClr val="3D3F41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2pPr>
              <a:lvl3pPr marL="8572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5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3pPr>
              <a:lvl4pPr marL="12001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4pPr>
              <a:lvl5pPr marL="1543050" indent="-171450" algn="l" defTabSz="685800" rtl="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 kern="1200">
                  <a:solidFill>
                    <a:srgbClr val="7F7F7F"/>
                  </a:solidFill>
                  <a:latin typeface="Calibri" panose="020F0502020204030204" charset="0"/>
                  <a:ea typeface="幼圆" panose="02010509060101010101" charset="-122"/>
                  <a:cs typeface="+mn-ea"/>
                </a:defRPr>
              </a:lvl5pPr>
            </a:lstStyle>
            <a:p>
              <a:pPr marL="0" lvl="0" indent="0" defTabSz="914400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-1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22" name="Object 56"/>
          <p:cNvGraphicFramePr>
            <a:graphicFrameLocks/>
          </p:cNvGraphicFramePr>
          <p:nvPr/>
        </p:nvGraphicFramePr>
        <p:xfrm>
          <a:off x="1831975" y="2605405"/>
          <a:ext cx="1280795" cy="465455"/>
        </p:xfrm>
        <a:graphic>
          <a:graphicData uri="http://schemas.openxmlformats.org/presentationml/2006/ole">
            <p:oleObj spid="_x0000_s38920" r:id="rId11" imgW="634725" imgH="228501" progId="Equation.3">
              <p:embed/>
            </p:oleObj>
          </a:graphicData>
        </a:graphic>
      </p:graphicFrame>
      <p:grpSp>
        <p:nvGrpSpPr>
          <p:cNvPr id="40" name="组合 39"/>
          <p:cNvGrpSpPr/>
          <p:nvPr/>
        </p:nvGrpSpPr>
        <p:grpSpPr>
          <a:xfrm>
            <a:off x="5718175" y="4003040"/>
            <a:ext cx="3472815" cy="2239645"/>
            <a:chOff x="7826" y="5505"/>
            <a:chExt cx="5469" cy="3527"/>
          </a:xfrm>
        </p:grpSpPr>
        <p:sp>
          <p:nvSpPr>
            <p:cNvPr id="11314" name="Line 42"/>
            <p:cNvSpPr/>
            <p:nvPr/>
          </p:nvSpPr>
          <p:spPr>
            <a:xfrm>
              <a:off x="7940" y="7949"/>
              <a:ext cx="4200" cy="3"/>
            </a:xfrm>
            <a:prstGeom prst="line">
              <a:avLst/>
            </a:prstGeom>
            <a:ln w="28575" cap="flat" cmpd="sng">
              <a:solidFill>
                <a:srgbClr val="00101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1315" name="Line 43"/>
            <p:cNvSpPr/>
            <p:nvPr/>
          </p:nvSpPr>
          <p:spPr>
            <a:xfrm flipV="1">
              <a:off x="9853" y="5580"/>
              <a:ext cx="11" cy="3453"/>
            </a:xfrm>
            <a:prstGeom prst="line">
              <a:avLst/>
            </a:prstGeom>
            <a:ln w="28575" cmpd="sng">
              <a:solidFill>
                <a:srgbClr val="001010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sp>
        <p:sp>
          <p:nvSpPr>
            <p:cNvPr id="11316" name="Text Box 44"/>
            <p:cNvSpPr txBox="1"/>
            <p:nvPr/>
          </p:nvSpPr>
          <p:spPr>
            <a:xfrm>
              <a:off x="9791" y="7866"/>
              <a:ext cx="63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lstStyle/>
            <a:p>
              <a:pPr algn="ctr" fontAlgn="ctr">
                <a:buSzTx/>
              </a:pP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O</a:t>
              </a:r>
            </a:p>
          </p:txBody>
        </p:sp>
        <p:sp>
          <p:nvSpPr>
            <p:cNvPr id="11317" name="Text Box 45"/>
            <p:cNvSpPr txBox="1"/>
            <p:nvPr/>
          </p:nvSpPr>
          <p:spPr>
            <a:xfrm>
              <a:off x="11680" y="7826"/>
              <a:ext cx="48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lstStyle/>
            <a:p>
              <a:pPr algn="ctr" fontAlgn="ctr">
                <a:buSzTx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11318" name="Text Box 46"/>
            <p:cNvSpPr txBox="1"/>
            <p:nvPr/>
          </p:nvSpPr>
          <p:spPr>
            <a:xfrm>
              <a:off x="10120" y="5666"/>
              <a:ext cx="48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lstStyle/>
            <a:p>
              <a:pPr algn="ctr" fontAlgn="ctr">
                <a:buSzTx/>
              </a:pP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11320" name="Line 31"/>
            <p:cNvSpPr/>
            <p:nvPr/>
          </p:nvSpPr>
          <p:spPr>
            <a:xfrm rot="16200000" flipH="1">
              <a:off x="9984" y="6716"/>
              <a:ext cx="1754" cy="2017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41" name="Object 61"/>
            <p:cNvGraphicFramePr>
              <a:graphicFrameLocks/>
            </p:cNvGraphicFramePr>
            <p:nvPr/>
          </p:nvGraphicFramePr>
          <p:xfrm>
            <a:off x="10551" y="6504"/>
            <a:ext cx="2745" cy="758"/>
          </p:xfrm>
          <a:graphic>
            <a:graphicData uri="http://schemas.openxmlformats.org/presentationml/2006/ole">
              <p:oleObj spid="_x0000_s38919" r:id="rId12" imgW="736560" imgH="203040" progId="Equation.DSMT4">
                <p:embed/>
              </p:oleObj>
            </a:graphicData>
          </a:graphic>
        </p:graphicFrame>
        <p:sp>
          <p:nvSpPr>
            <p:cNvPr id="11323" name="Line 31"/>
            <p:cNvSpPr/>
            <p:nvPr/>
          </p:nvSpPr>
          <p:spPr>
            <a:xfrm rot="21240000" flipH="1">
              <a:off x="7826" y="6960"/>
              <a:ext cx="2151" cy="1535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11327" name="对象 34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9353" y="5505"/>
            <a:ext cx="460" cy="544"/>
          </p:xfrm>
          <a:graphic>
            <a:graphicData uri="http://schemas.openxmlformats.org/presentationml/2006/ole">
              <p:oleObj spid="_x0000_s38918" r:id="rId13" imgW="139680" imgH="164880" progId="Equation.DSMT4">
                <p:embed/>
              </p:oleObj>
            </a:graphicData>
          </a:graphic>
        </p:graphicFrame>
        <p:graphicFrame>
          <p:nvGraphicFramePr>
            <p:cNvPr id="11328" name="对象 3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1871" y="7967"/>
            <a:ext cx="418" cy="460"/>
          </p:xfrm>
          <a:graphic>
            <a:graphicData uri="http://schemas.openxmlformats.org/presentationml/2006/ole">
              <p:oleObj spid="_x0000_s38917" r:id="rId14" imgW="126720" imgH="139680" progId="Equation.DSMT4">
                <p:embed/>
              </p:oleObj>
            </a:graphicData>
          </a:graphic>
        </p:graphicFrame>
      </p:grpSp>
      <p:sp>
        <p:nvSpPr>
          <p:cNvPr id="16" name="文本框 15"/>
          <p:cNvSpPr txBox="1"/>
          <p:nvPr/>
        </p:nvSpPr>
        <p:spPr>
          <a:xfrm>
            <a:off x="925830" y="675005"/>
            <a:ext cx="7764780" cy="521970"/>
          </a:xfrm>
          <a:prstGeom prst="rect">
            <a:avLst/>
          </a:prstGeom>
          <a:noFill/>
          <a:ln w="38100" cmpd="sng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问题3：以函数       为例</a:t>
            </a:r>
            <a:r>
              <a:rPr lang="zh-CN"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，</a:t>
            </a:r>
            <a:r>
              <a:rPr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能用数学符号语言</a:t>
            </a:r>
          </a:p>
        </p:txBody>
      </p:sp>
      <p:graphicFrame>
        <p:nvGraphicFramePr>
          <p:cNvPr id="24" name="Object 56"/>
          <p:cNvGraphicFramePr>
            <a:graphicFrameLocks/>
          </p:cNvGraphicFramePr>
          <p:nvPr/>
        </p:nvGraphicFramePr>
        <p:xfrm>
          <a:off x="3331210" y="690880"/>
          <a:ext cx="1280795" cy="465455"/>
        </p:xfrm>
        <a:graphic>
          <a:graphicData uri="http://schemas.openxmlformats.org/presentationml/2006/ole">
            <p:oleObj spid="_x0000_s38916" r:id="rId15" imgW="634725" imgH="228501" progId="Equation.3">
              <p:embed/>
            </p:oleObj>
          </a:graphicData>
        </a:graphic>
      </p:graphicFrame>
      <p:graphicFrame>
        <p:nvGraphicFramePr>
          <p:cNvPr id="10" name="Object 56"/>
          <p:cNvGraphicFramePr>
            <a:graphicFrameLocks/>
          </p:cNvGraphicFramePr>
          <p:nvPr/>
        </p:nvGraphicFramePr>
        <p:xfrm>
          <a:off x="3331210" y="701675"/>
          <a:ext cx="1280795" cy="465455"/>
        </p:xfrm>
        <a:graphic>
          <a:graphicData uri="http://schemas.openxmlformats.org/presentationml/2006/ole">
            <p:oleObj spid="_x0000_s38915" r:id="rId16" imgW="634725" imgH="228501" progId="Equation.3">
              <p:embed/>
            </p:oleObj>
          </a:graphicData>
        </a:graphic>
      </p:graphicFrame>
      <p:grpSp>
        <p:nvGrpSpPr>
          <p:cNvPr id="49" name="组合 48"/>
          <p:cNvGrpSpPr/>
          <p:nvPr/>
        </p:nvGrpSpPr>
        <p:grpSpPr>
          <a:xfrm>
            <a:off x="742950" y="685800"/>
            <a:ext cx="9791065" cy="1078865"/>
            <a:chOff x="1170" y="968"/>
            <a:chExt cx="15419" cy="1699"/>
          </a:xfrm>
        </p:grpSpPr>
        <p:sp>
          <p:nvSpPr>
            <p:cNvPr id="2" name="文本框 1"/>
            <p:cNvSpPr txBox="1"/>
            <p:nvPr/>
          </p:nvSpPr>
          <p:spPr>
            <a:xfrm>
              <a:off x="1170" y="1845"/>
              <a:ext cx="8207" cy="822"/>
            </a:xfrm>
            <a:prstGeom prst="rect">
              <a:avLst/>
            </a:prstGeom>
            <a:noFill/>
            <a:ln w="38100" cmpd="sng">
              <a:noFill/>
              <a:prstDash val="sysDot"/>
            </a:ln>
          </p:spPr>
          <p:txBody>
            <a:bodyPr wrap="square">
              <a:spAutoFit/>
            </a:bodyPr>
            <a:lstStyle/>
            <a:p>
              <a:r>
                <a:rPr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“函数图</a:t>
              </a:r>
              <a:r>
                <a:rPr lang="zh-CN"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象</a:t>
              </a:r>
              <a:r>
                <a:rPr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关于  轴对称</a:t>
              </a:r>
              <a:r>
                <a:rPr lang="en-US"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”</a:t>
              </a:r>
              <a:r>
                <a:rPr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吗？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58" y="968"/>
              <a:ext cx="15131" cy="822"/>
            </a:xfrm>
            <a:prstGeom prst="rect">
              <a:avLst/>
            </a:prstGeom>
            <a:noFill/>
            <a:ln w="38100" cmpd="sng">
              <a:noFill/>
              <a:prstDash val="sysDot"/>
            </a:ln>
          </p:spPr>
          <p:txBody>
            <a:bodyPr wrap="square">
              <a:spAutoFit/>
            </a:bodyPr>
            <a:lstStyle/>
            <a:p>
              <a:r>
                <a:rPr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问题3：以函数       为例</a:t>
              </a:r>
              <a:r>
                <a:rPr lang="zh-CN"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，</a:t>
              </a:r>
              <a:r>
                <a:rPr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能用数学符号语言</a:t>
              </a:r>
              <a:r>
                <a:rPr lang="zh-CN"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描述</a:t>
              </a:r>
            </a:p>
          </p:txBody>
        </p:sp>
        <p:graphicFrame>
          <p:nvGraphicFramePr>
            <p:cNvPr id="37" name="Object 56"/>
            <p:cNvGraphicFramePr>
              <a:graphicFrameLocks/>
            </p:cNvGraphicFramePr>
            <p:nvPr/>
          </p:nvGraphicFramePr>
          <p:xfrm>
            <a:off x="5337" y="1942"/>
            <a:ext cx="597" cy="713"/>
          </p:xfrm>
          <a:graphic>
            <a:graphicData uri="http://schemas.openxmlformats.org/presentationml/2006/ole">
              <p:oleObj spid="_x0000_s38914" r:id="rId17" imgW="139680" imgH="164880" progId="Equation.DSMT4">
                <p:embed/>
              </p:oleObj>
            </a:graphicData>
          </a:graphic>
        </p:graphicFrame>
      </p:grpSp>
      <p:grpSp>
        <p:nvGrpSpPr>
          <p:cNvPr id="48" name="组合 47"/>
          <p:cNvGrpSpPr/>
          <p:nvPr/>
        </p:nvGrpSpPr>
        <p:grpSpPr>
          <a:xfrm>
            <a:off x="5808345" y="1217930"/>
            <a:ext cx="8844915" cy="521970"/>
            <a:chOff x="607" y="7874"/>
            <a:chExt cx="13929" cy="822"/>
          </a:xfrm>
        </p:grpSpPr>
        <p:sp>
          <p:nvSpPr>
            <p:cNvPr id="45" name="文本框 44"/>
            <p:cNvSpPr txBox="1"/>
            <p:nvPr/>
          </p:nvSpPr>
          <p:spPr>
            <a:xfrm>
              <a:off x="607" y="7874"/>
              <a:ext cx="13929" cy="822"/>
            </a:xfrm>
            <a:prstGeom prst="rect">
              <a:avLst/>
            </a:prstGeom>
            <a:noFill/>
            <a:ln w="38100" cmpd="sng">
              <a:noFill/>
              <a:prstDash val="sysDot"/>
            </a:ln>
          </p:spPr>
          <p:txBody>
            <a:bodyPr wrap="square">
              <a:spAutoFit/>
            </a:bodyPr>
            <a:lstStyle/>
            <a:p>
              <a:r>
                <a:rPr lang="zh-CN" sz="2800" b="1">
                  <a:solidFill>
                    <a:srgbClr val="FF0000"/>
                  </a:solidFill>
                  <a:latin typeface="+mn-ea"/>
                  <a:ea typeface="+mn-ea"/>
                </a:rPr>
                <a:t>函数        </a:t>
              </a:r>
              <a:r>
                <a:rPr lang="zh-CN" altLang="en-US" sz="2800" b="1" dirty="0">
                  <a:solidFill>
                    <a:srgbClr val="FF0000"/>
                  </a:solidFill>
                  <a:latin typeface="宋体" panose="02010600030101010101" pitchFamily="2" charset="-122"/>
                  <a:sym typeface="+mn-ea"/>
                </a:rPr>
                <a:t>有类似的结论吗？</a:t>
              </a:r>
              <a:endPara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+mn-ea"/>
                <a:sym typeface="+mn-ea"/>
              </a:endParaRPr>
            </a:p>
          </p:txBody>
        </p:sp>
        <p:graphicFrame>
          <p:nvGraphicFramePr>
            <p:cNvPr id="46" name="Object 61"/>
            <p:cNvGraphicFramePr>
              <a:graphicFrameLocks/>
            </p:cNvGraphicFramePr>
            <p:nvPr/>
          </p:nvGraphicFramePr>
          <p:xfrm>
            <a:off x="1740" y="7967"/>
            <a:ext cx="2420" cy="669"/>
          </p:xfrm>
          <a:graphic>
            <a:graphicData uri="http://schemas.openxmlformats.org/presentationml/2006/ole">
              <p:oleObj spid="_x0000_s38913" r:id="rId18" imgW="736560" imgH="203040" progId="Equation.DSMT4">
                <p:embed/>
              </p:oleObj>
            </a:graphicData>
          </a:graphic>
        </p:graphicFrame>
      </p:grpSp>
      <p:sp>
        <p:nvSpPr>
          <p:cNvPr id="6146" name="文本框 8194"/>
          <p:cNvSpPr txBox="1"/>
          <p:nvPr/>
        </p:nvSpPr>
        <p:spPr>
          <a:xfrm>
            <a:off x="-61595" y="-44450"/>
            <a:ext cx="672465" cy="690245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0170" tIns="46990" rIns="90170" bIns="4699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问题探究</a:t>
            </a:r>
          </a:p>
        </p:txBody>
      </p:sp>
      <p:sp>
        <p:nvSpPr>
          <p:cNvPr id="4" name="动作按钮: 前进或下一项 3">
            <a:hlinkClick r:id="rId19" action="ppaction://hlinkfile"/>
          </p:cNvPr>
          <p:cNvSpPr/>
          <p:nvPr/>
        </p:nvSpPr>
        <p:spPr>
          <a:xfrm>
            <a:off x="10973435" y="5059045"/>
            <a:ext cx="441960" cy="51752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微信图片_2020111015302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537575" y="0"/>
            <a:ext cx="3469005" cy="74930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47"/>
          <p:cNvSpPr>
            <a:spLocks noChangeArrowheads="1"/>
          </p:cNvSpPr>
          <p:nvPr/>
        </p:nvSpPr>
        <p:spPr bwMode="auto">
          <a:xfrm>
            <a:off x="2100263" y="1405573"/>
            <a:ext cx="214313" cy="2159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endParaRPr kumimoji="0" lang="zh-CN" altLang="zh-CN" sz="20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51560" y="1503045"/>
            <a:ext cx="8763000" cy="1383030"/>
            <a:chOff x="2046" y="3073"/>
            <a:chExt cx="13800" cy="2178"/>
          </a:xfrm>
        </p:grpSpPr>
        <p:sp>
          <p:nvSpPr>
            <p:cNvPr id="15365" name="Text Box 6"/>
            <p:cNvSpPr txBox="1"/>
            <p:nvPr/>
          </p:nvSpPr>
          <p:spPr>
            <a:xfrm>
              <a:off x="2046" y="3073"/>
              <a:ext cx="13800" cy="2178"/>
            </a:xfrm>
            <a:prstGeom prst="rect">
              <a:avLst/>
            </a:prstGeom>
            <a:noFill/>
            <a:ln w="41275" cmpd="sng">
              <a:solidFill>
                <a:srgbClr val="FF0000"/>
              </a:solidFill>
              <a:prstDash val="sysDot"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000" b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一般地，设函数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en-US" altLang="zh-CN" sz="3000" b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r>
                <a:rPr lang="en-US" altLang="zh-CN" sz="30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r>
                <a:rPr lang="zh-CN" altLang="en-US" sz="3000" b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的定义域为</a:t>
              </a:r>
              <a:r>
                <a:rPr lang="en-US" altLang="zh-CN" sz="3000" b="1" i="1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I</a:t>
              </a:r>
              <a:r>
                <a:rPr lang="zh-CN" altLang="en-US" sz="3000" b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，如果      都有              </a:t>
              </a:r>
            </a:p>
            <a:p>
              <a:pPr>
                <a:spcBef>
                  <a:spcPct val="50000"/>
                </a:spcBef>
              </a:pPr>
              <a:r>
                <a:rPr lang="zh-CN" altLang="en-US" sz="3000" b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且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en-US" altLang="zh-CN" sz="3000" b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lang="en-US" altLang="zh-CN" sz="3000" b="1" err="1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r>
                <a:rPr lang="en-US" altLang="zh-CN" sz="30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)=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en-US" altLang="zh-CN" sz="3000" b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r>
                <a:rPr lang="en-US" altLang="zh-CN" sz="30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r>
                <a:rPr lang="zh-CN" altLang="en-US" sz="3000" b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，那么函数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en-US" altLang="zh-CN" sz="3000" b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r>
                <a:rPr lang="en-US" altLang="zh-CN" sz="30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r>
                <a:rPr lang="zh-CN" altLang="en-US" sz="3000" b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就叫做</a:t>
              </a:r>
              <a:r>
                <a:rPr lang="zh-CN" altLang="en-US" sz="3600" b="1" dirty="0">
                  <a:solidFill>
                    <a:srgbClr val="FF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偶函数</a:t>
              </a:r>
              <a:r>
                <a:rPr lang="en-US" altLang="zh-CN" sz="3000" b="1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.</a:t>
              </a:r>
              <a:r>
                <a:rPr lang="en-US" altLang="zh-CN" sz="30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 </a:t>
              </a:r>
            </a:p>
          </p:txBody>
        </p:sp>
        <p:graphicFrame>
          <p:nvGraphicFramePr>
            <p:cNvPr id="15366" name="对象 11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2455" y="3132"/>
            <a:ext cx="1914" cy="763"/>
          </p:xfrm>
          <a:graphic>
            <a:graphicData uri="http://schemas.openxmlformats.org/presentationml/2006/ole">
              <p:oleObj spid="_x0000_s40962" r:id="rId4" imgW="444240" imgH="177480" progId="Equation.DSMT4">
                <p:embed/>
              </p:oleObj>
            </a:graphicData>
          </a:graphic>
        </p:graphicFrame>
        <p:graphicFrame>
          <p:nvGraphicFramePr>
            <p:cNvPr id="15367" name="对象 12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402" y="4349"/>
            <a:ext cx="2041" cy="838"/>
          </p:xfrm>
          <a:graphic>
            <a:graphicData uri="http://schemas.openxmlformats.org/presentationml/2006/ole">
              <p:oleObj spid="_x0000_s40961" r:id="rId5" imgW="431640" imgH="177480" progId="Equation.DSMT4">
                <p:embed/>
              </p:oleObj>
            </a:graphicData>
          </a:graphic>
        </p:graphicFrame>
      </p:grpSp>
      <p:sp>
        <p:nvSpPr>
          <p:cNvPr id="16" name="文本框 15"/>
          <p:cNvSpPr txBox="1"/>
          <p:nvPr/>
        </p:nvSpPr>
        <p:spPr>
          <a:xfrm>
            <a:off x="932815" y="679450"/>
            <a:ext cx="5890895" cy="521970"/>
          </a:xfrm>
          <a:prstGeom prst="rect">
            <a:avLst/>
          </a:prstGeom>
          <a:noFill/>
          <a:ln w="38100" cmpd="sng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问题</a:t>
            </a:r>
            <a:r>
              <a:rPr lang="en-US"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4</a:t>
            </a:r>
            <a:r>
              <a:rPr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：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你能给出偶函数的定义吗？</a:t>
            </a:r>
            <a:endParaRPr sz="2800" b="1">
              <a:solidFill>
                <a:schemeClr val="accent1">
                  <a:lumMod val="1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49960" y="3665220"/>
            <a:ext cx="8435340" cy="521970"/>
          </a:xfrm>
          <a:prstGeom prst="rect">
            <a:avLst/>
          </a:prstGeom>
          <a:noFill/>
          <a:ln w="38100" cmpd="sng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问题</a:t>
            </a:r>
            <a:r>
              <a:rPr lang="en-US" altLang="zh-CN" sz="2800" b="1" dirty="0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5</a:t>
            </a:r>
            <a:r>
              <a:rPr lang="zh-CN" altLang="en-US" sz="2800" b="1" dirty="0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：你能举出一些偶函数的例子吗？并说明理由</a:t>
            </a:r>
            <a:r>
              <a:rPr lang="zh-CN" altLang="en-US" sz="2800" dirty="0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.</a:t>
            </a:r>
            <a:endParaRPr lang="zh-CN" altLang="en-US" sz="2800" b="1" dirty="0">
              <a:solidFill>
                <a:schemeClr val="accent1">
                  <a:lumMod val="10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7" name="文本框 8194"/>
          <p:cNvSpPr txBox="1"/>
          <p:nvPr/>
        </p:nvSpPr>
        <p:spPr>
          <a:xfrm>
            <a:off x="1270" y="0"/>
            <a:ext cx="672465" cy="690245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0170" tIns="46990" rIns="90170" bIns="4699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形成概念</a:t>
            </a:r>
          </a:p>
        </p:txBody>
      </p:sp>
      <p:pic>
        <p:nvPicPr>
          <p:cNvPr id="2" name="图片 1" descr="微信图片_202011101530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9165" y="10160"/>
            <a:ext cx="3469005" cy="749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891540" y="709930"/>
            <a:ext cx="10720705" cy="521970"/>
          </a:xfrm>
          <a:prstGeom prst="rect">
            <a:avLst/>
          </a:prstGeom>
          <a:noFill/>
          <a:ln w="38100" cmpd="sng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zh-CN"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问题</a:t>
            </a:r>
            <a:r>
              <a:rPr lang="en-US" altLang="zh-CN"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6</a:t>
            </a:r>
            <a:r>
              <a:rPr lang="zh-CN" altLang="en-US"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：</a:t>
            </a:r>
            <a:r>
              <a:rPr lang="zh-CN"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请你类比偶函数概念的建构过程，思考并讨论以下问题：</a:t>
            </a:r>
            <a:endParaRPr lang="zh-CN" altLang="en-US" sz="2800" b="1">
              <a:solidFill>
                <a:schemeClr val="accent1">
                  <a:lumMod val="10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956310" y="1345565"/>
            <a:ext cx="7907020" cy="840105"/>
            <a:chOff x="1250" y="1687"/>
            <a:chExt cx="12452" cy="1323"/>
          </a:xfrm>
        </p:grpSpPr>
        <p:sp>
          <p:nvSpPr>
            <p:cNvPr id="100" name="文本框 99"/>
            <p:cNvSpPr txBox="1"/>
            <p:nvPr/>
          </p:nvSpPr>
          <p:spPr>
            <a:xfrm>
              <a:off x="1250" y="1970"/>
              <a:ext cx="12452" cy="822"/>
            </a:xfrm>
            <a:prstGeom prst="rect">
              <a:avLst/>
            </a:prstGeom>
            <a:noFill/>
            <a:ln w="38100" cmpd="sng">
              <a:noFill/>
              <a:prstDash val="sysDot"/>
            </a:ln>
          </p:spPr>
          <p:txBody>
            <a:bodyPr wrap="square">
              <a:spAutoFit/>
            </a:bodyPr>
            <a:lstStyle/>
            <a:p>
              <a:r>
                <a:rPr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思考</a:t>
              </a:r>
              <a:r>
                <a:rPr lang="zh-CN"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一：观察</a:t>
              </a:r>
              <a:r>
                <a:rPr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              </a:t>
              </a:r>
              <a:r>
                <a:rPr lang="zh-CN"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图象</a:t>
              </a:r>
              <a:r>
                <a:rPr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什么</a:t>
              </a:r>
              <a:r>
                <a:rPr lang="zh-CN"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共同</a:t>
              </a:r>
              <a:r>
                <a:rPr sz="2800" b="1">
                  <a:solidFill>
                    <a:schemeClr val="accent1">
                      <a:lumMod val="10000"/>
                    </a:schemeClr>
                  </a:solidFill>
                  <a:latin typeface="+mn-ea"/>
                  <a:ea typeface="+mn-ea"/>
                </a:rPr>
                <a:t>特征？</a:t>
              </a:r>
            </a:p>
          </p:txBody>
        </p:sp>
        <p:graphicFrame>
          <p:nvGraphicFramePr>
            <p:cNvPr id="25" name="对象 24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4612" y="1687"/>
            <a:ext cx="4138" cy="1323"/>
          </p:xfrm>
          <a:graphic>
            <a:graphicData uri="http://schemas.openxmlformats.org/presentationml/2006/ole">
              <p:oleObj spid="_x0000_s1026" r:id="rId4" imgW="1231560" imgH="393480" progId="Equation.DSMT4">
                <p:embed/>
              </p:oleObj>
            </a:graphicData>
          </a:graphic>
        </p:graphicFrame>
      </p:grpSp>
      <p:sp>
        <p:nvSpPr>
          <p:cNvPr id="27" name="文本框 26"/>
          <p:cNvSpPr txBox="1"/>
          <p:nvPr/>
        </p:nvSpPr>
        <p:spPr>
          <a:xfrm>
            <a:off x="956310" y="2379345"/>
            <a:ext cx="9232265" cy="521970"/>
          </a:xfrm>
          <a:prstGeom prst="rect">
            <a:avLst/>
          </a:prstGeom>
          <a:noFill/>
          <a:ln w="38100" cmpd="sng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思考二:</a:t>
            </a:r>
            <a:r>
              <a:rPr lang="zh-CN"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如何用</a:t>
            </a:r>
            <a:r>
              <a:rPr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数学符号语言</a:t>
            </a:r>
            <a:r>
              <a:rPr lang="zh-CN"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描述函数图象的这个特征？</a:t>
            </a:r>
          </a:p>
        </p:txBody>
      </p:sp>
      <p:sp>
        <p:nvSpPr>
          <p:cNvPr id="7" name="文本框 8194"/>
          <p:cNvSpPr txBox="1"/>
          <p:nvPr/>
        </p:nvSpPr>
        <p:spPr>
          <a:xfrm>
            <a:off x="-31115" y="-44450"/>
            <a:ext cx="672465" cy="690245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0170" tIns="46990" rIns="90170" bIns="4699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类比建构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937385" y="3089275"/>
            <a:ext cx="6767195" cy="2498725"/>
            <a:chOff x="2603" y="4737"/>
            <a:chExt cx="10657" cy="3935"/>
          </a:xfrm>
        </p:grpSpPr>
        <p:sp>
          <p:nvSpPr>
            <p:cNvPr id="10249" name="矩形 368648"/>
            <p:cNvSpPr/>
            <p:nvPr/>
          </p:nvSpPr>
          <p:spPr>
            <a:xfrm>
              <a:off x="5742" y="6738"/>
              <a:ext cx="761" cy="83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/>
            <a:lstStyle/>
            <a:p>
              <a:pPr algn="just"/>
              <a:r>
                <a:rPr lang="en-US" altLang="zh-CN" sz="2400" i="1" dirty="0">
                  <a:solidFill>
                    <a:srgbClr val="001010"/>
                  </a:solidFill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10250" name="矩形 368649"/>
            <p:cNvSpPr/>
            <p:nvPr/>
          </p:nvSpPr>
          <p:spPr>
            <a:xfrm>
              <a:off x="3712" y="4737"/>
              <a:ext cx="761" cy="83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/>
            <a:lstStyle/>
            <a:p>
              <a:pPr algn="just"/>
              <a:r>
                <a:rPr lang="en-US" altLang="zh-CN" sz="2400" i="1" dirty="0">
                  <a:solidFill>
                    <a:srgbClr val="001010"/>
                  </a:solidFill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0251" name="直接连接符 368650"/>
            <p:cNvSpPr/>
            <p:nvPr/>
          </p:nvSpPr>
          <p:spPr>
            <a:xfrm>
              <a:off x="2603" y="6824"/>
              <a:ext cx="3805" cy="0"/>
            </a:xfrm>
            <a:prstGeom prst="line">
              <a:avLst/>
            </a:prstGeom>
            <a:ln w="31750" cap="flat" cmpd="sng">
              <a:solidFill>
                <a:srgbClr val="001010"/>
              </a:solidFill>
              <a:prstDash val="solid"/>
              <a:headEnd type="none" w="med" len="med"/>
              <a:tailEnd type="arrow" w="med" len="med"/>
            </a:ln>
          </p:spPr>
        </p:sp>
        <p:sp>
          <p:nvSpPr>
            <p:cNvPr id="10252" name="直接连接符 368651"/>
            <p:cNvSpPr/>
            <p:nvPr/>
          </p:nvSpPr>
          <p:spPr>
            <a:xfrm flipH="1">
              <a:off x="4243" y="4932"/>
              <a:ext cx="25" cy="3741"/>
            </a:xfrm>
            <a:prstGeom prst="line">
              <a:avLst/>
            </a:prstGeom>
            <a:ln w="31750" cap="flat" cmpd="sng">
              <a:solidFill>
                <a:srgbClr val="001010"/>
              </a:solidFill>
              <a:prstDash val="solid"/>
              <a:headEnd type="arrow" w="med" len="med"/>
              <a:tailEnd type="none" w="med" len="med"/>
            </a:ln>
          </p:spPr>
        </p:sp>
        <p:sp>
          <p:nvSpPr>
            <p:cNvPr id="10253" name="矩形 368652"/>
            <p:cNvSpPr/>
            <p:nvPr/>
          </p:nvSpPr>
          <p:spPr>
            <a:xfrm>
              <a:off x="4267" y="6704"/>
              <a:ext cx="1014" cy="70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/>
            <a:lstStyle/>
            <a:p>
              <a:pPr algn="just"/>
              <a:r>
                <a:rPr lang="en-US" altLang="zh-CN" sz="2400" i="1" dirty="0">
                  <a:solidFill>
                    <a:srgbClr val="001010"/>
                  </a:solidFill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10255" name="直接连接符 368665"/>
            <p:cNvSpPr/>
            <p:nvPr/>
          </p:nvSpPr>
          <p:spPr>
            <a:xfrm flipH="1">
              <a:off x="2672" y="5410"/>
              <a:ext cx="3114" cy="2897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257" name="矩形 368656"/>
            <p:cNvSpPr/>
            <p:nvPr/>
          </p:nvSpPr>
          <p:spPr>
            <a:xfrm>
              <a:off x="12015" y="6967"/>
              <a:ext cx="595" cy="69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/>
            <a:lstStyle/>
            <a:p>
              <a:pPr algn="just"/>
              <a:r>
                <a:rPr lang="en-US" altLang="zh-CN" sz="2400" b="0" i="1" dirty="0">
                  <a:solidFill>
                    <a:srgbClr val="001010"/>
                  </a:solidFill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10258" name="矩形 368657"/>
            <p:cNvSpPr/>
            <p:nvPr/>
          </p:nvSpPr>
          <p:spPr>
            <a:xfrm>
              <a:off x="9940" y="4812"/>
              <a:ext cx="980" cy="69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/>
            <a:lstStyle/>
            <a:p>
              <a:pPr algn="just"/>
              <a:r>
                <a:rPr lang="en-US" altLang="zh-CN" sz="2400" i="1" dirty="0">
                  <a:solidFill>
                    <a:srgbClr val="001010"/>
                  </a:solidFill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0259" name="直接连接符 368658"/>
            <p:cNvSpPr/>
            <p:nvPr/>
          </p:nvSpPr>
          <p:spPr>
            <a:xfrm>
              <a:off x="8603" y="6977"/>
              <a:ext cx="3837" cy="36"/>
            </a:xfrm>
            <a:prstGeom prst="line">
              <a:avLst/>
            </a:prstGeom>
            <a:ln w="31750" cap="flat" cmpd="sng">
              <a:solidFill>
                <a:srgbClr val="001010"/>
              </a:solidFill>
              <a:prstDash val="solid"/>
              <a:headEnd type="none" w="med" len="med"/>
              <a:tailEnd type="arrow" w="med" len="med"/>
            </a:ln>
          </p:spPr>
        </p:sp>
        <p:sp>
          <p:nvSpPr>
            <p:cNvPr id="10260" name="直接连接符 368659"/>
            <p:cNvSpPr/>
            <p:nvPr/>
          </p:nvSpPr>
          <p:spPr>
            <a:xfrm>
              <a:off x="10512" y="4932"/>
              <a:ext cx="7" cy="3740"/>
            </a:xfrm>
            <a:prstGeom prst="line">
              <a:avLst/>
            </a:prstGeom>
            <a:ln w="31750" cap="flat" cmpd="sng">
              <a:solidFill>
                <a:srgbClr val="001010"/>
              </a:solidFill>
              <a:prstDash val="solid"/>
              <a:headEnd type="arrow" w="med" len="med"/>
              <a:tailEnd type="none" w="med" len="med"/>
            </a:ln>
          </p:spPr>
        </p:sp>
        <p:sp>
          <p:nvSpPr>
            <p:cNvPr id="10261" name="矩形 368660"/>
            <p:cNvSpPr/>
            <p:nvPr/>
          </p:nvSpPr>
          <p:spPr>
            <a:xfrm>
              <a:off x="10512" y="6840"/>
              <a:ext cx="872" cy="585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/>
            <a:lstStyle/>
            <a:p>
              <a:pPr algn="just"/>
              <a:r>
                <a:rPr lang="en-US" altLang="zh-CN" sz="2400" i="1" dirty="0">
                  <a:solidFill>
                    <a:srgbClr val="001010"/>
                  </a:solidFill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10263" name="任意多边形 368674"/>
            <p:cNvSpPr/>
            <p:nvPr/>
          </p:nvSpPr>
          <p:spPr>
            <a:xfrm>
              <a:off x="10652" y="5344"/>
              <a:ext cx="1145" cy="1550"/>
            </a:xfrm>
            <a:custGeom>
              <a:avLst/>
              <a:gdLst/>
              <a:ahLst/>
              <a:cxnLst/>
              <a:rect l="0" t="0" r="0" b="0"/>
              <a:pathLst>
                <a:path w="900" h="936">
                  <a:moveTo>
                    <a:pt x="0" y="0"/>
                  </a:moveTo>
                  <a:cubicBezTo>
                    <a:pt x="15" y="234"/>
                    <a:pt x="30" y="468"/>
                    <a:pt x="180" y="624"/>
                  </a:cubicBezTo>
                  <a:cubicBezTo>
                    <a:pt x="330" y="780"/>
                    <a:pt x="780" y="884"/>
                    <a:pt x="900" y="936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" name="任意多边形 368674"/>
            <p:cNvSpPr/>
            <p:nvPr/>
          </p:nvSpPr>
          <p:spPr>
            <a:xfrm rot="10140000">
              <a:off x="9143" y="6935"/>
              <a:ext cx="1145" cy="1550"/>
            </a:xfrm>
            <a:custGeom>
              <a:avLst/>
              <a:gdLst/>
              <a:ahLst/>
              <a:cxnLst/>
              <a:rect l="0" t="0" r="0" b="0"/>
              <a:pathLst>
                <a:path w="900" h="936">
                  <a:moveTo>
                    <a:pt x="0" y="0"/>
                  </a:moveTo>
                  <a:cubicBezTo>
                    <a:pt x="15" y="234"/>
                    <a:pt x="30" y="468"/>
                    <a:pt x="180" y="624"/>
                  </a:cubicBezTo>
                  <a:cubicBezTo>
                    <a:pt x="330" y="780"/>
                    <a:pt x="780" y="884"/>
                    <a:pt x="900" y="936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" name="Object 56"/>
            <p:cNvGraphicFramePr>
              <a:graphicFrameLocks/>
            </p:cNvGraphicFramePr>
            <p:nvPr/>
          </p:nvGraphicFramePr>
          <p:xfrm>
            <a:off x="5491" y="5918"/>
            <a:ext cx="1816" cy="652"/>
          </p:xfrm>
          <a:graphic>
            <a:graphicData uri="http://schemas.openxmlformats.org/presentationml/2006/ole">
              <p:oleObj spid="_x0000_s1028" r:id="rId5" imgW="571320" imgH="203040" progId="Equation.DSMT4">
                <p:embed/>
              </p:oleObj>
            </a:graphicData>
          </a:graphic>
        </p:graphicFrame>
        <p:graphicFrame>
          <p:nvGraphicFramePr>
            <p:cNvPr id="3" name="Object 56"/>
            <p:cNvGraphicFramePr>
              <a:graphicFrameLocks/>
            </p:cNvGraphicFramePr>
            <p:nvPr/>
          </p:nvGraphicFramePr>
          <p:xfrm>
            <a:off x="11364" y="5487"/>
            <a:ext cx="1897" cy="1264"/>
          </p:xfrm>
          <a:graphic>
            <a:graphicData uri="http://schemas.openxmlformats.org/presentationml/2006/ole">
              <p:oleObj spid="_x0000_s1027" r:id="rId6" imgW="596880" imgH="393480" progId="Equation.DSMT4">
                <p:embed/>
              </p:oleObj>
            </a:graphicData>
          </a:graphic>
        </p:graphicFrame>
      </p:grpSp>
      <p:pic>
        <p:nvPicPr>
          <p:cNvPr id="9" name="图片 8" descr="微信图片_202011101530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7575" y="20320"/>
            <a:ext cx="3469005" cy="7493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47"/>
          <p:cNvSpPr>
            <a:spLocks noChangeArrowheads="1"/>
          </p:cNvSpPr>
          <p:nvPr/>
        </p:nvSpPr>
        <p:spPr bwMode="auto">
          <a:xfrm>
            <a:off x="2100263" y="572453"/>
            <a:ext cx="214313" cy="2159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</a:t>
            </a:r>
            <a:endParaRPr kumimoji="0" lang="zh-CN" altLang="zh-CN" sz="20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64260" y="3338195"/>
            <a:ext cx="8435340" cy="521970"/>
          </a:xfrm>
          <a:prstGeom prst="rect">
            <a:avLst/>
          </a:prstGeom>
          <a:noFill/>
          <a:ln w="38100" cmpd="sng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问题</a:t>
            </a:r>
            <a:r>
              <a:rPr lang="en-US" altLang="zh-CN" sz="2800" b="1" dirty="0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8</a:t>
            </a:r>
            <a:r>
              <a:rPr lang="zh-CN" altLang="en-US" sz="2800" b="1" dirty="0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：你能举出一些奇函数的例子吗？并说明理由</a:t>
            </a:r>
            <a:r>
              <a:rPr lang="zh-CN" altLang="en-US" sz="2800" dirty="0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.</a:t>
            </a:r>
            <a:endParaRPr lang="zh-CN" altLang="en-US" sz="2800" b="1" dirty="0">
              <a:solidFill>
                <a:schemeClr val="accent1">
                  <a:lumMod val="10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96010" y="1227455"/>
            <a:ext cx="8763000" cy="1383665"/>
            <a:chOff x="2046" y="3073"/>
            <a:chExt cx="13800" cy="2179"/>
          </a:xfrm>
        </p:grpSpPr>
        <p:sp>
          <p:nvSpPr>
            <p:cNvPr id="6" name="Text Box 6"/>
            <p:cNvSpPr txBox="1"/>
            <p:nvPr/>
          </p:nvSpPr>
          <p:spPr>
            <a:xfrm>
              <a:off x="2046" y="3073"/>
              <a:ext cx="13800" cy="2179"/>
            </a:xfrm>
            <a:prstGeom prst="rect">
              <a:avLst/>
            </a:prstGeom>
            <a:noFill/>
            <a:ln w="41275" cmpd="sng">
              <a:solidFill>
                <a:srgbClr val="FF0000"/>
              </a:solidFill>
              <a:prstDash val="sysDot"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000" b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一般地，设函数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en-US" altLang="zh-CN" sz="3000" b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r>
                <a:rPr lang="en-US" altLang="zh-CN" sz="30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r>
                <a:rPr lang="zh-CN" altLang="en-US" sz="3000" b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的定义域为</a:t>
              </a:r>
              <a:r>
                <a:rPr lang="en-US" altLang="zh-CN" sz="3000" b="1" i="1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I</a:t>
              </a:r>
              <a:r>
                <a:rPr lang="zh-CN" altLang="en-US" sz="3000" b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，如果      都有              </a:t>
              </a:r>
            </a:p>
            <a:p>
              <a:pPr>
                <a:spcBef>
                  <a:spcPct val="50000"/>
                </a:spcBef>
              </a:pPr>
              <a:r>
                <a:rPr lang="zh-CN" altLang="en-US" sz="3000" b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 且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en-US" altLang="zh-CN" sz="3000" b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lang="en-US" altLang="zh-CN" sz="3000" b="1" err="1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-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r>
                <a:rPr lang="en-US" altLang="zh-CN" sz="30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)=-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en-US" altLang="zh-CN" sz="3000" b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r>
                <a:rPr lang="en-US" altLang="zh-CN" sz="30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r>
                <a:rPr lang="zh-CN" altLang="en-US" sz="3000" b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，那么函数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en-US" altLang="zh-CN" sz="3000" b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lang="en-US" altLang="zh-CN" sz="3000" b="1" i="1" err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r>
                <a:rPr lang="en-US" altLang="zh-CN" sz="30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r>
                <a:rPr lang="zh-CN" altLang="en-US" sz="3000" b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就叫做</a:t>
              </a:r>
              <a:r>
                <a:rPr lang="zh-CN" altLang="en-US" sz="3600" b="1" dirty="0">
                  <a:solidFill>
                    <a:srgbClr val="FF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奇函数</a:t>
              </a:r>
              <a:r>
                <a:rPr lang="en-US" altLang="zh-CN" sz="3000" b="1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.</a:t>
              </a:r>
              <a:r>
                <a:rPr lang="en-US" altLang="zh-CN" sz="30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 </a:t>
              </a:r>
            </a:p>
          </p:txBody>
        </p:sp>
        <p:graphicFrame>
          <p:nvGraphicFramePr>
            <p:cNvPr id="7" name="对象 11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2455" y="3132"/>
            <a:ext cx="1914" cy="763"/>
          </p:xfrm>
          <a:graphic>
            <a:graphicData uri="http://schemas.openxmlformats.org/presentationml/2006/ole">
              <p:oleObj spid="_x0000_s41986" r:id="rId4" imgW="444240" imgH="177480" progId="Equation.DSMT4">
                <p:embed/>
              </p:oleObj>
            </a:graphicData>
          </a:graphic>
        </p:graphicFrame>
        <p:graphicFrame>
          <p:nvGraphicFramePr>
            <p:cNvPr id="9" name="对象 12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402" y="4349"/>
            <a:ext cx="2041" cy="838"/>
          </p:xfrm>
          <a:graphic>
            <a:graphicData uri="http://schemas.openxmlformats.org/presentationml/2006/ole">
              <p:oleObj spid="_x0000_s41985" r:id="rId5" imgW="431640" imgH="177480" progId="Equation.DSMT4">
                <p:embed/>
              </p:oleObj>
            </a:graphicData>
          </a:graphic>
        </p:graphicFrame>
      </p:grpSp>
      <p:sp>
        <p:nvSpPr>
          <p:cNvPr id="16" name="文本框 15"/>
          <p:cNvSpPr txBox="1"/>
          <p:nvPr/>
        </p:nvSpPr>
        <p:spPr>
          <a:xfrm>
            <a:off x="1065530" y="445135"/>
            <a:ext cx="5890895" cy="521970"/>
          </a:xfrm>
          <a:prstGeom prst="rect">
            <a:avLst/>
          </a:prstGeom>
          <a:noFill/>
          <a:ln w="38100" cmpd="sng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问题</a:t>
            </a:r>
            <a:r>
              <a:rPr lang="en-US"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7</a:t>
            </a:r>
            <a:r>
              <a:rPr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：</a:t>
            </a: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你能给出奇函数的定义吗？</a:t>
            </a:r>
            <a:endParaRPr sz="2800" b="1">
              <a:solidFill>
                <a:schemeClr val="accent1">
                  <a:lumMod val="1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1" name="文本框 8194"/>
          <p:cNvSpPr txBox="1"/>
          <p:nvPr/>
        </p:nvSpPr>
        <p:spPr>
          <a:xfrm>
            <a:off x="-31115" y="-44450"/>
            <a:ext cx="672465" cy="690245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0170" tIns="46990" rIns="90170" bIns="4699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类比建构</a:t>
            </a:r>
          </a:p>
        </p:txBody>
      </p:sp>
      <p:pic>
        <p:nvPicPr>
          <p:cNvPr id="3" name="图片 2" descr="微信图片_202011101530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8855" y="-20320"/>
            <a:ext cx="3469005" cy="749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9" name="对象 -2147482347"/>
          <p:cNvGraphicFramePr>
            <a:graphicFrameLocks/>
          </p:cNvGraphicFramePr>
          <p:nvPr/>
        </p:nvGraphicFramePr>
        <p:xfrm>
          <a:off x="1051083" y="582136"/>
          <a:ext cx="5089525" cy="2044700"/>
        </p:xfrm>
        <a:graphic>
          <a:graphicData uri="http://schemas.openxmlformats.org/presentationml/2006/ole">
            <p:oleObj spid="_x0000_s43009" r:id="rId4" imgW="2209680" imgH="888840" progId="Equation.DSMT4">
              <p:embed/>
            </p:oleObj>
          </a:graphicData>
        </a:graphic>
      </p:graphicFrame>
      <p:sp>
        <p:nvSpPr>
          <p:cNvPr id="7" name="文本框 8194"/>
          <p:cNvSpPr txBox="1"/>
          <p:nvPr/>
        </p:nvSpPr>
        <p:spPr>
          <a:xfrm>
            <a:off x="0" y="-22225"/>
            <a:ext cx="672465" cy="690245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0170" tIns="46990" rIns="90170" bIns="4699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概念应用</a:t>
            </a:r>
          </a:p>
        </p:txBody>
      </p:sp>
      <p:pic>
        <p:nvPicPr>
          <p:cNvPr id="2" name="图片 1" descr="微信图片_202011101530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7575" y="10160"/>
            <a:ext cx="3469005" cy="749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文本框 15362"/>
          <p:cNvSpPr txBox="1"/>
          <p:nvPr/>
        </p:nvSpPr>
        <p:spPr>
          <a:xfrm>
            <a:off x="805815" y="548005"/>
            <a:ext cx="11111230" cy="2245360"/>
          </a:xfrm>
          <a:prstGeom prst="rect">
            <a:avLst/>
          </a:prstGeom>
          <a:noFill/>
          <a:ln w="38100" cmpd="sng">
            <a:noFill/>
            <a:prstDash val="sysDot"/>
          </a:ln>
        </p:spPr>
        <p:txBody>
          <a:bodyPr wrap="square" anchor="t">
            <a:spAutoFit/>
          </a:bodyPr>
          <a:lstStyle/>
          <a:p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例</a:t>
            </a:r>
            <a:r>
              <a:rPr lang="en-US" altLang="zh-CN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(1)判断函数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800" baseline="300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的奇偶性；</a:t>
            </a:r>
          </a:p>
          <a:p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(2)下图是函数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800" baseline="300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的图象的一部分，你能根据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)的奇偶性</a:t>
            </a:r>
          </a:p>
          <a:p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画出它在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轴左边的图象吗？</a:t>
            </a:r>
          </a:p>
          <a:p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(3)一般地，如果知道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i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800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)为偶(奇)函数，那么我们可以怎样简化          对它的研究？</a:t>
            </a:r>
            <a:endParaRPr lang="zh-CN" altLang="en-US" sz="2800" dirty="0">
              <a:solidFill>
                <a:srgbClr val="00101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364" name="对象 15363"/>
          <p:cNvGraphicFramePr>
            <a:graphicFrameLocks/>
          </p:cNvGraphicFramePr>
          <p:nvPr/>
        </p:nvGraphicFramePr>
        <p:xfrm>
          <a:off x="6969760" y="3784600"/>
          <a:ext cx="0" cy="0"/>
        </p:xfrm>
        <a:graphic>
          <a:graphicData uri="http://schemas.openxmlformats.org/presentationml/2006/ole">
            <p:oleObj spid="_x0000_s44035" r:id="rId4" imgW="0" imgH="0" progId="Equation.3">
              <p:embed/>
            </p:oleObj>
          </a:graphicData>
        </a:graphic>
      </p:graphicFrame>
      <p:sp>
        <p:nvSpPr>
          <p:cNvPr id="15373" name="任意多边形 33800"/>
          <p:cNvSpPr/>
          <p:nvPr/>
        </p:nvSpPr>
        <p:spPr>
          <a:xfrm>
            <a:off x="8536940" y="2992755"/>
            <a:ext cx="1050925" cy="1579245"/>
          </a:xfrm>
          <a:custGeom>
            <a:avLst/>
            <a:gdLst/>
            <a:ahLst/>
            <a:cxnLst/>
            <a:rect l="0" t="0" r="0" b="0"/>
            <a:pathLst>
              <a:path w="900" h="1248">
                <a:moveTo>
                  <a:pt x="0" y="1248"/>
                </a:moveTo>
                <a:cubicBezTo>
                  <a:pt x="195" y="1196"/>
                  <a:pt x="390" y="1144"/>
                  <a:pt x="540" y="936"/>
                </a:cubicBezTo>
                <a:cubicBezTo>
                  <a:pt x="690" y="728"/>
                  <a:pt x="795" y="364"/>
                  <a:pt x="900" y="0"/>
                </a:cubicBezTo>
              </a:path>
            </a:pathLst>
          </a:custGeom>
          <a:noFill/>
          <a:ln w="34925" cap="flat" cmpd="sng">
            <a:solidFill>
              <a:schemeClr val="accent1">
                <a:lumMod val="10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4" name="任意多边形 33800"/>
          <p:cNvSpPr/>
          <p:nvPr/>
        </p:nvSpPr>
        <p:spPr>
          <a:xfrm rot="10560000">
            <a:off x="7342505" y="4627880"/>
            <a:ext cx="1256030" cy="1572895"/>
          </a:xfrm>
          <a:custGeom>
            <a:avLst/>
            <a:gdLst/>
            <a:ahLst/>
            <a:cxnLst/>
            <a:rect l="0" t="0" r="0" b="0"/>
            <a:pathLst>
              <a:path w="900" h="1248">
                <a:moveTo>
                  <a:pt x="0" y="1248"/>
                </a:moveTo>
                <a:cubicBezTo>
                  <a:pt x="195" y="1196"/>
                  <a:pt x="390" y="1144"/>
                  <a:pt x="540" y="936"/>
                </a:cubicBezTo>
                <a:cubicBezTo>
                  <a:pt x="690" y="728"/>
                  <a:pt x="795" y="364"/>
                  <a:pt x="900" y="0"/>
                </a:cubicBezTo>
              </a:path>
            </a:pathLst>
          </a:custGeom>
          <a:noFill/>
          <a:ln w="34925" cap="flat" cmpd="sng">
            <a:solidFill>
              <a:schemeClr val="accent1">
                <a:lumMod val="1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454265" y="3075305"/>
            <a:ext cx="2890520" cy="2783840"/>
            <a:chOff x="12331" y="4651"/>
            <a:chExt cx="4552" cy="4384"/>
          </a:xfrm>
        </p:grpSpPr>
        <p:grpSp>
          <p:nvGrpSpPr>
            <p:cNvPr id="15368" name="组合 15367"/>
            <p:cNvGrpSpPr/>
            <p:nvPr/>
          </p:nvGrpSpPr>
          <p:grpSpPr>
            <a:xfrm>
              <a:off x="12331" y="4651"/>
              <a:ext cx="4552" cy="4384"/>
              <a:chOff x="-267" y="0"/>
              <a:chExt cx="1707" cy="1463"/>
            </a:xfrm>
          </p:grpSpPr>
          <p:sp>
            <p:nvSpPr>
              <p:cNvPr id="15370" name="矩形 33801"/>
              <p:cNvSpPr/>
              <p:nvPr/>
            </p:nvSpPr>
            <p:spPr>
              <a:xfrm>
                <a:off x="144" y="783"/>
                <a:ext cx="192" cy="15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anchor="t"/>
              <a:lstStyle/>
              <a:p>
                <a:r>
                  <a:rPr lang="en-US" altLang="zh-CN" sz="2400" dirty="0">
                    <a:solidFill>
                      <a:srgbClr val="001010"/>
                    </a:solidFill>
                    <a:latin typeface="Times New Roman" panose="02020603050405020304" pitchFamily="18" charset="0"/>
                  </a:rPr>
                  <a:t>o</a:t>
                </a:r>
              </a:p>
            </p:txBody>
          </p:sp>
          <p:sp>
            <p:nvSpPr>
              <p:cNvPr id="15371" name="直接连接符 33803"/>
              <p:cNvSpPr/>
              <p:nvPr/>
            </p:nvSpPr>
            <p:spPr>
              <a:xfrm flipV="1">
                <a:off x="-267" y="797"/>
                <a:ext cx="1707" cy="10"/>
              </a:xfrm>
              <a:prstGeom prst="line">
                <a:avLst/>
              </a:prstGeom>
              <a:ln w="38100" cap="flat" cmpd="sng">
                <a:solidFill>
                  <a:schemeClr val="accent1">
                    <a:lumMod val="10000"/>
                  </a:schemeClr>
                </a:solidFill>
                <a:prstDash val="solid"/>
                <a:miter/>
                <a:headEnd type="none" w="med" len="med"/>
                <a:tailEnd type="arrow" w="med" len="med"/>
              </a:ln>
            </p:spPr>
          </p:sp>
          <p:sp>
            <p:nvSpPr>
              <p:cNvPr id="15372" name="直接连接符 33802"/>
              <p:cNvSpPr/>
              <p:nvPr/>
            </p:nvSpPr>
            <p:spPr>
              <a:xfrm>
                <a:off x="348" y="0"/>
                <a:ext cx="13" cy="1463"/>
              </a:xfrm>
              <a:prstGeom prst="line">
                <a:avLst/>
              </a:prstGeom>
              <a:ln w="38100" cap="flat" cmpd="sng">
                <a:solidFill>
                  <a:schemeClr val="accent1">
                    <a:lumMod val="10000"/>
                  </a:schemeClr>
                </a:solidFill>
                <a:prstDash val="solid"/>
                <a:miter/>
                <a:headEnd type="arrow" w="med" len="med"/>
                <a:tailEnd type="none" w="med" len="med"/>
              </a:ln>
            </p:spPr>
          </p:sp>
        </p:grpSp>
        <p:graphicFrame>
          <p:nvGraphicFramePr>
            <p:cNvPr id="5" name="对象 4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3427" y="4651"/>
            <a:ext cx="474" cy="560"/>
          </p:xfrm>
          <a:graphic>
            <a:graphicData uri="http://schemas.openxmlformats.org/presentationml/2006/ole">
              <p:oleObj spid="_x0000_s44034" r:id="rId5" imgW="139680" imgH="164880" progId="Equation.DSMT4">
                <p:embed/>
              </p:oleObj>
            </a:graphicData>
          </a:graphic>
        </p:graphicFrame>
        <p:graphicFrame>
          <p:nvGraphicFramePr>
            <p:cNvPr id="7" name="对象 6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6229" y="7083"/>
            <a:ext cx="495" cy="582"/>
          </p:xfrm>
          <a:graphic>
            <a:graphicData uri="http://schemas.openxmlformats.org/presentationml/2006/ole">
              <p:oleObj spid="_x0000_s44033" r:id="rId6" imgW="301680" imgH="355680" progId="Equation.DSMT4">
                <p:embed/>
              </p:oleObj>
            </a:graphicData>
          </a:graphic>
        </p:graphicFrame>
      </p:grpSp>
      <p:sp>
        <p:nvSpPr>
          <p:cNvPr id="28686" name="Line 14"/>
          <p:cNvSpPr/>
          <p:nvPr/>
        </p:nvSpPr>
        <p:spPr>
          <a:xfrm rot="240000" flipV="1">
            <a:off x="7948295" y="4236085"/>
            <a:ext cx="1113790" cy="715010"/>
          </a:xfrm>
          <a:prstGeom prst="line">
            <a:avLst/>
          </a:prstGeom>
          <a:ln w="12700" cap="flat" cmpd="sng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28687" name="Line 15"/>
          <p:cNvSpPr/>
          <p:nvPr/>
        </p:nvSpPr>
        <p:spPr>
          <a:xfrm rot="19080000" flipV="1">
            <a:off x="7084060" y="4389120"/>
            <a:ext cx="2853690" cy="338455"/>
          </a:xfrm>
          <a:prstGeom prst="line">
            <a:avLst/>
          </a:prstGeom>
          <a:ln w="9525" cap="flat" cmpd="sng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8688" name="Line 16"/>
          <p:cNvSpPr/>
          <p:nvPr/>
        </p:nvSpPr>
        <p:spPr>
          <a:xfrm rot="18900000">
            <a:off x="7400925" y="4495800"/>
            <a:ext cx="2200910" cy="156210"/>
          </a:xfrm>
          <a:prstGeom prst="line">
            <a:avLst/>
          </a:prstGeom>
          <a:ln w="9525" cap="flat" cmpd="sng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1" name="Oval 10"/>
          <p:cNvSpPr/>
          <p:nvPr/>
        </p:nvSpPr>
        <p:spPr>
          <a:xfrm flipV="1">
            <a:off x="9415145" y="3430905"/>
            <a:ext cx="90805" cy="85090"/>
          </a:xfrm>
          <a:prstGeom prst="ellipse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7"/>
              </a:buBlip>
              <a:defRPr sz="2400" kern="1200">
                <a:solidFill>
                  <a:srgbClr val="716B81"/>
                </a:solidFill>
                <a:latin typeface="+mn-lt"/>
                <a:ea typeface="+mn-ea"/>
                <a:cs typeface="+mn-cs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Oval 10"/>
          <p:cNvSpPr/>
          <p:nvPr/>
        </p:nvSpPr>
        <p:spPr>
          <a:xfrm flipH="1">
            <a:off x="9064943" y="4218623"/>
            <a:ext cx="88900" cy="889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7"/>
              </a:buBlip>
              <a:defRPr sz="2400" kern="1200">
                <a:solidFill>
                  <a:srgbClr val="716B81"/>
                </a:solidFill>
                <a:latin typeface="+mn-lt"/>
                <a:ea typeface="+mn-ea"/>
                <a:cs typeface="+mn-cs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Oval 10"/>
          <p:cNvSpPr/>
          <p:nvPr/>
        </p:nvSpPr>
        <p:spPr>
          <a:xfrm flipH="1">
            <a:off x="9296083" y="3789998"/>
            <a:ext cx="88900" cy="88900"/>
          </a:xfrm>
          <a:prstGeom prst="ellipse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7"/>
              </a:buBlip>
              <a:defRPr sz="2400" kern="1200">
                <a:solidFill>
                  <a:srgbClr val="716B81"/>
                </a:solidFill>
                <a:latin typeface="+mn-lt"/>
                <a:ea typeface="+mn-ea"/>
                <a:cs typeface="+mn-cs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Oval 10"/>
          <p:cNvSpPr/>
          <p:nvPr/>
        </p:nvSpPr>
        <p:spPr>
          <a:xfrm flipH="1">
            <a:off x="7622540" y="5273358"/>
            <a:ext cx="88900" cy="88900"/>
          </a:xfrm>
          <a:prstGeom prst="ellipse">
            <a:avLst/>
          </a:prstGeom>
          <a:solidFill>
            <a:srgbClr val="1F2021"/>
          </a:solidFill>
          <a:ln w="9525" cap="flat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7"/>
              </a:buBlip>
              <a:defRPr sz="2400" kern="1200">
                <a:solidFill>
                  <a:srgbClr val="716B81"/>
                </a:solidFill>
                <a:latin typeface="+mn-lt"/>
                <a:ea typeface="+mn-ea"/>
                <a:cs typeface="+mn-cs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Oval 10"/>
          <p:cNvSpPr/>
          <p:nvPr/>
        </p:nvSpPr>
        <p:spPr>
          <a:xfrm flipH="1">
            <a:off x="7855903" y="4867275"/>
            <a:ext cx="88900" cy="88900"/>
          </a:xfrm>
          <a:prstGeom prst="ellipse">
            <a:avLst/>
          </a:prstGeom>
          <a:solidFill>
            <a:srgbClr val="1F2021"/>
          </a:solidFill>
          <a:ln w="9525" cap="flat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7"/>
              </a:buBlip>
              <a:defRPr sz="2400" kern="1200">
                <a:solidFill>
                  <a:srgbClr val="716B81"/>
                </a:solidFill>
                <a:latin typeface="+mn-lt"/>
                <a:ea typeface="+mn-ea"/>
                <a:cs typeface="+mn-cs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Oval 10"/>
          <p:cNvSpPr/>
          <p:nvPr/>
        </p:nvSpPr>
        <p:spPr>
          <a:xfrm flipH="1">
            <a:off x="7504430" y="5632133"/>
            <a:ext cx="88900" cy="88900"/>
          </a:xfrm>
          <a:prstGeom prst="ellipse">
            <a:avLst/>
          </a:prstGeom>
          <a:solidFill>
            <a:srgbClr val="1F2021"/>
          </a:solidFill>
          <a:ln w="9525" cap="flat" cmpd="sng">
            <a:solidFill>
              <a:schemeClr val="bg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7"/>
              </a:buBlip>
              <a:defRPr sz="2400" kern="1200">
                <a:solidFill>
                  <a:srgbClr val="716B81"/>
                </a:solidFill>
                <a:latin typeface="+mn-lt"/>
                <a:ea typeface="+mn-ea"/>
                <a:cs typeface="+mn-cs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8194"/>
          <p:cNvSpPr txBox="1"/>
          <p:nvPr/>
        </p:nvSpPr>
        <p:spPr>
          <a:xfrm>
            <a:off x="-31115" y="-44450"/>
            <a:ext cx="672465" cy="690245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0170" tIns="46990" rIns="90170" bIns="4699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拓广探索</a:t>
            </a:r>
          </a:p>
        </p:txBody>
      </p:sp>
      <p:pic>
        <p:nvPicPr>
          <p:cNvPr id="2" name="图片 1" descr="微信图片_202011101530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6940" y="10160"/>
            <a:ext cx="3469005" cy="7493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25" grpId="0" bldLvl="0" animBg="1"/>
      <p:bldP spid="26" grpId="0" bldLvl="0" animBg="1"/>
      <p:bldP spid="2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7"/>
          <p:cNvSpPr/>
          <p:nvPr/>
        </p:nvSpPr>
        <p:spPr>
          <a:xfrm>
            <a:off x="2497138" y="1795780"/>
            <a:ext cx="214312" cy="215900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8D9499"/>
            </a:prstShdw>
          </a:effectLst>
        </p:spPr>
        <p:txBody>
          <a:bodyPr wrap="none" anchor="ctr">
            <a:spAutoFit/>
          </a:bodyPr>
          <a:lstStyle/>
          <a:p>
            <a:pPr eaLnBrk="0" hangingPunct="0"/>
            <a:r>
              <a:rPr lang="zh-CN" altLang="zh-CN" sz="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zh-CN" sz="2000" b="1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29310" y="1413510"/>
            <a:ext cx="9232265" cy="521970"/>
          </a:xfrm>
          <a:prstGeom prst="rect">
            <a:avLst/>
          </a:prstGeom>
          <a:noFill/>
          <a:ln w="38100" cmpd="sng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1.</a:t>
            </a:r>
            <a:r>
              <a:rPr lang="zh-CN"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回顾本节课的研究过程，我们是怎样展开奇偶性研究的？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69950" y="2585085"/>
            <a:ext cx="10273665" cy="953135"/>
          </a:xfrm>
          <a:prstGeom prst="rect">
            <a:avLst/>
          </a:prstGeom>
          <a:noFill/>
          <a:ln w="38100" cmpd="sng">
            <a:noFill/>
            <a:prstDash val="sysDot"/>
          </a:ln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2.</a:t>
            </a:r>
            <a:r>
              <a:rPr lang="zh-CN" sz="2800" b="1">
                <a:solidFill>
                  <a:schemeClr val="accent1">
                    <a:lumMod val="10000"/>
                  </a:schemeClr>
                </a:solidFill>
                <a:latin typeface="+mn-ea"/>
                <a:ea typeface="+mn-ea"/>
              </a:rPr>
              <a:t>偶函数与奇函数有什么相同点和不同点？判断函数奇偶性都有什么方法？</a:t>
            </a:r>
          </a:p>
        </p:txBody>
      </p:sp>
      <p:sp>
        <p:nvSpPr>
          <p:cNvPr id="16389" name="文本框 16388"/>
          <p:cNvSpPr txBox="1"/>
          <p:nvPr/>
        </p:nvSpPr>
        <p:spPr>
          <a:xfrm>
            <a:off x="909955" y="4123055"/>
            <a:ext cx="10443210" cy="52197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lstStyle/>
          <a:p>
            <a:r>
              <a:rPr lang="en-US" altLang="zh-CN" sz="2800" b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solidFill>
                  <a:srgbClr val="0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根据函数的奇偶性，你如何简化分析它的单调性、最值性质呢？</a:t>
            </a:r>
          </a:p>
        </p:txBody>
      </p:sp>
      <p:sp>
        <p:nvSpPr>
          <p:cNvPr id="7" name="文本框 8194"/>
          <p:cNvSpPr txBox="1"/>
          <p:nvPr/>
        </p:nvSpPr>
        <p:spPr>
          <a:xfrm>
            <a:off x="19685" y="-44450"/>
            <a:ext cx="672465" cy="690245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0170" tIns="46990" rIns="90170" bIns="4699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总结提升</a:t>
            </a:r>
          </a:p>
        </p:txBody>
      </p:sp>
      <p:sp>
        <p:nvSpPr>
          <p:cNvPr id="41986" name="Text Box 2"/>
          <p:cNvSpPr txBox="1"/>
          <p:nvPr/>
        </p:nvSpPr>
        <p:spPr>
          <a:xfrm>
            <a:off x="4318318" y="641350"/>
            <a:ext cx="3816350" cy="5842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268605" indent="-268605" algn="l" defTabSz="685800" rtl="0" eaLnBrk="0" fontAlgn="base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rgbClr val="4B4852"/>
              </a:buClr>
              <a:buSzPct val="100000"/>
              <a:buBlip>
                <a:blip r:embed="rId3"/>
              </a:buBlip>
              <a:defRPr sz="2400" kern="1200">
                <a:solidFill>
                  <a:srgbClr val="716B81"/>
                </a:solidFill>
                <a:latin typeface="+mn-lt"/>
                <a:ea typeface="+mn-ea"/>
                <a:cs typeface="+mn-cs"/>
              </a:defRPr>
            </a:lvl1pPr>
            <a:lvl2pPr marL="268605" indent="-268605" algn="l" defTabSz="685800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Calibri" panose="020F0502020204030204" charset="0"/>
              <a:buChar char=" 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1F202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</a:p>
        </p:txBody>
      </p:sp>
      <p:pic>
        <p:nvPicPr>
          <p:cNvPr id="4" name="图片 3" descr="微信图片_202011101530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7575" y="0"/>
            <a:ext cx="3469005" cy="749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16389" grpId="0" bldLvl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91185" y="579755"/>
            <a:ext cx="9117965" cy="5419090"/>
            <a:chOff x="275" y="769"/>
            <a:chExt cx="14359" cy="8534"/>
          </a:xfrm>
        </p:grpSpPr>
        <p:sp>
          <p:nvSpPr>
            <p:cNvPr id="17411" name="文本框 17410"/>
            <p:cNvSpPr txBox="1"/>
            <p:nvPr/>
          </p:nvSpPr>
          <p:spPr>
            <a:xfrm>
              <a:off x="275" y="769"/>
              <a:ext cx="12930" cy="203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600" b="1" dirty="0">
                  <a:solidFill>
                    <a:srgbClr val="001010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Times New Roman" panose="02020603050405020304" pitchFamily="18" charset="0"/>
                </a:rPr>
                <a:t>课后作业：</a:t>
              </a:r>
            </a:p>
            <a:p>
              <a:pPr>
                <a:spcBef>
                  <a:spcPct val="50000"/>
                </a:spcBef>
              </a:pPr>
              <a:r>
                <a:rPr 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（必做题）</a:t>
              </a:r>
              <a:r>
                <a:rPr sz="2400" dirty="0">
                  <a:solidFill>
                    <a:srgbClr val="00101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1.课本第85页练习第1题</a:t>
              </a:r>
              <a:r>
                <a:rPr sz="2800" dirty="0">
                  <a:solidFill>
                    <a:srgbClr val="00101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，</a:t>
              </a: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291" y="8578"/>
              <a:ext cx="7397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（选做题）</a:t>
              </a:r>
              <a:r>
                <a:rPr lang="en-US" altLang="zh-CN" sz="2400" dirty="0">
                  <a:solidFill>
                    <a:srgbClr val="00101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4.</a:t>
              </a:r>
              <a:r>
                <a:rPr lang="zh-CN" altLang="en-US" sz="2400" dirty="0">
                  <a:solidFill>
                    <a:srgbClr val="00101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教材P86-87：11、12</a:t>
              </a:r>
              <a:r>
                <a:rPr lang="zh-CN" altLang="en-US" dirty="0">
                  <a:solidFill>
                    <a:srgbClr val="00101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.</a:t>
              </a:r>
              <a:endParaRPr lang="zh-CN" altLang="en-US"/>
            </a:p>
          </p:txBody>
        </p:sp>
        <p:graphicFrame>
          <p:nvGraphicFramePr>
            <p:cNvPr id="3" name="对象 2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821" y="5400"/>
            <a:ext cx="10650" cy="2963"/>
          </p:xfrm>
          <a:graphic>
            <a:graphicData uri="http://schemas.openxmlformats.org/presentationml/2006/ole">
              <p:oleObj spid="_x0000_s45058" r:id="rId4" imgW="3377880" imgH="939600" progId="Equation.DSMT4">
                <p:embed/>
              </p:oleObj>
            </a:graphicData>
          </a:graphic>
        </p:graphicFrame>
        <p:graphicFrame>
          <p:nvGraphicFramePr>
            <p:cNvPr id="4" name="对象 -2147482335"/>
            <p:cNvGraphicFramePr>
              <a:graphicFrameLocks/>
            </p:cNvGraphicFramePr>
            <p:nvPr/>
          </p:nvGraphicFramePr>
          <p:xfrm>
            <a:off x="2765" y="2803"/>
            <a:ext cx="11869" cy="3290"/>
          </p:xfrm>
          <a:graphic>
            <a:graphicData uri="http://schemas.openxmlformats.org/presentationml/2006/ole">
              <p:oleObj spid="_x0000_s45057" r:id="rId5" imgW="3936960" imgH="1091880" progId="Equation.DSMT4">
                <p:embed/>
              </p:oleObj>
            </a:graphicData>
          </a:graphic>
        </p:graphicFrame>
      </p:grpSp>
      <p:sp>
        <p:nvSpPr>
          <p:cNvPr id="7" name="文本框 8194"/>
          <p:cNvSpPr txBox="1"/>
          <p:nvPr/>
        </p:nvSpPr>
        <p:spPr>
          <a:xfrm>
            <a:off x="0" y="-44450"/>
            <a:ext cx="672465" cy="6902450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lIns="90170" tIns="46990" rIns="90170" bIns="4699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4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布置作业</a:t>
            </a:r>
          </a:p>
        </p:txBody>
      </p:sp>
      <p:pic>
        <p:nvPicPr>
          <p:cNvPr id="6" name="图片 5" descr="微信图片_202011101530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8215" y="10160"/>
            <a:ext cx="3469005" cy="749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图片 9" descr="C:/Users/1V994W2/PycharmProjects/PPT_Background_Generation/pic_temp/0_pic_quater_right_down.png"/>
          <p:cNvPicPr/>
          <p:nvPr>
            <p:custDataLst>
              <p:tags r:id="rId1"/>
            </p:custDataLst>
          </p:nvPr>
        </p:nvPicPr>
        <p:blipFill>
          <a:blip r:embed="rId10" r:link="rId11"/>
          <a:stretch>
            <a:fillRect/>
          </a:stretch>
        </p:blipFill>
        <p:spPr>
          <a:xfrm>
            <a:off x="1524000" y="857250"/>
            <a:ext cx="539750" cy="539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" name="图片 4" descr="C:/Users/1V994W2/PycharmProjects/PPT_Background_Generation/pic_temp/1_pic_quater_left_down.png"/>
          <p:cNvPicPr/>
          <p:nvPr>
            <p:custDataLst>
              <p:tags r:id="rId2"/>
            </p:custDataLst>
          </p:nvPr>
        </p:nvPicPr>
        <p:blipFill>
          <a:blip r:embed="rId12" r:link="rId11"/>
          <a:stretch>
            <a:fillRect/>
          </a:stretch>
        </p:blipFill>
        <p:spPr>
          <a:xfrm>
            <a:off x="10128250" y="857250"/>
            <a:ext cx="539750" cy="53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直角三角形 2"/>
          <p:cNvSpPr/>
          <p:nvPr>
            <p:custDataLst>
              <p:tags r:id="rId3"/>
            </p:custDataLst>
          </p:nvPr>
        </p:nvSpPr>
        <p:spPr>
          <a:xfrm rot="16200000">
            <a:off x="7018338" y="2351088"/>
            <a:ext cx="2022475" cy="5276850"/>
          </a:xfrm>
          <a:prstGeom prst="rtTriangle">
            <a:avLst/>
          </a:prstGeom>
          <a:solidFill>
            <a:srgbClr val="CB3A95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9" name="直角三角形 18"/>
          <p:cNvSpPr/>
          <p:nvPr>
            <p:custDataLst>
              <p:tags r:id="rId4"/>
            </p:custDataLst>
          </p:nvPr>
        </p:nvSpPr>
        <p:spPr>
          <a:xfrm rot="5400000">
            <a:off x="3151188" y="-769937"/>
            <a:ext cx="2022475" cy="5276850"/>
          </a:xfrm>
          <a:prstGeom prst="rtTriangle">
            <a:avLst/>
          </a:prstGeom>
          <a:solidFill>
            <a:srgbClr val="5749C0">
              <a:alpha val="53000"/>
            </a:srgbClr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200" b="1" strike="noStrike" noProof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866900" y="5632450"/>
            <a:ext cx="8420100" cy="79375"/>
          </a:xfrm>
          <a:prstGeom prst="rect">
            <a:avLst/>
          </a:prstGeom>
          <a:solidFill>
            <a:srgbClr val="141450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200" b="1" strike="noStrike" noProof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1866900" y="1200150"/>
            <a:ext cx="8420100" cy="149225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14145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200" b="1" strike="noStrike" noProof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1866900" y="2686050"/>
            <a:ext cx="8420100" cy="2838450"/>
          </a:xfrm>
          <a:prstGeom prst="rect">
            <a:avLst/>
          </a:prstGeom>
          <a:solidFill>
            <a:srgbClr val="141450"/>
          </a:solidFill>
          <a:ln w="19050" cap="flat" cmpd="sng" algn="ctr">
            <a:solidFill>
              <a:srgbClr val="14145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200" b="1" strike="noStrike" noProof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2438400" y="1428750"/>
            <a:ext cx="7315200" cy="10287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300" b="1" spc="300" noProof="1">
                <a:solidFill>
                  <a:srgbClr val="CB3A95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感谢各位同学聆听和专家指导</a:t>
            </a:r>
            <a:endParaRPr lang="zh-CN" altLang="en-US" sz="3300" b="1" spc="300" noProof="1">
              <a:solidFill>
                <a:srgbClr val="CB3A9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081" name="图片 5" descr="图片1"/>
          <p:cNvPicPr>
            <a:picLocks noChangeAspect="1"/>
          </p:cNvPicPr>
          <p:nvPr/>
        </p:nvPicPr>
        <p:blipFill>
          <a:blip r:embed="rId13"/>
          <a:srcRect t="40947" r="3207"/>
          <a:stretch>
            <a:fillRect/>
          </a:stretch>
        </p:blipFill>
        <p:spPr>
          <a:xfrm>
            <a:off x="1866900" y="2692400"/>
            <a:ext cx="8486775" cy="3019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ab4e0d8-8b9a-4e91-98a5-c618721d6f56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ab4e0d8-8b9a-4e91-98a5-c618721d6f5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9041_1*i*1"/>
  <p:tag name="KSO_WM_TEMPLATE_CATEGORY" val="diagram"/>
  <p:tag name="KSO_WM_TEMPLATE_INDEX" val="20209041"/>
  <p:tag name="KSO_WM_UNIT_LAYERLEVEL" val="1"/>
  <p:tag name="KSO_WM_TAG_VERSION" val="1.0"/>
  <p:tag name="KSO_WM_BEAUTIFY_FLAG" val="#wm#"/>
  <p:tag name="KSO_WM_UNIT_TYPE" val="i"/>
  <p:tag name="KSO_WM_UNIT_INDEX" val="1"/>
  <p:tag name="KSO_WM_UNIT_BLOCK" val="0"/>
  <p:tag name="KSO_WM_UNIT_SM_LIMIT_TYPE" val="1"/>
  <p:tag name="KSO_WM_UNIT_DEC_AREA_ID" val="70c41b3ee9594c52aa74d94c00919da7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d969281ee359a788b1dd7"/>
  <p:tag name="KSO_WM_CHIP_XID" val="5efd969281ee359a788b1dd8"/>
  <p:tag name="KSO_WM_UNIT_FILL_FORE_SCHEMECOLOR_INDEX_BRIGHTNESS" val="0"/>
  <p:tag name="KSO_WM_UNIT_FILL_FORE_SCHEMECOLOR_INDEX" val="5"/>
  <p:tag name="KSO_WM_UNIT_FILL_TYPE" val="1"/>
  <p:tag name="KSO_WM_UNIT_VALUE" val="377"/>
  <p:tag name="KSO_WM_TEMPLATE_ASSEMBLE_XID" val="5f005b2dc1e42ffd0d0a844e"/>
  <p:tag name="KSO_WM_TEMPLATE_ASSEMBLE_GROUPID" val="5f005b2dc1e42ffd0d0a844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9041_1*i*2"/>
  <p:tag name="KSO_WM_TEMPLATE_CATEGORY" val="diagram"/>
  <p:tag name="KSO_WM_TEMPLATE_INDEX" val="20209041"/>
  <p:tag name="KSO_WM_UNIT_LAYERLEVEL" val="1"/>
  <p:tag name="KSO_WM_TAG_VERSION" val="1.0"/>
  <p:tag name="KSO_WM_BEAUTIFY_FLAG" val="#wm#"/>
  <p:tag name="KSO_WM_UNIT_TYPE" val="i"/>
  <p:tag name="KSO_WM_UNIT_INDEX" val="2"/>
  <p:tag name="KSO_WM_UNIT_BLOCK" val="0"/>
  <p:tag name="KSO_WM_UNIT_SM_LIMIT_TYPE" val="1"/>
  <p:tag name="KSO_WM_UNIT_DEC_AREA_ID" val="56cb0d7cf0cb4b9ca5ad780a1f9e8b47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d969281ee359a788b1dd7"/>
  <p:tag name="KSO_WM_CHIP_XID" val="5efd969281ee359a788b1dd8"/>
  <p:tag name="KSO_WM_UNIT_FILL_FORE_SCHEMECOLOR_INDEX_BRIGHTNESS" val="0"/>
  <p:tag name="KSO_WM_UNIT_FILL_FORE_SCHEMECOLOR_INDEX" val="9"/>
  <p:tag name="KSO_WM_UNIT_FILL_TYPE" val="1"/>
  <p:tag name="KSO_WM_UNIT_VALUE" val="377"/>
  <p:tag name="KSO_WM_TEMPLATE_ASSEMBLE_XID" val="5f005b2dc1e42ffd0d0a844e"/>
  <p:tag name="KSO_WM_TEMPLATE_ASSEMBLE_GROUPID" val="5f005b2dc1e42ffd0d0a844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9041_1*i*3"/>
  <p:tag name="KSO_WM_TEMPLATE_CATEGORY" val="diagram"/>
  <p:tag name="KSO_WM_TEMPLATE_INDEX" val="20209041"/>
  <p:tag name="KSO_WM_UNIT_LAYERLEVEL" val="1"/>
  <p:tag name="KSO_WM_TAG_VERSION" val="1.0"/>
  <p:tag name="KSO_WM_BEAUTIFY_FLAG" val="#wm#"/>
  <p:tag name="KSO_WM_UNIT_TYPE" val="i"/>
  <p:tag name="KSO_WM_UNIT_INDEX" val="3"/>
  <p:tag name="KSO_WM_UNIT_BLOCK" val="0"/>
  <p:tag name="KSO_WM_UNIT_SM_LIMIT_TYPE" val="1"/>
  <p:tag name="KSO_WM_UNIT_DEC_AREA_ID" val="887bf7dd5d364742a00bd4c3de87f3fc"/>
  <p:tag name="KSO_WM_UNIT_DECORATE_INFO" val="{&quot;ReferentInfo&quot;:{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}"/>
  <p:tag name="KSO_WM_CHIP_GROUPID" val="5efd969281ee359a788b1dd7"/>
  <p:tag name="KSO_WM_CHIP_XID" val="5efd969281ee359a788b1dd8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55"/>
  <p:tag name="KSO_WM_TEMPLATE_ASSEMBLE_XID" val="5f005b2dc1e42ffd0d0a844e"/>
  <p:tag name="KSO_WM_TEMPLATE_ASSEMBLE_GROUPID" val="5f005b2dc1e42ffd0d0a844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9041_1*i*4"/>
  <p:tag name="KSO_WM_TEMPLATE_CATEGORY" val="diagram"/>
  <p:tag name="KSO_WM_TEMPLATE_INDEX" val="20209041"/>
  <p:tag name="KSO_WM_UNIT_LAYERLEVEL" val="1"/>
  <p:tag name="KSO_WM_TAG_VERSION" val="1.0"/>
  <p:tag name="KSO_WM_BEAUTIFY_FLAG" val="#wm#"/>
  <p:tag name="KSO_WM_UNIT_TYPE" val="i"/>
  <p:tag name="KSO_WM_UNIT_INDEX" val="4"/>
  <p:tag name="KSO_WM_UNIT_BLOCK" val="0"/>
  <p:tag name="KSO_WM_UNIT_SM_LIMIT_TYPE" val="2"/>
  <p:tag name="KSO_WM_UNIT_DEC_AREA_ID" val="ce8756d9db364ef8a3ace93e81875644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a8184c30288946cda2ffeb9347981f1d&quot;,&quot;X&quot;:{&quot;Pos&quot;:1},&quot;Y&quot;:{&quot;Pos&quot;:1}}}"/>
  <p:tag name="KSO_WM_CHIP_GROUPID" val="5efd969281ee359a788b1dd7"/>
  <p:tag name="KSO_WM_CHIP_XID" val="5efd969281ee359a788b1dd8"/>
  <p:tag name="KSO_WM_UNIT_FILL_FORE_SCHEMECOLOR_INDEX_BRIGHTNESS" val="0"/>
  <p:tag name="KSO_WM_UNIT_FILL_FORE_SCHEMECOLOR_INDEX" val="16"/>
  <p:tag name="KSO_WM_UNIT_FILL_TYPE" val="1"/>
  <p:tag name="KSO_WM_UNIT_LINE_FORE_SCHEMECOLOR_INDEX_BRIGHTNESS" val="0"/>
  <p:tag name="KSO_WM_UNIT_LINE_FORE_SCHEMECOLOR_INDEX" val="15"/>
  <p:tag name="KSO_WM_UNIT_LINE_FILL_TYPE" val="2"/>
  <p:tag name="KSO_WM_UNIT_TEXT_FILL_FORE_SCHEMECOLOR_INDEX_BRIGHTNESS" val="0"/>
  <p:tag name="KSO_WM_UNIT_TEXT_FILL_FORE_SCHEMECOLOR_INDEX" val="14"/>
  <p:tag name="KSO_WM_UNIT_TEXT_FILL_TYPE" val="1"/>
  <p:tag name="KSO_WM_UNIT_VALUE" val="440"/>
  <p:tag name="KSO_WM_TEMPLATE_ASSEMBLE_XID" val="5f005b2dc1e42ffd0d0a844e"/>
  <p:tag name="KSO_WM_TEMPLATE_ASSEMBLE_GROUPID" val="5f005b2dc1e42ffd0d0a844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09041_1*i*5"/>
  <p:tag name="KSO_WM_TEMPLATE_CATEGORY" val="diagram"/>
  <p:tag name="KSO_WM_TEMPLATE_INDEX" val="20209041"/>
  <p:tag name="KSO_WM_UNIT_LAYERLEVEL" val="1"/>
  <p:tag name="KSO_WM_TAG_VERSION" val="1.0"/>
  <p:tag name="KSO_WM_BEAUTIFY_FLAG" val="#wm#"/>
  <p:tag name="KSO_WM_UNIT_TYPE" val="i"/>
  <p:tag name="KSO_WM_UNIT_INDEX" val="5"/>
  <p:tag name="KSO_WM_UNIT_BLOCK" val="0"/>
  <p:tag name="KSO_WM_UNIT_SM_LIMIT_TYPE" val="2"/>
  <p:tag name="KSO_WM_UNIT_DEC_AREA_ID" val="bd151e16ae87458caa14b7282b21f17c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0d8da4408e5a4980876d7f72629cedb8&quot;,&quot;X&quot;:{&quot;Pos&quot;:1},&quot;Y&quot;:{&quot;Pos&quot;:1}}}"/>
  <p:tag name="KSO_WM_CHIP_GROUPID" val="5efd969281ee359a788b1dd7"/>
  <p:tag name="KSO_WM_CHIP_XID" val="5efd969281ee359a788b1dd8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15"/>
  <p:tag name="KSO_WM_UNIT_LINE_FILL_TYPE" val="2"/>
  <p:tag name="KSO_WM_UNIT_TEXT_FILL_FORE_SCHEMECOLOR_INDEX_BRIGHTNESS" val="0"/>
  <p:tag name="KSO_WM_UNIT_TEXT_FILL_FORE_SCHEMECOLOR_INDEX" val="14"/>
  <p:tag name="KSO_WM_UNIT_TEXT_FILL_TYPE" val="1"/>
  <p:tag name="KSO_WM_UNIT_VALUE" val="825"/>
  <p:tag name="KSO_WM_TEMPLATE_ASSEMBLE_XID" val="5f005b2dc1e42ffd0d0a844e"/>
  <p:tag name="KSO_WM_TEMPLATE_ASSEMBLE_GROUPID" val="5f005b2dc1e42ffd0d0a844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9041_1*a*1"/>
  <p:tag name="KSO_WM_TEMPLATE_CATEGORY" val="diagram"/>
  <p:tag name="KSO_WM_TEMPLATE_INDEX" val="20209041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a8184c30288946cda2ffeb9347981f1d"/>
  <p:tag name="KSO_WM_ASSEMBLE_CHIP_INDEX" val="f0513383cfd84783867c898206dca47e"/>
  <p:tag name="KSO_WM_UNIT_TEXT_FILL_FORE_SCHEMECOLOR_INDEX_BRIGHTNESS" val="0"/>
  <p:tag name="KSO_WM_UNIT_TEXT_FILL_FORE_SCHEMECOLOR_INDEX" val="13"/>
  <p:tag name="KSO_WM_UNIT_TEXT_FILL_TYPE" val="1"/>
  <p:tag name="KSO_WM_TEMPLATE_ASSEMBLE_XID" val="5f005b2dc1e42ffd0d0a844e"/>
  <p:tag name="KSO_WM_TEMPLATE_ASSEMBLE_GROUPID" val="5f005b2dc1e42ffd0d0a844e"/>
  <p:tag name="KSO_WM_TAG_Front_Size" val=""/>
  <p:tag name="KSO_WM_TAG_Backgroup_Id" val=""/>
  <p:tag name="KSO_WM_TAG_Backgroup_Size" val=""/>
  <p:tag name="KSO_WM_TAG_Zoder_Position" val=""/>
</p:tagLst>
</file>

<file path=ppt/theme/theme1.xml><?xml version="1.0" encoding="utf-8"?>
<a:theme xmlns:a="http://schemas.openxmlformats.org/drawingml/2006/main" name="诗情画意">
  <a:themeElements>
    <a:clrScheme name="">
      <a:dk1>
        <a:srgbClr val="007A77"/>
      </a:dk1>
      <a:lt1>
        <a:srgbClr val="FFFFFF"/>
      </a:lt1>
      <a:dk2>
        <a:srgbClr val="003399"/>
      </a:dk2>
      <a:lt2>
        <a:srgbClr val="C0C0C0"/>
      </a:lt2>
      <a:accent1>
        <a:srgbClr val="EBF7FF"/>
      </a:accent1>
      <a:accent2>
        <a:srgbClr val="3366FF"/>
      </a:accent2>
      <a:accent3>
        <a:srgbClr val="FFFFFF"/>
      </a:accent3>
      <a:accent4>
        <a:srgbClr val="006866"/>
      </a:accent4>
      <a:accent5>
        <a:srgbClr val="F3FAFF"/>
      </a:accent5>
      <a:accent6>
        <a:srgbClr val="2D5BE5"/>
      </a:accent6>
      <a:hlink>
        <a:srgbClr val="DC5900"/>
      </a:hlink>
      <a:folHlink>
        <a:srgbClr val="7979A5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诗情画意 1">
        <a:dk1>
          <a:srgbClr val="007A77"/>
        </a:dk1>
        <a:lt1>
          <a:srgbClr val="FFFFFF"/>
        </a:lt1>
        <a:dk2>
          <a:srgbClr val="003399"/>
        </a:dk2>
        <a:lt2>
          <a:srgbClr val="C0C0C0"/>
        </a:lt2>
        <a:accent1>
          <a:srgbClr val="EBF7FF"/>
        </a:accent1>
        <a:accent2>
          <a:srgbClr val="3366FF"/>
        </a:accent2>
        <a:accent3>
          <a:srgbClr val="FFFFFF"/>
        </a:accent3>
        <a:accent4>
          <a:srgbClr val="006765"/>
        </a:accent4>
        <a:accent5>
          <a:srgbClr val="F3FAFF"/>
        </a:accent5>
        <a:accent6>
          <a:srgbClr val="2D5CE7"/>
        </a:accent6>
        <a:hlink>
          <a:srgbClr val="DC5900"/>
        </a:hlink>
        <a:folHlink>
          <a:srgbClr val="7979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2">
        <a:dk1>
          <a:srgbClr val="005FBE"/>
        </a:dk1>
        <a:lt1>
          <a:srgbClr val="FFFFDD"/>
        </a:lt1>
        <a:dk2>
          <a:srgbClr val="2C5884"/>
        </a:dk2>
        <a:lt2>
          <a:srgbClr val="C0C0C0"/>
        </a:lt2>
        <a:accent1>
          <a:srgbClr val="E9F7FF"/>
        </a:accent1>
        <a:accent2>
          <a:srgbClr val="F89400"/>
        </a:accent2>
        <a:accent3>
          <a:srgbClr val="FFFFEB"/>
        </a:accent3>
        <a:accent4>
          <a:srgbClr val="0050A2"/>
        </a:accent4>
        <a:accent5>
          <a:srgbClr val="F2FAFF"/>
        </a:accent5>
        <a:accent6>
          <a:srgbClr val="E18600"/>
        </a:accent6>
        <a:hlink>
          <a:srgbClr val="B20048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3">
        <a:dk1>
          <a:srgbClr val="5D5D8B"/>
        </a:dk1>
        <a:lt1>
          <a:srgbClr val="DAEADE"/>
        </a:lt1>
        <a:dk2>
          <a:srgbClr val="A25269"/>
        </a:dk2>
        <a:lt2>
          <a:srgbClr val="C0C0C0"/>
        </a:lt2>
        <a:accent1>
          <a:srgbClr val="FFFFDD"/>
        </a:accent1>
        <a:accent2>
          <a:srgbClr val="3399FF"/>
        </a:accent2>
        <a:accent3>
          <a:srgbClr val="EAF3EC"/>
        </a:accent3>
        <a:accent4>
          <a:srgbClr val="4E4E76"/>
        </a:accent4>
        <a:accent5>
          <a:srgbClr val="FFFFEB"/>
        </a:accent5>
        <a:accent6>
          <a:srgbClr val="2D8AE7"/>
        </a:accent6>
        <a:hlink>
          <a:srgbClr val="336699"/>
        </a:hlink>
        <a:folHlink>
          <a:srgbClr val="F08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4">
        <a:dk1>
          <a:srgbClr val="006666"/>
        </a:dk1>
        <a:lt1>
          <a:srgbClr val="CCECFF"/>
        </a:lt1>
        <a:dk2>
          <a:srgbClr val="336699"/>
        </a:dk2>
        <a:lt2>
          <a:srgbClr val="C0C0C0"/>
        </a:lt2>
        <a:accent1>
          <a:srgbClr val="FFFFCC"/>
        </a:accent1>
        <a:accent2>
          <a:srgbClr val="FF6600"/>
        </a:accent2>
        <a:accent3>
          <a:srgbClr val="E2F4FF"/>
        </a:accent3>
        <a:accent4>
          <a:srgbClr val="005656"/>
        </a:accent4>
        <a:accent5>
          <a:srgbClr val="FFFFE2"/>
        </a:accent5>
        <a:accent6>
          <a:srgbClr val="E75C00"/>
        </a:accent6>
        <a:hlink>
          <a:srgbClr val="0066FF"/>
        </a:hlink>
        <a:folHlink>
          <a:srgbClr val="BE547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5">
        <a:dk1>
          <a:srgbClr val="0033CC"/>
        </a:dk1>
        <a:lt1>
          <a:srgbClr val="FFE9E9"/>
        </a:lt1>
        <a:dk2>
          <a:srgbClr val="000000"/>
        </a:dk2>
        <a:lt2>
          <a:srgbClr val="C0C0C0"/>
        </a:lt2>
        <a:accent1>
          <a:srgbClr val="D5E5DB"/>
        </a:accent1>
        <a:accent2>
          <a:srgbClr val="3366FF"/>
        </a:accent2>
        <a:accent3>
          <a:srgbClr val="FFF2F2"/>
        </a:accent3>
        <a:accent4>
          <a:srgbClr val="002AAE"/>
        </a:accent4>
        <a:accent5>
          <a:srgbClr val="E7F0EA"/>
        </a:accent5>
        <a:accent6>
          <a:srgbClr val="2D5CE7"/>
        </a:accent6>
        <a:hlink>
          <a:srgbClr val="FF990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6">
        <a:dk1>
          <a:srgbClr val="336699"/>
        </a:dk1>
        <a:lt1>
          <a:srgbClr val="F4E9E0"/>
        </a:lt1>
        <a:dk2>
          <a:srgbClr val="DC5900"/>
        </a:dk2>
        <a:lt2>
          <a:srgbClr val="C0C0C0"/>
        </a:lt2>
        <a:accent1>
          <a:srgbClr val="E4E4E4"/>
        </a:accent1>
        <a:accent2>
          <a:srgbClr val="3399FF"/>
        </a:accent2>
        <a:accent3>
          <a:srgbClr val="F8F2ED"/>
        </a:accent3>
        <a:accent4>
          <a:srgbClr val="2A5682"/>
        </a:accent4>
        <a:accent5>
          <a:srgbClr val="EFEFEF"/>
        </a:accent5>
        <a:accent6>
          <a:srgbClr val="2D8AE7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7">
        <a:dk1>
          <a:srgbClr val="CC3300"/>
        </a:dk1>
        <a:lt1>
          <a:srgbClr val="E5E5FF"/>
        </a:lt1>
        <a:dk2>
          <a:srgbClr val="565680"/>
        </a:dk2>
        <a:lt2>
          <a:srgbClr val="C0C0C0"/>
        </a:lt2>
        <a:accent1>
          <a:srgbClr val="E6E4EC"/>
        </a:accent1>
        <a:accent2>
          <a:srgbClr val="0066CC"/>
        </a:accent2>
        <a:accent3>
          <a:srgbClr val="F0F0FF"/>
        </a:accent3>
        <a:accent4>
          <a:srgbClr val="AE2A00"/>
        </a:accent4>
        <a:accent5>
          <a:srgbClr val="F0EFF4"/>
        </a:accent5>
        <a:accent6>
          <a:srgbClr val="005CB9"/>
        </a:accent6>
        <a:hlink>
          <a:srgbClr val="008080"/>
        </a:hlink>
        <a:folHlink>
          <a:srgbClr val="7B7B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8">
        <a:dk1>
          <a:srgbClr val="000099"/>
        </a:dk1>
        <a:lt1>
          <a:srgbClr val="FFE2C5"/>
        </a:lt1>
        <a:dk2>
          <a:srgbClr val="007D7A"/>
        </a:dk2>
        <a:lt2>
          <a:srgbClr val="C0C0C0"/>
        </a:lt2>
        <a:accent1>
          <a:srgbClr val="EAEAEA"/>
        </a:accent1>
        <a:accent2>
          <a:srgbClr val="B26EB4"/>
        </a:accent2>
        <a:accent3>
          <a:srgbClr val="FFEEDF"/>
        </a:accent3>
        <a:accent4>
          <a:srgbClr val="000082"/>
        </a:accent4>
        <a:accent5>
          <a:srgbClr val="F3F3F3"/>
        </a:accent5>
        <a:accent6>
          <a:srgbClr val="A163A3"/>
        </a:accent6>
        <a:hlink>
          <a:srgbClr val="CC3300"/>
        </a:hlink>
        <a:folHlink>
          <a:srgbClr val="0088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诗情画意">
  <a:themeElements>
    <a:clrScheme name="">
      <a:dk1>
        <a:srgbClr val="007A77"/>
      </a:dk1>
      <a:lt1>
        <a:srgbClr val="FFFFFF"/>
      </a:lt1>
      <a:dk2>
        <a:srgbClr val="003399"/>
      </a:dk2>
      <a:lt2>
        <a:srgbClr val="C0C0C0"/>
      </a:lt2>
      <a:accent1>
        <a:srgbClr val="EBF7FF"/>
      </a:accent1>
      <a:accent2>
        <a:srgbClr val="3366FF"/>
      </a:accent2>
      <a:accent3>
        <a:srgbClr val="FFFFFF"/>
      </a:accent3>
      <a:accent4>
        <a:srgbClr val="006866"/>
      </a:accent4>
      <a:accent5>
        <a:srgbClr val="F3FAFF"/>
      </a:accent5>
      <a:accent6>
        <a:srgbClr val="2D5BE5"/>
      </a:accent6>
      <a:hlink>
        <a:srgbClr val="DC5900"/>
      </a:hlink>
      <a:folHlink>
        <a:srgbClr val="7979A5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诗情画意 1">
        <a:dk1>
          <a:srgbClr val="007A77"/>
        </a:dk1>
        <a:lt1>
          <a:srgbClr val="FFFFFF"/>
        </a:lt1>
        <a:dk2>
          <a:srgbClr val="003399"/>
        </a:dk2>
        <a:lt2>
          <a:srgbClr val="C0C0C0"/>
        </a:lt2>
        <a:accent1>
          <a:srgbClr val="EBF7FF"/>
        </a:accent1>
        <a:accent2>
          <a:srgbClr val="3366FF"/>
        </a:accent2>
        <a:accent3>
          <a:srgbClr val="FFFFFF"/>
        </a:accent3>
        <a:accent4>
          <a:srgbClr val="006765"/>
        </a:accent4>
        <a:accent5>
          <a:srgbClr val="F3FAFF"/>
        </a:accent5>
        <a:accent6>
          <a:srgbClr val="2D5CE7"/>
        </a:accent6>
        <a:hlink>
          <a:srgbClr val="DC5900"/>
        </a:hlink>
        <a:folHlink>
          <a:srgbClr val="7979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2">
        <a:dk1>
          <a:srgbClr val="005FBE"/>
        </a:dk1>
        <a:lt1>
          <a:srgbClr val="FFFFDD"/>
        </a:lt1>
        <a:dk2>
          <a:srgbClr val="2C5884"/>
        </a:dk2>
        <a:lt2>
          <a:srgbClr val="C0C0C0"/>
        </a:lt2>
        <a:accent1>
          <a:srgbClr val="E9F7FF"/>
        </a:accent1>
        <a:accent2>
          <a:srgbClr val="F89400"/>
        </a:accent2>
        <a:accent3>
          <a:srgbClr val="FFFFEB"/>
        </a:accent3>
        <a:accent4>
          <a:srgbClr val="0050A2"/>
        </a:accent4>
        <a:accent5>
          <a:srgbClr val="F2FAFF"/>
        </a:accent5>
        <a:accent6>
          <a:srgbClr val="E18600"/>
        </a:accent6>
        <a:hlink>
          <a:srgbClr val="B20048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3">
        <a:dk1>
          <a:srgbClr val="5D5D8B"/>
        </a:dk1>
        <a:lt1>
          <a:srgbClr val="DAEADE"/>
        </a:lt1>
        <a:dk2>
          <a:srgbClr val="A25269"/>
        </a:dk2>
        <a:lt2>
          <a:srgbClr val="C0C0C0"/>
        </a:lt2>
        <a:accent1>
          <a:srgbClr val="FFFFDD"/>
        </a:accent1>
        <a:accent2>
          <a:srgbClr val="3399FF"/>
        </a:accent2>
        <a:accent3>
          <a:srgbClr val="EAF3EC"/>
        </a:accent3>
        <a:accent4>
          <a:srgbClr val="4E4E76"/>
        </a:accent4>
        <a:accent5>
          <a:srgbClr val="FFFFEB"/>
        </a:accent5>
        <a:accent6>
          <a:srgbClr val="2D8AE7"/>
        </a:accent6>
        <a:hlink>
          <a:srgbClr val="336699"/>
        </a:hlink>
        <a:folHlink>
          <a:srgbClr val="F08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4">
        <a:dk1>
          <a:srgbClr val="006666"/>
        </a:dk1>
        <a:lt1>
          <a:srgbClr val="CCECFF"/>
        </a:lt1>
        <a:dk2>
          <a:srgbClr val="336699"/>
        </a:dk2>
        <a:lt2>
          <a:srgbClr val="C0C0C0"/>
        </a:lt2>
        <a:accent1>
          <a:srgbClr val="FFFFCC"/>
        </a:accent1>
        <a:accent2>
          <a:srgbClr val="FF6600"/>
        </a:accent2>
        <a:accent3>
          <a:srgbClr val="E2F4FF"/>
        </a:accent3>
        <a:accent4>
          <a:srgbClr val="005656"/>
        </a:accent4>
        <a:accent5>
          <a:srgbClr val="FFFFE2"/>
        </a:accent5>
        <a:accent6>
          <a:srgbClr val="E75C00"/>
        </a:accent6>
        <a:hlink>
          <a:srgbClr val="0066FF"/>
        </a:hlink>
        <a:folHlink>
          <a:srgbClr val="BE547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5">
        <a:dk1>
          <a:srgbClr val="0033CC"/>
        </a:dk1>
        <a:lt1>
          <a:srgbClr val="FFE9E9"/>
        </a:lt1>
        <a:dk2>
          <a:srgbClr val="000000"/>
        </a:dk2>
        <a:lt2>
          <a:srgbClr val="C0C0C0"/>
        </a:lt2>
        <a:accent1>
          <a:srgbClr val="D5E5DB"/>
        </a:accent1>
        <a:accent2>
          <a:srgbClr val="3366FF"/>
        </a:accent2>
        <a:accent3>
          <a:srgbClr val="FFF2F2"/>
        </a:accent3>
        <a:accent4>
          <a:srgbClr val="002AAE"/>
        </a:accent4>
        <a:accent5>
          <a:srgbClr val="E7F0EA"/>
        </a:accent5>
        <a:accent6>
          <a:srgbClr val="2D5CE7"/>
        </a:accent6>
        <a:hlink>
          <a:srgbClr val="FF990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6">
        <a:dk1>
          <a:srgbClr val="336699"/>
        </a:dk1>
        <a:lt1>
          <a:srgbClr val="F4E9E0"/>
        </a:lt1>
        <a:dk2>
          <a:srgbClr val="DC5900"/>
        </a:dk2>
        <a:lt2>
          <a:srgbClr val="C0C0C0"/>
        </a:lt2>
        <a:accent1>
          <a:srgbClr val="E4E4E4"/>
        </a:accent1>
        <a:accent2>
          <a:srgbClr val="3399FF"/>
        </a:accent2>
        <a:accent3>
          <a:srgbClr val="F8F2ED"/>
        </a:accent3>
        <a:accent4>
          <a:srgbClr val="2A5682"/>
        </a:accent4>
        <a:accent5>
          <a:srgbClr val="EFEFEF"/>
        </a:accent5>
        <a:accent6>
          <a:srgbClr val="2D8AE7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7">
        <a:dk1>
          <a:srgbClr val="CC3300"/>
        </a:dk1>
        <a:lt1>
          <a:srgbClr val="E5E5FF"/>
        </a:lt1>
        <a:dk2>
          <a:srgbClr val="565680"/>
        </a:dk2>
        <a:lt2>
          <a:srgbClr val="C0C0C0"/>
        </a:lt2>
        <a:accent1>
          <a:srgbClr val="E6E4EC"/>
        </a:accent1>
        <a:accent2>
          <a:srgbClr val="0066CC"/>
        </a:accent2>
        <a:accent3>
          <a:srgbClr val="F0F0FF"/>
        </a:accent3>
        <a:accent4>
          <a:srgbClr val="AE2A00"/>
        </a:accent4>
        <a:accent5>
          <a:srgbClr val="F0EFF4"/>
        </a:accent5>
        <a:accent6>
          <a:srgbClr val="005CB9"/>
        </a:accent6>
        <a:hlink>
          <a:srgbClr val="008080"/>
        </a:hlink>
        <a:folHlink>
          <a:srgbClr val="7B7B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诗情画意 8">
        <a:dk1>
          <a:srgbClr val="000099"/>
        </a:dk1>
        <a:lt1>
          <a:srgbClr val="FFE2C5"/>
        </a:lt1>
        <a:dk2>
          <a:srgbClr val="007D7A"/>
        </a:dk2>
        <a:lt2>
          <a:srgbClr val="C0C0C0"/>
        </a:lt2>
        <a:accent1>
          <a:srgbClr val="EAEAEA"/>
        </a:accent1>
        <a:accent2>
          <a:srgbClr val="B26EB4"/>
        </a:accent2>
        <a:accent3>
          <a:srgbClr val="FFEEDF"/>
        </a:accent3>
        <a:accent4>
          <a:srgbClr val="000082"/>
        </a:accent4>
        <a:accent5>
          <a:srgbClr val="F3F3F3"/>
        </a:accent5>
        <a:accent6>
          <a:srgbClr val="A163A3"/>
        </a:accent6>
        <a:hlink>
          <a:srgbClr val="CC3300"/>
        </a:hlink>
        <a:folHlink>
          <a:srgbClr val="0088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594</Words>
  <Application>WPS 演示</Application>
  <PresentationFormat>自定义</PresentationFormat>
  <Paragraphs>111</Paragraphs>
  <Slides>17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1" baseType="lpstr">
      <vt:lpstr>诗情画意</vt:lpstr>
      <vt:lpstr>2_诗情画意</vt:lpstr>
      <vt:lpstr>Microsoft Equation 3.0</vt:lpstr>
      <vt:lpstr>MathType 6.0 Equation</vt:lpstr>
      <vt:lpstr>幻灯片 1</vt:lpstr>
      <vt:lpstr>幻灯片 2</vt:lpstr>
      <vt:lpstr>3.2.2 函数的奇偶性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李海龙</dc:creator>
  <cp:lastModifiedBy>lkwjefklj43</cp:lastModifiedBy>
  <cp:revision>252</cp:revision>
  <dcterms:created xsi:type="dcterms:W3CDTF">2018-09-27T13:13:00Z</dcterms:created>
  <dcterms:modified xsi:type="dcterms:W3CDTF">2021-04-21T11:39:55Z</dcterms:modified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  <property fmtid="{D5CDD505-2E9C-101B-9397-08002B2CF9AE}" pid="3" name="_MarkAsFinal">
    <vt:bool>true</vt:bool>
  </property>
</Properties>
</file>