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56" r:id="rId2"/>
    <p:sldId id="267" r:id="rId3"/>
    <p:sldId id="261" r:id="rId4"/>
    <p:sldId id="266" r:id="rId5"/>
    <p:sldId id="280" r:id="rId6"/>
    <p:sldId id="281" r:id="rId7"/>
    <p:sldId id="282" r:id="rId8"/>
    <p:sldId id="277" r:id="rId9"/>
    <p:sldId id="283" r:id="rId10"/>
    <p:sldId id="284" r:id="rId11"/>
    <p:sldId id="285" r:id="rId12"/>
    <p:sldId id="286" r:id="rId13"/>
    <p:sldId id="279" r:id="rId14"/>
    <p:sldId id="287" r:id="rId15"/>
    <p:sldId id="288" r:id="rId16"/>
    <p:sldId id="289" r:id="rId17"/>
    <p:sldId id="275" r:id="rId18"/>
    <p:sldId id="290" r:id="rId19"/>
    <p:sldId id="291" r:id="rId20"/>
    <p:sldId id="264" r:id="rId21"/>
    <p:sldId id="265" r:id="rId22"/>
    <p:sldId id="260" r:id="rId23"/>
  </p:sldIdLst>
  <p:sldSz cx="12192000" cy="6858000"/>
  <p:notesSz cx="6858000" cy="9144000"/>
  <p:embeddedFontLst>
    <p:embeddedFont>
      <p:font typeface="Cambria Math" panose="02040503050406030204" pitchFamily="18" charset="0"/>
      <p:regular r:id="rId25"/>
    </p:embeddedFont>
    <p:embeddedFont>
      <p:font typeface="等线" panose="02010600030101010101" pitchFamily="2" charset="-122"/>
      <p:regular r:id="rId26"/>
      <p:bold r:id="rId27"/>
    </p:embeddedFont>
    <p:embeddedFont>
      <p:font typeface="黑体" panose="02010609060101010101" pitchFamily="49" charset="-122"/>
      <p:regular r:id="rId28"/>
    </p:embeddedFont>
    <p:embeddedFont>
      <p:font typeface="隶书" panose="02010509060101010101" pitchFamily="49" charset="-122"/>
      <p:regular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9" userDrawn="1">
          <p15:clr>
            <a:srgbClr val="A4A3A4"/>
          </p15:clr>
        </p15:guide>
        <p15:guide id="2" pos="438" userDrawn="1">
          <p15:clr>
            <a:srgbClr val="A4A3A4"/>
          </p15:clr>
        </p15:guide>
        <p15:guide id="3" orient="horz" pos="4088" userDrawn="1">
          <p15:clr>
            <a:srgbClr val="A4A3A4"/>
          </p15:clr>
        </p15:guide>
        <p15:guide id="4" pos="7242" userDrawn="1">
          <p15:clr>
            <a:srgbClr val="A4A3A4"/>
          </p15:clr>
        </p15:guide>
        <p15:guide id="5" pos="89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0E9"/>
    <a:srgbClr val="54C3F1"/>
    <a:srgbClr val="9EDBF4"/>
    <a:srgbClr val="56C2F1"/>
    <a:srgbClr val="EE87B4"/>
    <a:srgbClr val="F4B4CF"/>
    <a:srgbClr val="E4007F"/>
    <a:srgbClr val="333333"/>
    <a:srgbClr val="0068B7"/>
    <a:srgbClr val="374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6366" autoAdjust="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>
        <p:guide orient="horz" pos="799"/>
        <p:guide pos="438"/>
        <p:guide orient="horz" pos="4088"/>
        <p:guide pos="7242"/>
        <p:guide pos="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3062" y="8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23888-2DFE-4783-948A-BB22DC1009A5}" type="datetimeFigureOut">
              <a:rPr lang="zh-CN" altLang="en-US" smtClean="0"/>
              <a:t>2023/12/27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94BC0E-799F-4A0C-95E8-D28300F2F4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77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094BC0E-799F-4A0C-95E8-D28300F2F4A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19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6BF38550-284B-8573-0E09-8852C51BC2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EB6CA403-24B3-7E13-6DB0-DEF104FD5FB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167" y="2383689"/>
            <a:ext cx="6604775" cy="371518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89C0C783-7A11-5752-EBE6-90D7F950F0F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88" y="205226"/>
            <a:ext cx="2577946" cy="603006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F50129E3-CF6D-9E5B-6755-F37B81DECF23}"/>
              </a:ext>
            </a:extLst>
          </p:cNvPr>
          <p:cNvGrpSpPr/>
          <p:nvPr userDrawn="1"/>
        </p:nvGrpSpPr>
        <p:grpSpPr>
          <a:xfrm>
            <a:off x="9339234" y="5887143"/>
            <a:ext cx="2919267" cy="461665"/>
            <a:chOff x="9339234" y="468687"/>
            <a:chExt cx="2919267" cy="461665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C01CEFE6-C6CE-32D3-1EC1-69CF785AC5E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39234" y="530242"/>
              <a:ext cx="403640" cy="400110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3767EB5-CA04-B2A5-60F9-0639174D403F}"/>
                </a:ext>
              </a:extLst>
            </p:cNvPr>
            <p:cNvSpPr txBox="1"/>
            <p:nvPr userDrawn="1"/>
          </p:nvSpPr>
          <p:spPr>
            <a:xfrm>
              <a:off x="9809375" y="468687"/>
              <a:ext cx="244912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latin typeface="隶书" panose="02010509060101010101" pitchFamily="49" charset="-122"/>
                  <a:ea typeface="隶书" panose="02010509060101010101" pitchFamily="49" charset="-122"/>
                </a:rPr>
                <a:t>鼎尖系列丛书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2987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56D60E0-E74C-8D38-BF58-165890F5A7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84386604-6997-C118-7224-34732A614E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167" y="2383689"/>
            <a:ext cx="6604775" cy="371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60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10D700C-2B9F-18BD-0EC9-26510B8952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84960" y="0"/>
            <a:ext cx="10593382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E97B8B1-3408-B135-6F8A-5A8079F03C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717" y="2322226"/>
            <a:ext cx="6200932" cy="3488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079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>
            <a:extLst>
              <a:ext uri="{FF2B5EF4-FFF2-40B4-BE49-F238E27FC236}">
                <a16:creationId xmlns:a16="http://schemas.microsoft.com/office/drawing/2014/main" id="{C9E76A08-C034-BCAD-1E22-7D3E253B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97295"/>
            <a:ext cx="10074729" cy="968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F8E85BCC-98A5-53D2-3CF2-CA76D9ACE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" y="165354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1BA05C2E-5DED-0BA9-30A1-F617A3F64AC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113" y="380670"/>
            <a:ext cx="668022" cy="801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4938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占位符 1">
            <a:extLst>
              <a:ext uri="{FF2B5EF4-FFF2-40B4-BE49-F238E27FC236}">
                <a16:creationId xmlns:a16="http://schemas.microsoft.com/office/drawing/2014/main" id="{C9E76A08-C034-BCAD-1E22-7D3E253B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920" y="456565"/>
            <a:ext cx="10515600" cy="968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40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8" name="文本占位符 2">
            <a:extLst>
              <a:ext uri="{FF2B5EF4-FFF2-40B4-BE49-F238E27FC236}">
                <a16:creationId xmlns:a16="http://schemas.microsoft.com/office/drawing/2014/main" id="{F8E85BCC-98A5-53D2-3CF2-CA76D9ACE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" y="1653540"/>
            <a:ext cx="10515600" cy="46148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/>
            </a:lvl3pPr>
            <a:lvl4pPr>
              <a:lnSpc>
                <a:spcPct val="150000"/>
              </a:lnSpc>
              <a:defRPr/>
            </a:lvl4pPr>
            <a:lvl5pPr>
              <a:lnSpc>
                <a:spcPct val="150000"/>
              </a:lnSpc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</p:spTree>
    <p:extLst>
      <p:ext uri="{BB962C8B-B14F-4D97-AF65-F5344CB8AC3E}">
        <p14:creationId xmlns:p14="http://schemas.microsoft.com/office/powerpoint/2010/main" val="154821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0AD133-DFE5-B006-CEFE-26F62C4208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8159614-6A50-2FE0-5249-ACA1BAE3D01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311" y="818197"/>
            <a:ext cx="7092676" cy="489775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40CC09F-D3E7-0701-B13A-ECE8DA3548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7884" y="5713390"/>
            <a:ext cx="1778930" cy="619837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E2F5B33-09DE-7848-675C-0048A924FAA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854" y="5722483"/>
            <a:ext cx="470030" cy="32897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6CF45A16-9FB6-3D4D-6570-BA069505DF2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52" y="185712"/>
            <a:ext cx="2577946" cy="60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942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BEA7606-492E-96DD-FDB8-F2C2A32ABA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8905934-E1AA-39BC-755E-5D4D46B8D2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A3DA0FB-4A6C-B673-330C-669846896A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39301-0D66-4D7D-A361-8114F41CD970}" type="datetimeFigureOut">
              <a:rPr lang="zh-CN" altLang="en-US" smtClean="0"/>
              <a:t>2023/12/27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FA6300-64DF-0934-B2E5-A3A6AC0060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57907C9-981C-7C3A-302F-E73E504AFB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2A125E-6B35-4EE5-AB4F-E31735DA47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263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9" r:id="rId4"/>
    <p:sldLayoutId id="2147483662" r:id="rId5"/>
    <p:sldLayoutId id="2147483661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6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95B7014E-5AE7-ED98-4FFE-C59A17EDC7D8}"/>
              </a:ext>
            </a:extLst>
          </p:cNvPr>
          <p:cNvSpPr/>
          <p:nvPr/>
        </p:nvSpPr>
        <p:spPr>
          <a:xfrm>
            <a:off x="664036" y="4564343"/>
            <a:ext cx="690445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《</a:t>
            </a: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鼎尖教案</a:t>
            </a:r>
            <a:r>
              <a:rPr lang="en-US" altLang="zh-CN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》</a:t>
            </a: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数学选择性必修第一册（人教</a:t>
            </a:r>
            <a:r>
              <a:rPr lang="en-US" altLang="zh-CN" sz="2400" b="1" dirty="0">
                <a:latin typeface="Times New Roman" panose="02020603050405020304" pitchFamily="18" charset="0"/>
                <a:ea typeface="隶书" panose="020105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 b="1" dirty="0">
                <a:latin typeface="隶书" panose="02010509060101010101" pitchFamily="49" charset="-122"/>
                <a:ea typeface="隶书" panose="02010509060101010101" pitchFamily="49" charset="-122"/>
              </a:rPr>
              <a:t>版）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D663211-11FC-4E0F-A002-BA67AAB8B136}"/>
              </a:ext>
            </a:extLst>
          </p:cNvPr>
          <p:cNvGrpSpPr/>
          <p:nvPr/>
        </p:nvGrpSpPr>
        <p:grpSpPr>
          <a:xfrm>
            <a:off x="682890" y="1917807"/>
            <a:ext cx="7951554" cy="1882088"/>
            <a:chOff x="410243" y="2006599"/>
            <a:chExt cx="7066725" cy="1688718"/>
          </a:xfrm>
        </p:grpSpPr>
        <p:sp>
          <p:nvSpPr>
            <p:cNvPr id="10" name="矩形: 圆顶角 9">
              <a:extLst>
                <a:ext uri="{FF2B5EF4-FFF2-40B4-BE49-F238E27FC236}">
                  <a16:creationId xmlns:a16="http://schemas.microsoft.com/office/drawing/2014/main" id="{9D6FE662-DCF0-40A7-962C-D3D66DC89102}"/>
                </a:ext>
              </a:extLst>
            </p:cNvPr>
            <p:cNvSpPr/>
            <p:nvPr/>
          </p:nvSpPr>
          <p:spPr>
            <a:xfrm rot="16200000">
              <a:off x="3158234" y="-623417"/>
              <a:ext cx="1688718" cy="6948750"/>
            </a:xfrm>
            <a:prstGeom prst="round2SameRect">
              <a:avLst>
                <a:gd name="adj1" fmla="val 38652"/>
                <a:gd name="adj2" fmla="val 0"/>
              </a:avLst>
            </a:prstGeom>
            <a:gradFill flip="none" rotWithShape="1">
              <a:gsLst>
                <a:gs pos="0">
                  <a:schemeClr val="bg1"/>
                </a:gs>
                <a:gs pos="50000">
                  <a:schemeClr val="bg1">
                    <a:alpha val="94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745F63C4-CF09-4700-9290-F4808F37BBB2}"/>
                </a:ext>
              </a:extLst>
            </p:cNvPr>
            <p:cNvSpPr txBox="1"/>
            <p:nvPr/>
          </p:nvSpPr>
          <p:spPr>
            <a:xfrm>
              <a:off x="410243" y="2042897"/>
              <a:ext cx="6948751" cy="13962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第</a:t>
              </a:r>
              <a:r>
                <a:rPr lang="en-US" altLang="zh-CN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44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章  空间向量与立体几何</a:t>
              </a:r>
              <a:endPara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algn="ctr">
                <a:lnSpc>
                  <a:spcPct val="120000"/>
                </a:lnSpc>
              </a:pPr>
              <a:r>
                <a:rPr lang="en-US" altLang="zh-CN" sz="3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1.3  </a:t>
              </a:r>
              <a:r>
                <a:rPr lang="zh-CN" altLang="en-US" sz="39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空间向量及其运算的坐标表示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6098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A1B334F0-79A2-4CC6-6200-E85A6331EE3F}"/>
              </a:ext>
            </a:extLst>
          </p:cNvPr>
          <p:cNvSpPr/>
          <p:nvPr/>
        </p:nvSpPr>
        <p:spPr>
          <a:xfrm>
            <a:off x="-9053" y="2227155"/>
            <a:ext cx="6880634" cy="742384"/>
          </a:xfrm>
          <a:prstGeom prst="roundRect">
            <a:avLst>
              <a:gd name="adj" fmla="val 50000"/>
            </a:avLst>
          </a:prstGeom>
          <a:solidFill>
            <a:srgbClr val="54C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  空间直角坐标系</a:t>
            </a:r>
            <a:endParaRPr lang="en-US" altLang="zh-CN" sz="3200" b="1" dirty="0">
              <a:solidFill>
                <a:schemeClr val="tx1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318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导入新课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3995147-9CF4-6086-1F7A-9049B6AB7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4" y="1268413"/>
            <a:ext cx="10801351" cy="5221287"/>
          </a:xfrm>
        </p:spPr>
        <p:txBody>
          <a:bodyPr>
            <a:normAutofit/>
          </a:bodyPr>
          <a:lstStyle/>
          <a:p>
            <a:pPr marL="0" indent="720000">
              <a:spcBef>
                <a:spcPts val="0"/>
              </a:spcBef>
              <a:buNone/>
            </a:pPr>
            <a:r>
              <a:rPr lang="zh-CN" altLang="en-US" dirty="0"/>
              <a:t>为了把空间向量的运算转化为数的运算</a:t>
            </a:r>
            <a:r>
              <a:rPr lang="en-US" altLang="zh-CN" dirty="0"/>
              <a:t>,</a:t>
            </a:r>
            <a:r>
              <a:rPr lang="zh-CN" altLang="en-US" dirty="0"/>
              <a:t>能否利用空间向量基本定理和空间的单位正交基底</a:t>
            </a:r>
            <a:r>
              <a:rPr lang="en-US" altLang="zh-CN" dirty="0"/>
              <a:t>,</a:t>
            </a:r>
            <a:r>
              <a:rPr lang="zh-CN" altLang="en-US" dirty="0"/>
              <a:t>建立空间直角坐标系</a:t>
            </a:r>
            <a:r>
              <a:rPr lang="en-US" altLang="zh-CN" dirty="0"/>
              <a:t>,</a:t>
            </a:r>
            <a:r>
              <a:rPr lang="zh-CN" altLang="en-US" dirty="0"/>
              <a:t>进而建立空间向量的坐标与空间点的坐标的一一对应呢</a:t>
            </a:r>
            <a:r>
              <a:rPr lang="en-US" altLang="zh-CN" dirty="0"/>
              <a:t>?</a:t>
            </a:r>
            <a:r>
              <a:rPr lang="zh-CN" altLang="en-US" dirty="0"/>
              <a:t>下面就类比平面向量来研究这个问题</a:t>
            </a:r>
            <a:r>
              <a:rPr lang="en-US" altLang="zh-CN" dirty="0"/>
              <a:t>.</a:t>
            </a:r>
            <a:endParaRPr lang="en-US" altLang="zh-CN" b="1" dirty="0"/>
          </a:p>
        </p:txBody>
      </p:sp>
    </p:spTree>
    <p:extLst>
      <p:ext uri="{BB962C8B-B14F-4D97-AF65-F5344CB8AC3E}">
        <p14:creationId xmlns:p14="http://schemas.microsoft.com/office/powerpoint/2010/main" val="870176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6303FC-E12E-42A5-AB15-2926B5697AA7}"/>
              </a:ext>
            </a:extLst>
          </p:cNvPr>
          <p:cNvSpPr/>
          <p:nvPr/>
        </p:nvSpPr>
        <p:spPr>
          <a:xfrm>
            <a:off x="695325" y="1275486"/>
            <a:ext cx="10801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B0F0"/>
                </a:solidFill>
              </a:rPr>
              <a:t>        1.</a:t>
            </a:r>
            <a:r>
              <a:rPr lang="zh-CN" altLang="en-US" sz="2800" b="1" dirty="0">
                <a:solidFill>
                  <a:srgbClr val="00B0F0"/>
                </a:solidFill>
              </a:rPr>
              <a:t>空间直角坐标系的建立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69C0E4-5101-4831-BAFF-873FAAF51F70}"/>
              </a:ext>
            </a:extLst>
          </p:cNvPr>
          <p:cNvSpPr/>
          <p:nvPr/>
        </p:nvSpPr>
        <p:spPr>
          <a:xfrm>
            <a:off x="697026" y="1666728"/>
            <a:ext cx="8338332" cy="5181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</a:t>
            </a:r>
            <a:r>
              <a:rPr lang="zh-CN" altLang="en-US" sz="2800" b="1" dirty="0">
                <a:solidFill>
                  <a:srgbClr val="00B0F0"/>
                </a:solidFill>
              </a:rPr>
              <a:t>问题</a:t>
            </a:r>
            <a:r>
              <a:rPr lang="en-US" altLang="zh-CN" sz="2800" b="1" dirty="0">
                <a:solidFill>
                  <a:srgbClr val="00B0F0"/>
                </a:solidFill>
              </a:rPr>
              <a:t>1</a:t>
            </a:r>
            <a:r>
              <a:rPr lang="en-US" altLang="zh-CN" sz="2800" dirty="0"/>
              <a:t>  </a:t>
            </a:r>
            <a:r>
              <a:rPr lang="zh-CN" altLang="en-US" sz="2800" dirty="0"/>
              <a:t>我们知道</a:t>
            </a:r>
            <a:r>
              <a:rPr lang="en-US" altLang="zh-CN" sz="2800" dirty="0"/>
              <a:t>,</a:t>
            </a:r>
            <a:r>
              <a:rPr lang="zh-CN" altLang="en-US" sz="2800" dirty="0"/>
              <a:t>平面直角坐标系由平面内两条互相垂直、原点重合的数轴组成</a:t>
            </a:r>
            <a:r>
              <a:rPr lang="en-US" altLang="zh-CN" sz="2800" dirty="0"/>
              <a:t>.</a:t>
            </a:r>
            <a:r>
              <a:rPr lang="zh-CN" altLang="en-US" sz="2800" dirty="0"/>
              <a:t>利用单位正交基底概念</a:t>
            </a:r>
            <a:r>
              <a:rPr lang="en-US" altLang="zh-CN" sz="2800" dirty="0"/>
              <a:t>,</a:t>
            </a:r>
            <a:r>
              <a:rPr lang="zh-CN" altLang="en-US" sz="2800" dirty="0"/>
              <a:t>我们还可以这样理解平面直角坐标系</a:t>
            </a:r>
            <a:r>
              <a:rPr lang="en-US" altLang="zh-CN" sz="2800" dirty="0"/>
              <a:t>:</a:t>
            </a:r>
            <a:r>
              <a:rPr lang="zh-CN" altLang="en-US" sz="2800" dirty="0"/>
              <a:t>如图</a:t>
            </a:r>
            <a:r>
              <a:rPr lang="en-US" altLang="zh-CN" sz="2800" dirty="0"/>
              <a:t>,</a:t>
            </a:r>
            <a:r>
              <a:rPr lang="zh-CN" altLang="en-US" sz="2800" dirty="0"/>
              <a:t>在平面内选定一点</a:t>
            </a:r>
            <a:r>
              <a:rPr lang="en-US" altLang="zh-CN" sz="2800" i="1" dirty="0"/>
              <a:t>O</a:t>
            </a:r>
            <a:r>
              <a:rPr lang="zh-CN" altLang="en-US" sz="2800" dirty="0"/>
              <a:t>和一个单位正交基底</a:t>
            </a:r>
            <a:r>
              <a:rPr lang="en-US" altLang="zh-CN" sz="2800" dirty="0"/>
              <a:t>{</a:t>
            </a:r>
            <a:r>
              <a:rPr lang="en-US" altLang="zh-CN" sz="2800" b="1" i="1" dirty="0" err="1"/>
              <a:t>i</a:t>
            </a:r>
            <a:r>
              <a:rPr lang="en-US" altLang="zh-CN" sz="2800" dirty="0"/>
              <a:t>, </a:t>
            </a:r>
            <a:r>
              <a:rPr lang="en-US" altLang="zh-CN" sz="2800" b="1" i="1" dirty="0"/>
              <a:t>j</a:t>
            </a:r>
            <a:r>
              <a:rPr lang="en-US" altLang="zh-CN" sz="2800" dirty="0"/>
              <a:t>},</a:t>
            </a:r>
            <a:r>
              <a:rPr lang="zh-CN" altLang="en-US" sz="2800" dirty="0"/>
              <a:t>以</a:t>
            </a:r>
            <a:r>
              <a:rPr lang="en-US" altLang="zh-CN" sz="2800" i="1" dirty="0"/>
              <a:t>O</a:t>
            </a:r>
            <a:r>
              <a:rPr lang="zh-CN" altLang="en-US" sz="2800" dirty="0"/>
              <a:t>为原点</a:t>
            </a:r>
            <a:r>
              <a:rPr lang="en-US" altLang="zh-CN" sz="2800" dirty="0"/>
              <a:t>,</a:t>
            </a:r>
            <a:r>
              <a:rPr lang="zh-CN" altLang="en-US" sz="2800" dirty="0"/>
              <a:t>分别以</a:t>
            </a:r>
            <a:r>
              <a:rPr lang="en-US" altLang="zh-CN" sz="2800" b="1" i="1" dirty="0" err="1"/>
              <a:t>i</a:t>
            </a:r>
            <a:r>
              <a:rPr lang="en-US" altLang="zh-CN" sz="2800" dirty="0"/>
              <a:t>, </a:t>
            </a:r>
            <a:r>
              <a:rPr lang="en-US" altLang="zh-CN" sz="2800" b="1" i="1" dirty="0"/>
              <a:t>j</a:t>
            </a:r>
            <a:r>
              <a:rPr lang="zh-CN" altLang="en-US" sz="2800" dirty="0"/>
              <a:t>的方向为正方向、以它们的长为单位长度建立两条数轴</a:t>
            </a:r>
            <a:r>
              <a:rPr lang="en-US" altLang="zh-CN" sz="2800" dirty="0"/>
              <a:t>:</a:t>
            </a:r>
            <a:r>
              <a:rPr lang="en-US" altLang="zh-CN" sz="2800" i="1" dirty="0"/>
              <a:t>x</a:t>
            </a:r>
            <a:r>
              <a:rPr lang="zh-CN" altLang="en-US" sz="2800" dirty="0"/>
              <a:t>轴、</a:t>
            </a:r>
            <a:r>
              <a:rPr lang="en-US" altLang="zh-CN" sz="2800" i="1" dirty="0"/>
              <a:t>y</a:t>
            </a:r>
            <a:r>
              <a:rPr lang="zh-CN" altLang="en-US" sz="2800" dirty="0"/>
              <a:t>轴</a:t>
            </a:r>
            <a:r>
              <a:rPr lang="en-US" altLang="zh-CN" sz="2800" dirty="0"/>
              <a:t>,</a:t>
            </a:r>
            <a:r>
              <a:rPr lang="zh-CN" altLang="en-US" sz="2800" dirty="0"/>
              <a:t>那么我们就建立了一个平面直角坐标系</a:t>
            </a:r>
            <a:r>
              <a:rPr lang="en-US" altLang="zh-CN" sz="2800" dirty="0"/>
              <a:t>.</a:t>
            </a:r>
            <a:r>
              <a:rPr lang="zh-CN" altLang="en-US" sz="2800" dirty="0"/>
              <a:t>类比以上建立平面直角坐标系的过程</a:t>
            </a:r>
            <a:r>
              <a:rPr lang="en-US" altLang="zh-CN" sz="2800" dirty="0"/>
              <a:t>,</a:t>
            </a:r>
            <a:r>
              <a:rPr lang="zh-CN" altLang="en-US" sz="2800" dirty="0"/>
              <a:t>我们怎样建立空间直角坐标系呢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E94428B-F4B2-4A77-8ABA-F0D536223C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4912" y="2592848"/>
            <a:ext cx="2790979" cy="246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84434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69C0E4-5101-4831-BAFF-873FAAF51F70}"/>
              </a:ext>
            </a:extLst>
          </p:cNvPr>
          <p:cNvSpPr/>
          <p:nvPr/>
        </p:nvSpPr>
        <p:spPr>
          <a:xfrm>
            <a:off x="704752" y="1280257"/>
            <a:ext cx="7774278" cy="5181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在空间选定一点</a:t>
            </a:r>
            <a:r>
              <a:rPr lang="en-US" altLang="zh-CN" sz="2800" i="1" dirty="0">
                <a:solidFill>
                  <a:srgbClr val="FF0000"/>
                </a:solidFill>
              </a:rPr>
              <a:t>O</a:t>
            </a:r>
            <a:r>
              <a:rPr lang="zh-CN" altLang="en-US" sz="2800" dirty="0">
                <a:solidFill>
                  <a:srgbClr val="FF0000"/>
                </a:solidFill>
              </a:rPr>
              <a:t>和一个单位正交基底</a:t>
            </a:r>
            <a:r>
              <a:rPr lang="en-US" altLang="zh-CN" sz="2800" dirty="0">
                <a:solidFill>
                  <a:srgbClr val="FF0000"/>
                </a:solidFill>
              </a:rPr>
              <a:t>{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i</a:t>
            </a:r>
            <a:r>
              <a:rPr lang="en-US" altLang="zh-CN" sz="2800" dirty="0">
                <a:solidFill>
                  <a:srgbClr val="FF0000"/>
                </a:solidFill>
              </a:rPr>
              <a:t>, </a:t>
            </a:r>
            <a:r>
              <a:rPr lang="en-US" altLang="zh-CN" sz="2800" b="1" i="1" dirty="0">
                <a:solidFill>
                  <a:srgbClr val="FF0000"/>
                </a:solidFill>
              </a:rPr>
              <a:t>j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</a:p>
          <a:p>
            <a:pPr>
              <a:lnSpc>
                <a:spcPct val="150000"/>
              </a:lnSpc>
            </a:pPr>
            <a:r>
              <a:rPr lang="en-US" altLang="zh-CN" sz="2800" b="1" i="1" dirty="0">
                <a:solidFill>
                  <a:srgbClr val="FF0000"/>
                </a:solidFill>
              </a:rPr>
              <a:t>k</a:t>
            </a:r>
            <a:r>
              <a:rPr lang="en-US" altLang="zh-CN" sz="2800" dirty="0">
                <a:solidFill>
                  <a:srgbClr val="FF0000"/>
                </a:solidFill>
              </a:rPr>
              <a:t>}(</a:t>
            </a:r>
            <a:r>
              <a:rPr lang="zh-CN" altLang="en-US" sz="2800" dirty="0">
                <a:solidFill>
                  <a:srgbClr val="FF0000"/>
                </a:solidFill>
              </a:rPr>
              <a:t>如图</a:t>
            </a:r>
            <a:r>
              <a:rPr lang="en-US" altLang="zh-CN" sz="2800" dirty="0">
                <a:solidFill>
                  <a:srgbClr val="FF0000"/>
                </a:solidFill>
              </a:rPr>
              <a:t>).</a:t>
            </a:r>
            <a:r>
              <a:rPr lang="zh-CN" altLang="en-US" sz="2800" dirty="0">
                <a:solidFill>
                  <a:srgbClr val="FF0000"/>
                </a:solidFill>
              </a:rPr>
              <a:t>以点</a:t>
            </a:r>
            <a:r>
              <a:rPr lang="en-US" altLang="zh-CN" sz="2800" i="1" dirty="0">
                <a:solidFill>
                  <a:srgbClr val="FF0000"/>
                </a:solidFill>
              </a:rPr>
              <a:t>O</a:t>
            </a:r>
            <a:r>
              <a:rPr lang="zh-CN" altLang="en-US" sz="2800" dirty="0">
                <a:solidFill>
                  <a:srgbClr val="FF0000"/>
                </a:solidFill>
              </a:rPr>
              <a:t>为原点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分别以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i</a:t>
            </a:r>
            <a:r>
              <a:rPr lang="en-US" altLang="zh-CN" sz="2800" dirty="0">
                <a:solidFill>
                  <a:srgbClr val="FF0000"/>
                </a:solidFill>
              </a:rPr>
              <a:t>, 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j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k</a:t>
            </a:r>
            <a:r>
              <a:rPr lang="zh-CN" altLang="en-US" sz="2800" dirty="0">
                <a:solidFill>
                  <a:srgbClr val="FF0000"/>
                </a:solidFill>
              </a:rPr>
              <a:t>的方向为正方向、以它们的长为单位长度建立三条数轴</a:t>
            </a:r>
            <a:r>
              <a:rPr lang="en-US" altLang="zh-CN" sz="2800" dirty="0">
                <a:solidFill>
                  <a:srgbClr val="FF0000"/>
                </a:solidFill>
              </a:rPr>
              <a:t>:</a:t>
            </a:r>
            <a:r>
              <a:rPr lang="en-US" altLang="zh-CN" sz="2800" i="1" dirty="0">
                <a:solidFill>
                  <a:srgbClr val="FF0000"/>
                </a:solidFill>
              </a:rPr>
              <a:t>x</a:t>
            </a:r>
            <a:r>
              <a:rPr lang="zh-CN" altLang="en-US" sz="2800" dirty="0">
                <a:solidFill>
                  <a:srgbClr val="FF0000"/>
                </a:solidFill>
              </a:rPr>
              <a:t>轴、</a:t>
            </a:r>
            <a:r>
              <a:rPr lang="en-US" altLang="zh-CN" sz="2800" i="1" dirty="0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轴、</a:t>
            </a:r>
            <a:r>
              <a:rPr lang="en-US" altLang="zh-CN" sz="2800" i="1" dirty="0">
                <a:solidFill>
                  <a:srgbClr val="FF0000"/>
                </a:solidFill>
              </a:rPr>
              <a:t>z</a:t>
            </a:r>
            <a:r>
              <a:rPr lang="zh-CN" altLang="en-US" sz="2800" dirty="0">
                <a:solidFill>
                  <a:srgbClr val="FF0000"/>
                </a:solidFill>
              </a:rPr>
              <a:t>轴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它们都叫做坐标轴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r>
              <a:rPr lang="zh-CN" altLang="en-US" sz="2800" dirty="0">
                <a:solidFill>
                  <a:srgbClr val="FF0000"/>
                </a:solidFill>
              </a:rPr>
              <a:t>这时我们就建立了一个空间直角坐标系</a:t>
            </a:r>
            <a:r>
              <a:rPr lang="en-US" altLang="zh-CN" sz="2800" i="1" dirty="0" err="1">
                <a:solidFill>
                  <a:srgbClr val="FF0000"/>
                </a:solidFill>
              </a:rPr>
              <a:t>Oxyz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O</a:t>
            </a:r>
            <a:r>
              <a:rPr lang="zh-CN" altLang="en-US" sz="2800" dirty="0">
                <a:solidFill>
                  <a:srgbClr val="FF0000"/>
                </a:solidFill>
              </a:rPr>
              <a:t>叫做原点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i</a:t>
            </a:r>
            <a:r>
              <a:rPr lang="en-US" altLang="zh-CN" sz="2800" dirty="0">
                <a:solidFill>
                  <a:srgbClr val="FF0000"/>
                </a:solidFill>
              </a:rPr>
              <a:t>, 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j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k</a:t>
            </a:r>
            <a:r>
              <a:rPr lang="zh-CN" altLang="en-US" sz="2800" dirty="0">
                <a:solidFill>
                  <a:srgbClr val="FF0000"/>
                </a:solidFill>
              </a:rPr>
              <a:t>都叫做坐标向量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通过每两条坐标轴的平面叫做坐标平面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分别称为</a:t>
            </a:r>
            <a:r>
              <a:rPr lang="en-US" altLang="zh-CN" sz="2800" i="1" dirty="0">
                <a:solidFill>
                  <a:srgbClr val="FF0000"/>
                </a:solidFill>
              </a:rPr>
              <a:t>Oxy</a:t>
            </a:r>
            <a:r>
              <a:rPr lang="zh-CN" altLang="en-US" sz="2800" dirty="0">
                <a:solidFill>
                  <a:srgbClr val="FF0000"/>
                </a:solidFill>
              </a:rPr>
              <a:t>平面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Oyz</a:t>
            </a:r>
            <a:r>
              <a:rPr lang="zh-CN" altLang="en-US" sz="2800" dirty="0">
                <a:solidFill>
                  <a:srgbClr val="FF0000"/>
                </a:solidFill>
              </a:rPr>
              <a:t>平面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Ozx</a:t>
            </a:r>
            <a:r>
              <a:rPr lang="zh-CN" altLang="en-US" sz="2800" dirty="0">
                <a:solidFill>
                  <a:srgbClr val="FF0000"/>
                </a:solidFill>
              </a:rPr>
              <a:t>平面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它们把空间分成八个部分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9E1E41E-9CBA-42CC-8EA8-E9273144AF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79030" y="2480892"/>
            <a:ext cx="3017645" cy="2779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942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69C0E4-5101-4831-BAFF-873FAAF51F70}"/>
              </a:ext>
            </a:extLst>
          </p:cNvPr>
          <p:cNvSpPr/>
          <p:nvPr/>
        </p:nvSpPr>
        <p:spPr>
          <a:xfrm>
            <a:off x="704751" y="1277840"/>
            <a:ext cx="10791923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</a:t>
            </a:r>
            <a:r>
              <a:rPr lang="zh-CN" altLang="en-US" sz="2800" b="1" dirty="0">
                <a:solidFill>
                  <a:srgbClr val="00B0F0"/>
                </a:solidFill>
              </a:rPr>
              <a:t>问题</a:t>
            </a:r>
            <a:r>
              <a:rPr lang="en-US" altLang="zh-CN" sz="2800" b="1" dirty="0">
                <a:solidFill>
                  <a:srgbClr val="00B0F0"/>
                </a:solidFill>
              </a:rPr>
              <a:t>2</a:t>
            </a:r>
            <a:r>
              <a:rPr lang="en-US" altLang="zh-CN" sz="2800" dirty="0"/>
              <a:t>  </a:t>
            </a:r>
            <a:r>
              <a:rPr lang="zh-CN" altLang="en-US" sz="2800" dirty="0"/>
              <a:t>如何画空间直角坐标系呢</a:t>
            </a:r>
            <a:r>
              <a:rPr lang="en-US" altLang="zh-CN" sz="2800" dirty="0"/>
              <a:t>?</a:t>
            </a:r>
            <a:r>
              <a:rPr lang="zh-CN" altLang="en-US" sz="2800" dirty="0"/>
              <a:t>画空间直角坐标系时需要注意什么问题</a:t>
            </a:r>
            <a:r>
              <a:rPr lang="en-US" altLang="zh-CN" sz="2800" dirty="0"/>
              <a:t>?</a:t>
            </a:r>
            <a:r>
              <a:rPr lang="zh-CN" altLang="en-US" sz="2800" dirty="0"/>
              <a:t>什么是右手直角坐标系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FB7901E-FDB4-45AF-97B2-32A5E2D90B3F}"/>
              </a:ext>
            </a:extLst>
          </p:cNvPr>
          <p:cNvSpPr/>
          <p:nvPr/>
        </p:nvSpPr>
        <p:spPr>
          <a:xfrm>
            <a:off x="704751" y="2575093"/>
            <a:ext cx="10791923" cy="38885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先回想平面直角坐标系</a:t>
            </a:r>
            <a:r>
              <a:rPr lang="en-US" altLang="zh-CN" sz="2800" i="1" dirty="0">
                <a:solidFill>
                  <a:srgbClr val="FF0000"/>
                </a:solidFill>
              </a:rPr>
              <a:t>Oxy</a:t>
            </a:r>
            <a:r>
              <a:rPr lang="zh-CN" altLang="en-US" sz="2800" dirty="0">
                <a:solidFill>
                  <a:srgbClr val="FF0000"/>
                </a:solidFill>
              </a:rPr>
              <a:t>的画法</a:t>
            </a:r>
            <a:r>
              <a:rPr lang="en-US" altLang="zh-CN" sz="2800" dirty="0">
                <a:solidFill>
                  <a:srgbClr val="FF0000"/>
                </a:solidFill>
              </a:rPr>
              <a:t>:</a:t>
            </a:r>
            <a:r>
              <a:rPr lang="zh-CN" altLang="en-US" sz="2800" dirty="0">
                <a:solidFill>
                  <a:srgbClr val="FF0000"/>
                </a:solidFill>
              </a:rPr>
              <a:t>在平面内画两条与单位正交基底中的向量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i</a:t>
            </a:r>
            <a:r>
              <a:rPr lang="en-US" altLang="zh-CN" sz="2800" dirty="0">
                <a:solidFill>
                  <a:srgbClr val="FF0000"/>
                </a:solidFill>
              </a:rPr>
              <a:t>, </a:t>
            </a:r>
            <a:r>
              <a:rPr lang="en-US" altLang="zh-CN" sz="2800" b="1" i="1" dirty="0">
                <a:solidFill>
                  <a:srgbClr val="FF0000"/>
                </a:solidFill>
              </a:rPr>
              <a:t>j</a:t>
            </a:r>
            <a:r>
              <a:rPr lang="zh-CN" altLang="en-US" sz="2800" dirty="0">
                <a:solidFill>
                  <a:srgbClr val="FF0000"/>
                </a:solidFill>
              </a:rPr>
              <a:t>方向相同的数轴</a:t>
            </a:r>
            <a:r>
              <a:rPr lang="en-US" altLang="zh-CN" sz="2800" i="1" dirty="0">
                <a:solidFill>
                  <a:srgbClr val="FF0000"/>
                </a:solidFill>
              </a:rPr>
              <a:t>x</a:t>
            </a:r>
            <a:r>
              <a:rPr lang="zh-CN" altLang="en-US" sz="2800" dirty="0">
                <a:solidFill>
                  <a:srgbClr val="FF0000"/>
                </a:solidFill>
              </a:rPr>
              <a:t>轴和</a:t>
            </a:r>
            <a:r>
              <a:rPr lang="en-US" altLang="zh-CN" sz="2800" i="1" dirty="0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轴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它们互相垂直、原点重合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与画平面直角坐标系相比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画空间直角坐标系只是多画一个与</a:t>
            </a:r>
            <a:r>
              <a:rPr lang="en-US" altLang="zh-CN" sz="2800" i="1" dirty="0">
                <a:solidFill>
                  <a:srgbClr val="FF0000"/>
                </a:solidFill>
              </a:rPr>
              <a:t>x</a:t>
            </a:r>
            <a:r>
              <a:rPr lang="zh-CN" altLang="en-US" sz="2800" dirty="0">
                <a:solidFill>
                  <a:srgbClr val="FF0000"/>
                </a:solidFill>
              </a:rPr>
              <a:t>轴、</a:t>
            </a:r>
            <a:r>
              <a:rPr lang="en-US" altLang="zh-CN" sz="2800" i="1" dirty="0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轴都垂直的</a:t>
            </a:r>
            <a:r>
              <a:rPr lang="en-US" altLang="zh-CN" sz="2800" i="1" dirty="0">
                <a:solidFill>
                  <a:srgbClr val="FF0000"/>
                </a:solidFill>
              </a:rPr>
              <a:t>z</a:t>
            </a:r>
            <a:r>
              <a:rPr lang="zh-CN" altLang="en-US" sz="2800" dirty="0">
                <a:solidFill>
                  <a:srgbClr val="FF0000"/>
                </a:solidFill>
              </a:rPr>
              <a:t>轴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所以我们不妨借鉴以前学习的斜二测画法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在画空间直角坐标系</a:t>
            </a:r>
            <a:r>
              <a:rPr lang="en-US" altLang="zh-CN" sz="2800" i="1" dirty="0" err="1">
                <a:solidFill>
                  <a:srgbClr val="FF0000"/>
                </a:solidFill>
              </a:rPr>
              <a:t>Oxyz</a:t>
            </a:r>
            <a:r>
              <a:rPr lang="zh-CN" altLang="en-US" sz="2800" dirty="0">
                <a:solidFill>
                  <a:srgbClr val="FF0000"/>
                </a:solidFill>
              </a:rPr>
              <a:t>时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一般使</a:t>
            </a:r>
            <a:r>
              <a:rPr lang="en-US" altLang="zh-CN" sz="2800" i="1" dirty="0">
                <a:solidFill>
                  <a:srgbClr val="FF0000"/>
                </a:solidFill>
              </a:rPr>
              <a:t>x</a:t>
            </a:r>
            <a:r>
              <a:rPr lang="zh-CN" altLang="en-US" sz="2800" dirty="0">
                <a:solidFill>
                  <a:srgbClr val="FF0000"/>
                </a:solidFill>
              </a:rPr>
              <a:t>轴与</a:t>
            </a:r>
            <a:r>
              <a:rPr lang="en-US" altLang="zh-CN" sz="2800" i="1" dirty="0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轴所成的角为</a:t>
            </a:r>
            <a:r>
              <a:rPr lang="en-US" altLang="zh-CN" sz="2800" dirty="0">
                <a:solidFill>
                  <a:srgbClr val="FF0000"/>
                </a:solidFill>
              </a:rPr>
              <a:t>135</a:t>
            </a:r>
            <a:r>
              <a:rPr lang="en-US" altLang="zh-CN" sz="2800" dirty="0">
                <a:solidFill>
                  <a:srgbClr val="FF0000"/>
                </a:solidFill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altLang="zh-CN" sz="2800" dirty="0">
                <a:solidFill>
                  <a:srgbClr val="FF0000"/>
                </a:solidFill>
              </a:rPr>
              <a:t>(</a:t>
            </a:r>
            <a:r>
              <a:rPr lang="zh-CN" altLang="en-US" sz="2800" dirty="0">
                <a:solidFill>
                  <a:srgbClr val="FF0000"/>
                </a:solidFill>
              </a:rPr>
              <a:t>或</a:t>
            </a:r>
            <a:r>
              <a:rPr lang="en-US" altLang="zh-CN" sz="2800" dirty="0">
                <a:solidFill>
                  <a:srgbClr val="FF0000"/>
                </a:solidFill>
              </a:rPr>
              <a:t>45</a:t>
            </a:r>
            <a:r>
              <a:rPr lang="en-US" altLang="zh-CN" sz="2800" dirty="0">
                <a:solidFill>
                  <a:srgbClr val="FF0000"/>
                </a:solidFill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altLang="zh-CN" sz="2800" dirty="0">
                <a:solidFill>
                  <a:srgbClr val="FF0000"/>
                </a:solidFill>
              </a:rPr>
              <a:t>),</a:t>
            </a:r>
            <a:r>
              <a:rPr lang="zh-CN" altLang="en-US" sz="2800" dirty="0">
                <a:solidFill>
                  <a:srgbClr val="FF0000"/>
                </a:solidFill>
              </a:rPr>
              <a:t>即∠</a:t>
            </a:r>
            <a:r>
              <a:rPr lang="en-US" altLang="zh-CN" sz="2800" i="1" dirty="0" err="1">
                <a:solidFill>
                  <a:srgbClr val="FF0000"/>
                </a:solidFill>
              </a:rPr>
              <a:t>xOy</a:t>
            </a:r>
            <a:r>
              <a:rPr lang="en-US" altLang="zh-CN" sz="2800" dirty="0">
                <a:solidFill>
                  <a:srgbClr val="FF0000"/>
                </a:solidFill>
              </a:rPr>
              <a:t>=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135</a:t>
            </a:r>
            <a:r>
              <a:rPr lang="en-US" altLang="zh-CN" sz="2800" dirty="0">
                <a:solidFill>
                  <a:srgbClr val="FF0000"/>
                </a:solidFill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altLang="zh-CN" sz="2800" dirty="0">
                <a:solidFill>
                  <a:srgbClr val="FF0000"/>
                </a:solidFill>
              </a:rPr>
              <a:t>(</a:t>
            </a:r>
            <a:r>
              <a:rPr lang="zh-CN" altLang="en-US" sz="2800" dirty="0">
                <a:solidFill>
                  <a:srgbClr val="FF0000"/>
                </a:solidFill>
              </a:rPr>
              <a:t>或</a:t>
            </a:r>
            <a:r>
              <a:rPr lang="en-US" altLang="zh-CN" sz="2800" dirty="0">
                <a:solidFill>
                  <a:srgbClr val="FF0000"/>
                </a:solidFill>
              </a:rPr>
              <a:t>45</a:t>
            </a:r>
            <a:r>
              <a:rPr lang="en-US" altLang="zh-CN" sz="2800" dirty="0">
                <a:solidFill>
                  <a:srgbClr val="FF0000"/>
                </a:solidFill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altLang="zh-CN" sz="2800" dirty="0">
                <a:solidFill>
                  <a:srgbClr val="FF0000"/>
                </a:solidFill>
              </a:rPr>
              <a:t>),</a:t>
            </a:r>
            <a:r>
              <a:rPr lang="zh-CN" altLang="en-US" sz="2800" dirty="0">
                <a:solidFill>
                  <a:srgbClr val="FF0000"/>
                </a:solidFill>
              </a:rPr>
              <a:t>画</a:t>
            </a:r>
            <a:r>
              <a:rPr lang="en-US" altLang="zh-CN" sz="2800" i="1" dirty="0">
                <a:solidFill>
                  <a:srgbClr val="FF0000"/>
                </a:solidFill>
              </a:rPr>
              <a:t>z</a:t>
            </a:r>
            <a:r>
              <a:rPr lang="zh-CN" altLang="en-US" sz="2800" dirty="0">
                <a:solidFill>
                  <a:srgbClr val="FF0000"/>
                </a:solidFill>
              </a:rPr>
              <a:t>轴与</a:t>
            </a:r>
            <a:r>
              <a:rPr lang="en-US" altLang="zh-CN" sz="2800" i="1" dirty="0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轴垂直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即∠</a:t>
            </a:r>
            <a:r>
              <a:rPr lang="en-US" altLang="zh-CN" sz="2800" i="1" dirty="0" err="1">
                <a:solidFill>
                  <a:srgbClr val="FF0000"/>
                </a:solidFill>
              </a:rPr>
              <a:t>yOz</a:t>
            </a:r>
            <a:r>
              <a:rPr lang="en-US" altLang="zh-CN" sz="2800" dirty="0">
                <a:solidFill>
                  <a:srgbClr val="FF0000"/>
                </a:solidFill>
              </a:rPr>
              <a:t>=90</a:t>
            </a:r>
            <a:r>
              <a:rPr lang="en-US" altLang="zh-CN" sz="2800" dirty="0">
                <a:solidFill>
                  <a:srgbClr val="FF0000"/>
                </a:solidFill>
                <a:ea typeface="Ebrima" panose="02000000000000000000" pitchFamily="2" charset="0"/>
                <a:cs typeface="Ebrima" panose="02000000000000000000" pitchFamily="2" charset="0"/>
              </a:rPr>
              <a:t>°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3681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FB7901E-FDB4-45AF-97B2-32A5E2D90B3F}"/>
              </a:ext>
            </a:extLst>
          </p:cNvPr>
          <p:cNvSpPr/>
          <p:nvPr/>
        </p:nvSpPr>
        <p:spPr>
          <a:xfrm>
            <a:off x="704751" y="1280253"/>
            <a:ext cx="10874631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在空间直角坐标系中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让右手拇指指向</a:t>
            </a:r>
            <a:r>
              <a:rPr lang="en-US" altLang="zh-CN" sz="2800" i="1" dirty="0">
                <a:solidFill>
                  <a:srgbClr val="FF0000"/>
                </a:solidFill>
              </a:rPr>
              <a:t>x</a:t>
            </a:r>
            <a:r>
              <a:rPr lang="zh-CN" altLang="en-US" sz="2800" dirty="0">
                <a:solidFill>
                  <a:srgbClr val="FF0000"/>
                </a:solidFill>
              </a:rPr>
              <a:t>轴的正方向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食指指向</a:t>
            </a:r>
            <a:r>
              <a:rPr lang="en-US" altLang="zh-CN" sz="2800" i="1" dirty="0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轴的正方向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如果中指指向</a:t>
            </a:r>
            <a:r>
              <a:rPr lang="en-US" altLang="zh-CN" sz="2800" i="1" dirty="0">
                <a:solidFill>
                  <a:srgbClr val="FF0000"/>
                </a:solidFill>
              </a:rPr>
              <a:t>z</a:t>
            </a:r>
            <a:r>
              <a:rPr lang="zh-CN" altLang="en-US" sz="2800" dirty="0">
                <a:solidFill>
                  <a:srgbClr val="FF0000"/>
                </a:solidFill>
              </a:rPr>
              <a:t>轴的正方向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则称这个坐标系为右手直角坐标系</a:t>
            </a:r>
            <a:r>
              <a:rPr lang="en-US" altLang="zh-CN" sz="2800" dirty="0">
                <a:solidFill>
                  <a:srgbClr val="FF0000"/>
                </a:solidFill>
              </a:rPr>
              <a:t>(</a:t>
            </a:r>
            <a:r>
              <a:rPr lang="zh-CN" altLang="en-US" sz="2800" dirty="0">
                <a:solidFill>
                  <a:srgbClr val="FF0000"/>
                </a:solidFill>
              </a:rPr>
              <a:t>如图</a:t>
            </a:r>
            <a:r>
              <a:rPr lang="en-US" altLang="zh-CN" sz="2800" dirty="0">
                <a:solidFill>
                  <a:srgbClr val="FF0000"/>
                </a:solidFill>
              </a:rPr>
              <a:t>).</a:t>
            </a:r>
            <a:r>
              <a:rPr lang="zh-CN" altLang="en-US" sz="2800" dirty="0">
                <a:solidFill>
                  <a:srgbClr val="FF0000"/>
                </a:solidFill>
              </a:rPr>
              <a:t>我们建立的坐标系一般都是右手直角坐标系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99C67BF-0147-4896-B21D-AFB96EAC40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2822" y="3343930"/>
            <a:ext cx="3284098" cy="289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2680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6303FC-E12E-42A5-AB15-2926B5697AA7}"/>
              </a:ext>
            </a:extLst>
          </p:cNvPr>
          <p:cNvSpPr/>
          <p:nvPr/>
        </p:nvSpPr>
        <p:spPr>
          <a:xfrm>
            <a:off x="695325" y="1275486"/>
            <a:ext cx="10801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B0F0"/>
                </a:solidFill>
              </a:rPr>
              <a:t>        2.</a:t>
            </a:r>
            <a:r>
              <a:rPr lang="zh-CN" altLang="en-US" sz="2800" b="1" dirty="0">
                <a:solidFill>
                  <a:srgbClr val="00B0F0"/>
                </a:solidFill>
              </a:rPr>
              <a:t>空间中的点和向量的坐标表示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69C0E4-5101-4831-BAFF-873FAAF51F70}"/>
              </a:ext>
            </a:extLst>
          </p:cNvPr>
          <p:cNvSpPr/>
          <p:nvPr/>
        </p:nvSpPr>
        <p:spPr>
          <a:xfrm>
            <a:off x="697026" y="1798706"/>
            <a:ext cx="10809076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</a:t>
            </a:r>
            <a:r>
              <a:rPr lang="zh-CN" altLang="en-US" sz="2800" b="1" dirty="0">
                <a:solidFill>
                  <a:srgbClr val="00B0F0"/>
                </a:solidFill>
              </a:rPr>
              <a:t>问题</a:t>
            </a:r>
            <a:r>
              <a:rPr lang="en-US" altLang="zh-CN" sz="2800" b="1" dirty="0">
                <a:solidFill>
                  <a:srgbClr val="00B0F0"/>
                </a:solidFill>
              </a:rPr>
              <a:t>3</a:t>
            </a:r>
            <a:r>
              <a:rPr lang="en-US" altLang="zh-CN" sz="2800" dirty="0"/>
              <a:t>  </a:t>
            </a:r>
            <a:r>
              <a:rPr lang="zh-CN" altLang="en-US" sz="2800" dirty="0"/>
              <a:t>在平面直角坐标系中</a:t>
            </a:r>
            <a:r>
              <a:rPr lang="en-US" altLang="zh-CN" sz="2800" dirty="0"/>
              <a:t>,</a:t>
            </a:r>
            <a:r>
              <a:rPr lang="zh-CN" altLang="en-US" sz="2800" dirty="0"/>
              <a:t>每一个点和向量都可用一对有序实数</a:t>
            </a:r>
            <a:r>
              <a:rPr lang="en-US" altLang="zh-CN" sz="2800" dirty="0"/>
              <a:t>(</a:t>
            </a:r>
            <a:r>
              <a:rPr lang="zh-CN" altLang="en-US" sz="2800" dirty="0"/>
              <a:t>即它的坐标</a:t>
            </a:r>
            <a:r>
              <a:rPr lang="en-US" altLang="zh-CN" sz="2800" dirty="0"/>
              <a:t>)</a:t>
            </a:r>
            <a:r>
              <a:rPr lang="zh-CN" altLang="en-US" sz="2800" dirty="0"/>
              <a:t>表示</a:t>
            </a:r>
            <a:r>
              <a:rPr lang="en-US" altLang="zh-CN" sz="2800" dirty="0"/>
              <a:t>.</a:t>
            </a:r>
            <a:r>
              <a:rPr lang="zh-CN" altLang="en-US" sz="2800" dirty="0"/>
              <a:t>对空间直角坐标系中的每一个点和向量</a:t>
            </a:r>
            <a:r>
              <a:rPr lang="en-US" altLang="zh-CN" sz="2800" dirty="0"/>
              <a:t>,</a:t>
            </a:r>
            <a:r>
              <a:rPr lang="zh-CN" altLang="en-US" sz="2800" dirty="0"/>
              <a:t>是否也有类似的表示呢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37E5736-72D8-4D17-84BA-B649F8596B8B}"/>
              </a:ext>
            </a:extLst>
          </p:cNvPr>
          <p:cNvSpPr/>
          <p:nvPr/>
        </p:nvSpPr>
        <p:spPr>
          <a:xfrm>
            <a:off x="704752" y="3651860"/>
            <a:ext cx="1080135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在空间直角坐标系中</a:t>
            </a:r>
            <a:r>
              <a:rPr lang="en-US" altLang="zh-CN" sz="2800" dirty="0"/>
              <a:t>,</a:t>
            </a:r>
            <a:r>
              <a:rPr lang="zh-CN" altLang="en-US" sz="2800" dirty="0"/>
              <a:t>如何定义点</a:t>
            </a:r>
            <a:r>
              <a:rPr lang="en-US" altLang="zh-CN" sz="2800" i="1" dirty="0"/>
              <a:t>A</a:t>
            </a:r>
            <a:r>
              <a:rPr lang="zh-CN" altLang="en-US" sz="2800" dirty="0"/>
              <a:t>的坐标呢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DA86B69-28C8-4E56-8A4A-20241452057C}"/>
              </a:ext>
            </a:extLst>
          </p:cNvPr>
          <p:cNvSpPr/>
          <p:nvPr/>
        </p:nvSpPr>
        <p:spPr>
          <a:xfrm>
            <a:off x="703051" y="4308706"/>
            <a:ext cx="10784197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为了解决这个问题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 先来回忆一下平面中的点的坐标表示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然后类比到空间直角坐标系中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想一想如何定义点</a:t>
            </a:r>
            <a:r>
              <a:rPr lang="en-US" altLang="zh-CN" sz="2800" i="1" dirty="0">
                <a:solidFill>
                  <a:srgbClr val="FF0000"/>
                </a:solidFill>
              </a:rPr>
              <a:t>A</a:t>
            </a:r>
            <a:r>
              <a:rPr lang="zh-CN" altLang="en-US" sz="2800" dirty="0">
                <a:solidFill>
                  <a:srgbClr val="FF0000"/>
                </a:solidFill>
              </a:rPr>
              <a:t>的坐标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785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DA86B69-28C8-4E56-8A4A-20241452057C}"/>
                  </a:ext>
                </a:extLst>
              </p:cNvPr>
              <p:cNvSpPr/>
              <p:nvPr/>
            </p:nvSpPr>
            <p:spPr>
              <a:xfrm>
                <a:off x="703051" y="1282700"/>
                <a:ext cx="7950757" cy="28311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solidFill>
                      <a:srgbClr val="FF0000"/>
                    </a:solidFill>
                  </a:rPr>
                  <a:t>        在空间直角坐标系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Oxyz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中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如图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),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i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 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j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k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为坐标向量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对空间任意一点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对应一个向量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且点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的位置由向量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</a:rPr>
                  <a:t>唯一确定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由空间向量基本定理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存在唯一的有序实数组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), 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使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=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i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+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j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+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k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.</a:t>
                </a:r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DA86B69-28C8-4E56-8A4A-202414520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051" y="1282700"/>
                <a:ext cx="7950757" cy="2831160"/>
              </a:xfrm>
              <a:prstGeom prst="rect">
                <a:avLst/>
              </a:prstGeom>
              <a:blipFill>
                <a:blip r:embed="rId3"/>
                <a:stretch>
                  <a:fillRect l="-1533" r="-1149" b="-49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B48811BE-379F-407E-A6C7-A83AE86D7B09}"/>
                  </a:ext>
                </a:extLst>
              </p:cNvPr>
              <p:cNvSpPr/>
              <p:nvPr/>
            </p:nvSpPr>
            <p:spPr>
              <a:xfrm>
                <a:off x="704752" y="4118567"/>
                <a:ext cx="10791923" cy="203376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solidFill>
                      <a:srgbClr val="FF0000"/>
                    </a:solidFill>
                  </a:rPr>
                  <a:t>        在单位正交基底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{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i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 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j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k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}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下与向量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</a:rPr>
                  <a:t>对应的有序实数组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叫做点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在空间直角坐标系中的坐标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记作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其中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x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叫做点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的横坐标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800" i="1" dirty="0">
                    <a:solidFill>
                      <a:srgbClr val="FF0000"/>
                    </a:solidFill>
                  </a:rPr>
                  <a:t>y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叫做点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的纵坐标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叫做点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的竖坐标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.</a:t>
                </a:r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B48811BE-379F-407E-A6C7-A83AE86D7B0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752" y="4118567"/>
                <a:ext cx="10791923" cy="2033762"/>
              </a:xfrm>
              <a:prstGeom prst="rect">
                <a:avLst/>
              </a:prstGeom>
              <a:blipFill>
                <a:blip r:embed="rId4"/>
                <a:stretch>
                  <a:fillRect l="-1186" r="-791" b="-78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D92C29FF-EE1C-4144-B19A-737D6CA0C5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3808" y="1475790"/>
            <a:ext cx="2846603" cy="2617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2184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69C0E4-5101-4831-BAFF-873FAAF51F70}"/>
              </a:ext>
            </a:extLst>
          </p:cNvPr>
          <p:cNvSpPr/>
          <p:nvPr/>
        </p:nvSpPr>
        <p:spPr>
          <a:xfrm>
            <a:off x="697026" y="1280232"/>
            <a:ext cx="10801350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对于给定的向量</a:t>
            </a:r>
            <a:r>
              <a:rPr lang="en-US" altLang="zh-CN" sz="2800" b="1" i="1" dirty="0"/>
              <a:t>a</a:t>
            </a:r>
            <a:r>
              <a:rPr lang="en-US" altLang="zh-CN" sz="2800" dirty="0"/>
              <a:t>,</a:t>
            </a:r>
            <a:r>
              <a:rPr lang="zh-CN" altLang="en-US" sz="2800" dirty="0"/>
              <a:t>又该如何定义它的坐标呢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DA86B69-28C8-4E56-8A4A-20241452057C}"/>
                  </a:ext>
                </a:extLst>
              </p:cNvPr>
              <p:cNvSpPr/>
              <p:nvPr/>
            </p:nvSpPr>
            <p:spPr>
              <a:xfrm>
                <a:off x="703051" y="1857735"/>
                <a:ext cx="7550119" cy="46190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solidFill>
                      <a:srgbClr val="FF0000"/>
                    </a:solidFill>
                  </a:rPr>
                  <a:t>        因为空间向量是自由的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在空间直角坐标系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Oxyz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中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给定向量</a:t>
                </a:r>
                <a:r>
                  <a:rPr lang="en-US" altLang="zh-CN" sz="2800" b="1" i="1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作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=</a:t>
                </a:r>
                <a:r>
                  <a:rPr lang="en-US" altLang="zh-CN" sz="2800" b="1" i="1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如图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).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由空间向量基本定理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存在唯一的有序实数组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使</a:t>
                </a:r>
                <a:r>
                  <a:rPr lang="en-US" altLang="zh-CN" sz="2800" b="1" i="1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=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 x</a:t>
                </a:r>
                <a:r>
                  <a:rPr lang="en-US" altLang="zh-CN" sz="2800" b="1" i="1" dirty="0">
                    <a:solidFill>
                      <a:srgbClr val="FF0000"/>
                    </a:solidFill>
                  </a:rPr>
                  <a:t>i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+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j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+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k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.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有序实数组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叫做</a:t>
                </a:r>
                <a:r>
                  <a:rPr lang="en-US" altLang="zh-CN" sz="2800" b="1" i="1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在空间直角坐标系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Oxyz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中的坐标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上式可简记作</a:t>
                </a:r>
                <a:r>
                  <a:rPr lang="en-US" altLang="zh-CN" sz="2800" b="1" i="1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=(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).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这样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在空间直角坐标系中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空间中的点和向量都可以用三个有序实数表示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.</a:t>
                </a:r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DA86B69-28C8-4E56-8A4A-202414520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051" y="1857735"/>
                <a:ext cx="7550119" cy="4619085"/>
              </a:xfrm>
              <a:prstGeom prst="rect">
                <a:avLst/>
              </a:prstGeom>
              <a:blipFill>
                <a:blip r:embed="rId3"/>
                <a:stretch>
                  <a:fillRect l="-1614" b="-29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4C585BCD-A718-4DFE-9A10-939750482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597" y="2098909"/>
            <a:ext cx="3235779" cy="2612799"/>
          </a:xfrm>
          <a:prstGeom prst="rect">
            <a:avLst/>
          </a:prstGeom>
        </p:spPr>
      </p:pic>
      <p:sp>
        <p:nvSpPr>
          <p:cNvPr id="12" name="对话气泡: 圆角矩形 11">
            <a:extLst>
              <a:ext uri="{FF2B5EF4-FFF2-40B4-BE49-F238E27FC236}">
                <a16:creationId xmlns:a16="http://schemas.microsoft.com/office/drawing/2014/main" id="{EAA95F22-6509-47BA-A5E4-3DF3FFB9F61D}"/>
              </a:ext>
            </a:extLst>
          </p:cNvPr>
          <p:cNvSpPr/>
          <p:nvPr/>
        </p:nvSpPr>
        <p:spPr>
          <a:xfrm>
            <a:off x="8179478" y="4759091"/>
            <a:ext cx="3930977" cy="1863418"/>
          </a:xfrm>
          <a:prstGeom prst="wedgeRoundRectCallout">
            <a:avLst>
              <a:gd name="adj1" fmla="val -47537"/>
              <a:gd name="adj2" fmla="val -12893"/>
              <a:gd name="adj3" fmla="val 16667"/>
            </a:avLst>
          </a:prstGeom>
          <a:ln w="28575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rgbClr val="FF0000"/>
                </a:solidFill>
              </a:rPr>
              <a:t>符号</a:t>
            </a:r>
            <a:r>
              <a:rPr lang="en-US" altLang="zh-CN" sz="2400" dirty="0">
                <a:solidFill>
                  <a:srgbClr val="FF0000"/>
                </a:solidFill>
              </a:rPr>
              <a:t>(</a:t>
            </a:r>
            <a:r>
              <a:rPr lang="en-US" altLang="zh-CN" sz="2400" i="1" dirty="0" err="1">
                <a:solidFill>
                  <a:srgbClr val="FF0000"/>
                </a:solidFill>
              </a:rPr>
              <a:t>x</a:t>
            </a:r>
            <a:r>
              <a:rPr lang="en-US" altLang="zh-CN" sz="2400" dirty="0" err="1">
                <a:solidFill>
                  <a:srgbClr val="FF0000"/>
                </a:solidFill>
              </a:rPr>
              <a:t>,</a:t>
            </a:r>
            <a:r>
              <a:rPr lang="en-US" altLang="zh-CN" sz="2400" i="1" dirty="0" err="1">
                <a:solidFill>
                  <a:srgbClr val="FF0000"/>
                </a:solidFill>
              </a:rPr>
              <a:t>y</a:t>
            </a:r>
            <a:r>
              <a:rPr lang="en-US" altLang="zh-CN" sz="2400" dirty="0" err="1">
                <a:solidFill>
                  <a:srgbClr val="FF0000"/>
                </a:solidFill>
              </a:rPr>
              <a:t>,</a:t>
            </a:r>
            <a:r>
              <a:rPr lang="en-US" altLang="zh-CN" sz="2400" i="1" dirty="0" err="1">
                <a:solidFill>
                  <a:srgbClr val="FF0000"/>
                </a:solidFill>
              </a:rPr>
              <a:t>z</a:t>
            </a:r>
            <a:r>
              <a:rPr lang="en-US" altLang="zh-CN" sz="2400" dirty="0">
                <a:solidFill>
                  <a:srgbClr val="FF0000"/>
                </a:solidFill>
              </a:rPr>
              <a:t>)</a:t>
            </a:r>
            <a:r>
              <a:rPr lang="zh-CN" altLang="en-US" sz="2400" dirty="0">
                <a:solidFill>
                  <a:srgbClr val="FF0000"/>
                </a:solidFill>
              </a:rPr>
              <a:t>具有双重意义</a:t>
            </a:r>
            <a:r>
              <a:rPr lang="en-US" altLang="zh-CN" sz="2400" dirty="0">
                <a:solidFill>
                  <a:srgbClr val="FF0000"/>
                </a:solidFill>
              </a:rPr>
              <a:t>,</a:t>
            </a:r>
            <a:r>
              <a:rPr lang="zh-CN" altLang="en-US" sz="2400" dirty="0">
                <a:solidFill>
                  <a:srgbClr val="FF0000"/>
                </a:solidFill>
              </a:rPr>
              <a:t>它既可以表示向量</a:t>
            </a:r>
            <a:r>
              <a:rPr lang="en-US" altLang="zh-CN" sz="2400" dirty="0">
                <a:solidFill>
                  <a:srgbClr val="FF0000"/>
                </a:solidFill>
              </a:rPr>
              <a:t>,</a:t>
            </a:r>
            <a:r>
              <a:rPr lang="zh-CN" altLang="en-US" sz="2400" dirty="0">
                <a:solidFill>
                  <a:srgbClr val="FF0000"/>
                </a:solidFill>
              </a:rPr>
              <a:t>也可以表示点</a:t>
            </a:r>
            <a:r>
              <a:rPr lang="en-US" altLang="zh-CN" sz="2400" dirty="0">
                <a:solidFill>
                  <a:srgbClr val="FF0000"/>
                </a:solidFill>
              </a:rPr>
              <a:t>,</a:t>
            </a:r>
            <a:r>
              <a:rPr lang="zh-CN" altLang="en-US" sz="2400" dirty="0">
                <a:solidFill>
                  <a:srgbClr val="FF0000"/>
                </a:solidFill>
              </a:rPr>
              <a:t>在表述时要注意区分</a:t>
            </a:r>
            <a:r>
              <a:rPr lang="en-US" altLang="zh-CN" sz="2400" dirty="0">
                <a:solidFill>
                  <a:srgbClr val="FF0000"/>
                </a:solidFill>
              </a:rPr>
              <a:t>.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581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B6303FC-E12E-42A5-AB15-2926B5697AA7}"/>
              </a:ext>
            </a:extLst>
          </p:cNvPr>
          <p:cNvSpPr/>
          <p:nvPr/>
        </p:nvSpPr>
        <p:spPr>
          <a:xfrm>
            <a:off x="695325" y="1275486"/>
            <a:ext cx="10801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B0F0"/>
                </a:solidFill>
              </a:rPr>
              <a:t>        3.</a:t>
            </a:r>
            <a:r>
              <a:rPr lang="zh-CN" altLang="en-US" sz="2800" b="1" dirty="0">
                <a:solidFill>
                  <a:srgbClr val="00B0F0"/>
                </a:solidFill>
              </a:rPr>
              <a:t>利用几何直观确定点和向量的坐标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D69C0E4-5101-4831-BAFF-873FAAF51F70}"/>
                  </a:ext>
                </a:extLst>
              </p:cNvPr>
              <p:cNvSpPr/>
              <p:nvPr/>
            </p:nvSpPr>
            <p:spPr>
              <a:xfrm>
                <a:off x="697026" y="1798706"/>
                <a:ext cx="10801350" cy="136999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dirty="0"/>
                  <a:t>        </a:t>
                </a:r>
                <a:r>
                  <a:rPr lang="zh-CN" altLang="en-US" sz="2800" b="1" dirty="0">
                    <a:solidFill>
                      <a:srgbClr val="00B0F0"/>
                    </a:solidFill>
                  </a:rPr>
                  <a:t>问题</a:t>
                </a:r>
                <a:r>
                  <a:rPr lang="en-US" altLang="zh-CN" sz="2800" b="1" dirty="0">
                    <a:solidFill>
                      <a:srgbClr val="00B0F0"/>
                    </a:solidFill>
                  </a:rPr>
                  <a:t>4</a:t>
                </a:r>
                <a:r>
                  <a:rPr lang="en-US" altLang="zh-CN" sz="2800" dirty="0"/>
                  <a:t>  </a:t>
                </a:r>
                <a:r>
                  <a:rPr lang="zh-CN" altLang="en-US" sz="2800" dirty="0"/>
                  <a:t>在空间直角坐标系</a:t>
                </a:r>
                <a:r>
                  <a:rPr lang="en-US" altLang="zh-CN" sz="2800" i="1" dirty="0" err="1"/>
                  <a:t>Oxyz</a:t>
                </a:r>
                <a:r>
                  <a:rPr lang="zh-CN" altLang="en-US" sz="2800" dirty="0"/>
                  <a:t>中</a:t>
                </a:r>
                <a:r>
                  <a:rPr lang="en-US" altLang="zh-CN" sz="2800" dirty="0"/>
                  <a:t>,</a:t>
                </a:r>
                <a:r>
                  <a:rPr lang="zh-CN" altLang="en-US" sz="2800" dirty="0"/>
                  <a:t>对空间任意一点</a:t>
                </a:r>
                <a:r>
                  <a:rPr lang="en-US" altLang="zh-CN" sz="2800" i="1" dirty="0"/>
                  <a:t>A</a:t>
                </a:r>
                <a:r>
                  <a:rPr lang="en-US" altLang="zh-CN" sz="2800" dirty="0"/>
                  <a:t>,</a:t>
                </a:r>
                <a:r>
                  <a:rPr lang="zh-CN" altLang="en-US" sz="2800" dirty="0"/>
                  <a:t>或任意一个向量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chemeClr val="tx1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en-US" altLang="zh-CN" sz="2800" dirty="0"/>
                  <a:t>,</a:t>
                </a:r>
                <a:r>
                  <a:rPr lang="zh-CN" altLang="en-US" sz="2800" dirty="0"/>
                  <a:t>你能借助几何直观确定它们的坐标</a:t>
                </a:r>
                <a:r>
                  <a:rPr lang="en-US" altLang="zh-CN" sz="2800" dirty="0"/>
                  <a:t>(</a:t>
                </a:r>
                <a:r>
                  <a:rPr lang="en-US" altLang="zh-CN" sz="2800" i="1" dirty="0" err="1"/>
                  <a:t>x</a:t>
                </a:r>
                <a:r>
                  <a:rPr lang="en-US" altLang="zh-CN" sz="2800" dirty="0" err="1"/>
                  <a:t>,</a:t>
                </a:r>
                <a:r>
                  <a:rPr lang="en-US" altLang="zh-CN" sz="2800" i="1" dirty="0" err="1"/>
                  <a:t>y</a:t>
                </a:r>
                <a:r>
                  <a:rPr lang="en-US" altLang="zh-CN" sz="2800" dirty="0" err="1"/>
                  <a:t>,</a:t>
                </a:r>
                <a:r>
                  <a:rPr lang="en-US" altLang="zh-CN" sz="2800" i="1" dirty="0" err="1"/>
                  <a:t>z</a:t>
                </a:r>
                <a:r>
                  <a:rPr lang="en-US" altLang="zh-CN" sz="2800" dirty="0"/>
                  <a:t>)</a:t>
                </a:r>
                <a:r>
                  <a:rPr lang="zh-CN" altLang="en-US" sz="2800" dirty="0"/>
                  <a:t>吗</a:t>
                </a:r>
                <a:r>
                  <a:rPr lang="en-US" altLang="zh-CN" sz="2800" dirty="0"/>
                  <a:t>?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D69C0E4-5101-4831-BAFF-873FAAF51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26" y="1798706"/>
                <a:ext cx="10801350" cy="1369990"/>
              </a:xfrm>
              <a:prstGeom prst="rect">
                <a:avLst/>
              </a:prstGeom>
              <a:blipFill>
                <a:blip r:embed="rId3"/>
                <a:stretch>
                  <a:fillRect l="-1129" b="-11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DA86B69-28C8-4E56-8A4A-20241452057C}"/>
                  </a:ext>
                </a:extLst>
              </p:cNvPr>
              <p:cNvSpPr/>
              <p:nvPr/>
            </p:nvSpPr>
            <p:spPr>
              <a:xfrm>
                <a:off x="703052" y="3111502"/>
                <a:ext cx="8119243" cy="35617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solidFill>
                      <a:srgbClr val="FF0000"/>
                    </a:solidFill>
                  </a:rPr>
                  <a:t>        如图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过点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分别作垂直于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x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轴、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y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轴和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轴的平面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依次交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x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轴、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y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轴和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轴于点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B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C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和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D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.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可以证明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</a:rPr>
                  <a:t>在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x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轴、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y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轴、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轴上的投影向量分别为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OB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OC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OD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且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OB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OC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OD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.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设点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B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C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和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D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在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x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轴、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y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轴和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轴上的坐标分别是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和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那么点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A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向量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)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的坐标为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(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x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y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i="1" dirty="0" err="1">
                    <a:solidFill>
                      <a:srgbClr val="FF0000"/>
                    </a:solidFill>
                  </a:rPr>
                  <a:t>z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).</a:t>
                </a:r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DA86B69-28C8-4E56-8A4A-202414520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052" y="3111502"/>
                <a:ext cx="8119243" cy="3561744"/>
              </a:xfrm>
              <a:prstGeom prst="rect">
                <a:avLst/>
              </a:prstGeom>
              <a:blipFill>
                <a:blip r:embed="rId4"/>
                <a:stretch>
                  <a:fillRect l="-1502" r="-1877" b="-37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图片 2">
            <a:extLst>
              <a:ext uri="{FF2B5EF4-FFF2-40B4-BE49-F238E27FC236}">
                <a16:creationId xmlns:a16="http://schemas.microsoft.com/office/drawing/2014/main" id="{199928AB-9B53-4634-91ED-FC09801184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2295" y="3337671"/>
            <a:ext cx="2666654" cy="2431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9948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DA86B69-28C8-4E56-8A4A-20241452057C}"/>
              </a:ext>
            </a:extLst>
          </p:cNvPr>
          <p:cNvSpPr/>
          <p:nvPr/>
        </p:nvSpPr>
        <p:spPr>
          <a:xfrm>
            <a:off x="703051" y="1282700"/>
            <a:ext cx="10784197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确定空间任意一点</a:t>
            </a:r>
            <a:r>
              <a:rPr lang="en-US" altLang="zh-CN" sz="2800" i="1" dirty="0">
                <a:solidFill>
                  <a:srgbClr val="FF0000"/>
                </a:solidFill>
              </a:rPr>
              <a:t>A</a:t>
            </a:r>
            <a:r>
              <a:rPr lang="zh-CN" altLang="en-US" sz="2800" dirty="0">
                <a:solidFill>
                  <a:srgbClr val="FF0000"/>
                </a:solidFill>
              </a:rPr>
              <a:t>的坐标的方法</a:t>
            </a:r>
            <a:r>
              <a:rPr lang="en-US" altLang="zh-CN" sz="2800" dirty="0">
                <a:solidFill>
                  <a:srgbClr val="FF0000"/>
                </a:solidFill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solidFill>
                  <a:srgbClr val="FF0000"/>
                </a:solidFill>
              </a:rPr>
              <a:t>        </a:t>
            </a:r>
            <a:r>
              <a:rPr lang="zh-CN" altLang="en-US" sz="2800" dirty="0">
                <a:solidFill>
                  <a:srgbClr val="FF0000"/>
                </a:solidFill>
              </a:rPr>
              <a:t>过点</a:t>
            </a:r>
            <a:r>
              <a:rPr lang="en-US" altLang="zh-CN" sz="2800" i="1" dirty="0">
                <a:solidFill>
                  <a:srgbClr val="FF0000"/>
                </a:solidFill>
              </a:rPr>
              <a:t>A</a:t>
            </a:r>
            <a:r>
              <a:rPr lang="zh-CN" altLang="en-US" sz="2800" dirty="0">
                <a:solidFill>
                  <a:srgbClr val="FF0000"/>
                </a:solidFill>
              </a:rPr>
              <a:t>分别作三个平面平行于坐标平面</a:t>
            </a:r>
            <a:r>
              <a:rPr lang="en-US" altLang="zh-CN" sz="2800" dirty="0">
                <a:solidFill>
                  <a:srgbClr val="FF0000"/>
                </a:solidFill>
              </a:rPr>
              <a:t>(</a:t>
            </a:r>
            <a:r>
              <a:rPr lang="zh-CN" altLang="en-US" sz="2800" dirty="0">
                <a:solidFill>
                  <a:srgbClr val="FF0000"/>
                </a:solidFill>
              </a:rPr>
              <a:t>或作三个坐标轴的垂面</a:t>
            </a:r>
            <a:r>
              <a:rPr lang="en-US" altLang="zh-CN" sz="2800" dirty="0">
                <a:solidFill>
                  <a:srgbClr val="FF0000"/>
                </a:solidFill>
              </a:rPr>
              <a:t>),</a:t>
            </a:r>
            <a:r>
              <a:rPr lang="zh-CN" altLang="en-US" sz="2800" dirty="0">
                <a:solidFill>
                  <a:srgbClr val="FF0000"/>
                </a:solidFill>
              </a:rPr>
              <a:t>分别交坐标轴于三个点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设这三个点在</a:t>
            </a:r>
            <a:r>
              <a:rPr lang="en-US" altLang="zh-CN" sz="2800" i="1" dirty="0">
                <a:solidFill>
                  <a:srgbClr val="FF0000"/>
                </a:solidFill>
              </a:rPr>
              <a:t>x</a:t>
            </a:r>
            <a:r>
              <a:rPr lang="zh-CN" altLang="en-US" sz="2800" dirty="0">
                <a:solidFill>
                  <a:srgbClr val="FF0000"/>
                </a:solidFill>
              </a:rPr>
              <a:t>轴、</a:t>
            </a:r>
            <a:r>
              <a:rPr lang="en-US" altLang="zh-CN" sz="2800" i="1" dirty="0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轴和</a:t>
            </a:r>
            <a:r>
              <a:rPr lang="en-US" altLang="zh-CN" sz="2800" i="1" dirty="0">
                <a:solidFill>
                  <a:srgbClr val="FF0000"/>
                </a:solidFill>
              </a:rPr>
              <a:t>z</a:t>
            </a:r>
            <a:r>
              <a:rPr lang="zh-CN" altLang="en-US" sz="2800" dirty="0">
                <a:solidFill>
                  <a:srgbClr val="FF0000"/>
                </a:solidFill>
              </a:rPr>
              <a:t>轴上的坐标分别是</a:t>
            </a:r>
            <a:r>
              <a:rPr lang="en-US" altLang="zh-CN" sz="2800" i="1" dirty="0" err="1">
                <a:solidFill>
                  <a:srgbClr val="FF0000"/>
                </a:solidFill>
              </a:rPr>
              <a:t>x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和</a:t>
            </a:r>
            <a:r>
              <a:rPr lang="en-US" altLang="zh-CN" sz="2800" i="1" dirty="0">
                <a:solidFill>
                  <a:srgbClr val="FF0000"/>
                </a:solidFill>
              </a:rPr>
              <a:t>z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那么点</a:t>
            </a:r>
            <a:r>
              <a:rPr lang="en-US" altLang="zh-CN" sz="2800" i="1" dirty="0">
                <a:solidFill>
                  <a:srgbClr val="FF0000"/>
                </a:solidFill>
              </a:rPr>
              <a:t>A</a:t>
            </a:r>
            <a:r>
              <a:rPr lang="zh-CN" altLang="en-US" sz="2800" dirty="0">
                <a:solidFill>
                  <a:srgbClr val="FF0000"/>
                </a:solidFill>
              </a:rPr>
              <a:t>的坐标就是</a:t>
            </a:r>
            <a:r>
              <a:rPr lang="en-US" altLang="zh-CN" sz="2800" dirty="0">
                <a:solidFill>
                  <a:srgbClr val="FF0000"/>
                </a:solidFill>
              </a:rPr>
              <a:t>(</a:t>
            </a:r>
            <a:r>
              <a:rPr lang="en-US" altLang="zh-CN" sz="2800" i="1" dirty="0" err="1">
                <a:solidFill>
                  <a:srgbClr val="FF0000"/>
                </a:solidFill>
              </a:rPr>
              <a:t>x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y</a:t>
            </a:r>
            <a:r>
              <a:rPr lang="en-US" altLang="zh-CN" sz="2800" dirty="0" err="1">
                <a:solidFill>
                  <a:srgbClr val="FF0000"/>
                </a:solidFill>
              </a:rPr>
              <a:t>,</a:t>
            </a:r>
            <a:r>
              <a:rPr lang="en-US" altLang="zh-CN" sz="2800" i="1" dirty="0" err="1">
                <a:solidFill>
                  <a:srgbClr val="FF0000"/>
                </a:solidFill>
              </a:rPr>
              <a:t>z</a:t>
            </a:r>
            <a:r>
              <a:rPr lang="en-US" altLang="zh-CN" sz="2800" dirty="0">
                <a:solidFill>
                  <a:srgbClr val="FF0000"/>
                </a:solidFill>
              </a:rPr>
              <a:t>).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158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3ABAEA4-A832-40DE-B4AB-576AFD3FF667}"/>
              </a:ext>
            </a:extLst>
          </p:cNvPr>
          <p:cNvSpPr/>
          <p:nvPr/>
        </p:nvSpPr>
        <p:spPr>
          <a:xfrm>
            <a:off x="598170" y="1271531"/>
            <a:ext cx="108013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b="1" dirty="0">
                <a:solidFill>
                  <a:srgbClr val="00B0F0"/>
                </a:solidFill>
              </a:rPr>
              <a:t>        4.</a:t>
            </a:r>
            <a:r>
              <a:rPr lang="zh-CN" altLang="en-US" sz="2800" b="1" dirty="0">
                <a:solidFill>
                  <a:srgbClr val="00B0F0"/>
                </a:solidFill>
              </a:rPr>
              <a:t>例题探究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FA8CE95-8836-4A86-9918-1E09D8EB4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088" y="1921972"/>
            <a:ext cx="10801350" cy="233309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2A7DB583-AC07-4F8D-8FC8-A1540FA56B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088" y="4382285"/>
            <a:ext cx="10791923" cy="1554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5455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03DD380-839A-43E4-8879-7AAC642C5B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54" y="1343573"/>
            <a:ext cx="10794131" cy="417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188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D69C0E4-5101-4831-BAFF-873FAAF51F70}"/>
                  </a:ext>
                </a:extLst>
              </p:cNvPr>
              <p:cNvSpPr/>
              <p:nvPr/>
            </p:nvSpPr>
            <p:spPr>
              <a:xfrm>
                <a:off x="697026" y="1280232"/>
                <a:ext cx="10801350" cy="11487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dirty="0"/>
                  <a:t>        题目条件中的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b="0" i="0" smtClean="0"/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0" i="0" smtClean="0"/>
                              <m:t>3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/>
                              <m:t>OA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altLang="zh-CN" sz="2800" dirty="0" smtClean="0">
                            <a:solidFill>
                              <a:schemeClr val="tx1"/>
                            </a:solidFill>
                          </a:rPr>
                          <m:t>,</m:t>
                        </m:r>
                        <m:f>
                          <m:f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i="0"/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0" i="0" smtClean="0"/>
                              <m:t>4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/>
                              <m:t>O</m:t>
                            </m:r>
                            <m:r>
                              <m:rPr>
                                <m:nor/>
                              </m:rPr>
                              <a:rPr lang="en-US" altLang="zh-CN" sz="2800" b="0" i="1" smtClean="0"/>
                              <m:t>C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altLang="zh-CN" sz="2800" dirty="0" smtClean="0">
                            <a:solidFill>
                              <a:schemeClr val="tx1"/>
                            </a:solidFill>
                          </a:rPr>
                          <m:t>,</m:t>
                        </m:r>
                        <m:f>
                          <m:fPr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 i="0"/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 b="0" i="0" smtClean="0"/>
                              <m:t>2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/>
                              <m:t>O</m:t>
                            </m:r>
                            <m:r>
                              <m:rPr>
                                <m:nor/>
                              </m:rPr>
                              <a:rPr lang="en-US" altLang="zh-CN" sz="2800" b="0" i="1" smtClean="0"/>
                              <m:t>D</m:t>
                            </m:r>
                            <m:r>
                              <m:rPr>
                                <m:nor/>
                              </m:rPr>
                              <a:rPr lang="en-US" altLang="zh-CN" sz="2800" b="0" i="0" smtClean="0"/>
                              <m:t>′</m:t>
                            </m:r>
                          </m:e>
                        </m:acc>
                      </m:e>
                    </m:d>
                  </m:oMath>
                </a14:m>
                <a:r>
                  <a:rPr lang="zh-CN" altLang="en-US" sz="2800" dirty="0"/>
                  <a:t>为什么是单位正交基底</a:t>
                </a:r>
                <a:r>
                  <a:rPr lang="en-US" altLang="zh-CN" sz="2800" dirty="0"/>
                  <a:t>?</a:t>
                </a:r>
                <a:endParaRPr lang="zh-CN" altLang="en-US" sz="2800" dirty="0"/>
              </a:p>
            </p:txBody>
          </p:sp>
        </mc:Choice>
        <mc:Fallback xmlns="">
          <p:sp>
            <p:nvSpPr>
              <p:cNvPr id="8" name="矩形 7">
                <a:extLst>
                  <a:ext uri="{FF2B5EF4-FFF2-40B4-BE49-F238E27FC236}">
                    <a16:creationId xmlns:a16="http://schemas.microsoft.com/office/drawing/2014/main" id="{2D69C0E4-5101-4831-BAFF-873FAAF51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7026" y="1280232"/>
                <a:ext cx="10801350" cy="114877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DA86B69-28C8-4E56-8A4A-20241452057C}"/>
                  </a:ext>
                </a:extLst>
              </p:cNvPr>
              <p:cNvSpPr/>
              <p:nvPr/>
            </p:nvSpPr>
            <p:spPr>
              <a:xfrm>
                <a:off x="706453" y="2259414"/>
                <a:ext cx="10935650" cy="295959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800" dirty="0">
                    <a:solidFill>
                      <a:srgbClr val="FF0000"/>
                    </a:solidFill>
                  </a:rPr>
                  <a:t>        由图可知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zh-CN" altLang="en-US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 dirty="0">
                            <a:solidFill>
                              <a:srgbClr val="FF0000"/>
                            </a:solidFill>
                          </a:rPr>
                          <m:t>OA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</a:rPr>
                  <a:t>在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x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轴上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且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OA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=3,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3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  <m:t>OA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=1.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同理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>
                            <a:solidFill>
                              <a:srgbClr val="FF0000"/>
                            </a:solidFill>
                          </a:rPr>
                          <m:t>OC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</a:rPr>
                  <a:t>在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y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轴上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nor/>
                          </m:rPr>
                          <a:rPr lang="en-US" altLang="zh-CN" sz="2800" i="1">
                            <a:solidFill>
                              <a:srgbClr val="FF0000"/>
                            </a:solidFill>
                          </a:rPr>
                          <m:t>OD</m:t>
                        </m:r>
                        <m:r>
                          <m:rPr>
                            <m:nor/>
                          </m:rPr>
                          <a:rPr lang="en-US" altLang="zh-CN" sz="2800">
                            <a:solidFill>
                              <a:srgbClr val="FF0000"/>
                            </a:solidFill>
                          </a:rPr>
                          <m:t>′</m:t>
                        </m:r>
                      </m:e>
                    </m:acc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</a:rPr>
                  <a:t>在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z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轴上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由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OC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=4,</a:t>
                </a:r>
                <a:r>
                  <a:rPr lang="en-US" altLang="zh-CN" sz="2800" i="1" dirty="0">
                    <a:solidFill>
                      <a:srgbClr val="FF0000"/>
                    </a:solidFill>
                  </a:rPr>
                  <a:t>OD'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=2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知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4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  <m:t>OC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=1,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2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  <m:t>OD</m:t>
                            </m:r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′</m:t>
                            </m:r>
                          </m:e>
                        </m:acc>
                      </m:e>
                    </m:d>
                  </m:oMath>
                </a14:m>
                <a:r>
                  <a:rPr lang="en-US" altLang="zh-CN" sz="2800" dirty="0">
                    <a:solidFill>
                      <a:srgbClr val="FF0000"/>
                    </a:solidFill>
                  </a:rPr>
                  <a:t>=1.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所以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zh-CN" sz="28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3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  <m:t>OA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altLang="zh-CN" sz="2800" dirty="0">
                            <a:solidFill>
                              <a:srgbClr val="FF0000"/>
                            </a:solidFill>
                          </a:rPr>
                          <m:t>,</m:t>
                        </m:r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4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  <m:t>OC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en-US" altLang="zh-CN" sz="2800" dirty="0">
                            <a:solidFill>
                              <a:srgbClr val="FF0000"/>
                            </a:solidFill>
                          </a:rPr>
                          <m:t>,</m:t>
                        </m:r>
                        <m:f>
                          <m:fPr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1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2</m:t>
                            </m:r>
                          </m:den>
                        </m:f>
                        <m:acc>
                          <m:accPr>
                            <m:chr m:val="⃗"/>
                            <m:ctrlPr>
                              <a:rPr lang="en-US" altLang="zh-CN" sz="28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m:rPr>
                                <m:nor/>
                              </m:rPr>
                              <a:rPr lang="en-US" altLang="zh-CN" sz="2800" i="1">
                                <a:solidFill>
                                  <a:srgbClr val="FF0000"/>
                                </a:solidFill>
                              </a:rPr>
                              <m:t>OD</m:t>
                            </m:r>
                            <m:r>
                              <m:rPr>
                                <m:nor/>
                              </m:rPr>
                              <a:rPr lang="en-US" altLang="zh-CN" sz="2800">
                                <a:solidFill>
                                  <a:srgbClr val="FF0000"/>
                                </a:solidFill>
                              </a:rPr>
                              <m:t>′</m:t>
                            </m:r>
                          </m:e>
                        </m:acc>
                      </m:e>
                    </m:d>
                  </m:oMath>
                </a14:m>
                <a:r>
                  <a:rPr lang="zh-CN" altLang="en-US" sz="2800" dirty="0">
                    <a:solidFill>
                      <a:srgbClr val="FF0000"/>
                    </a:solidFill>
                  </a:rPr>
                  <a:t>是单位正交基底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</a:t>
                </a:r>
                <a:r>
                  <a:rPr lang="zh-CN" altLang="en-US" sz="2800" dirty="0">
                    <a:solidFill>
                      <a:srgbClr val="FF0000"/>
                    </a:solidFill>
                  </a:rPr>
                  <a:t>等同于我们前面用到的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{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i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, 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j</a:t>
                </a:r>
                <a:r>
                  <a:rPr lang="en-US" altLang="zh-CN" sz="2800" dirty="0" err="1">
                    <a:solidFill>
                      <a:srgbClr val="FF0000"/>
                    </a:solidFill>
                  </a:rPr>
                  <a:t>,</a:t>
                </a:r>
                <a:r>
                  <a:rPr lang="en-US" altLang="zh-CN" sz="2800" b="1" i="1" dirty="0" err="1">
                    <a:solidFill>
                      <a:srgbClr val="FF0000"/>
                    </a:solidFill>
                  </a:rPr>
                  <a:t>k</a:t>
                </a:r>
                <a:r>
                  <a:rPr lang="en-US" altLang="zh-CN" sz="2800" dirty="0">
                    <a:solidFill>
                      <a:srgbClr val="FF0000"/>
                    </a:solidFill>
                  </a:rPr>
                  <a:t>}.</a:t>
                </a:r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6DA86B69-28C8-4E56-8A4A-2024145205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53" y="2259414"/>
                <a:ext cx="10935650" cy="2959593"/>
              </a:xfrm>
              <a:prstGeom prst="rect">
                <a:avLst/>
              </a:prstGeom>
              <a:blipFill>
                <a:blip r:embed="rId4"/>
                <a:stretch>
                  <a:fillRect l="-1171" b="-16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21876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B4E3F6"/>
            </a:gs>
            <a:gs pos="2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4791" y="252027"/>
            <a:ext cx="10074729" cy="968375"/>
          </a:xfrm>
        </p:spPr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精彩课堂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D69C0E4-5101-4831-BAFF-873FAAF51F70}"/>
              </a:ext>
            </a:extLst>
          </p:cNvPr>
          <p:cNvSpPr/>
          <p:nvPr/>
        </p:nvSpPr>
        <p:spPr>
          <a:xfrm>
            <a:off x="497850" y="1220402"/>
            <a:ext cx="11408172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若改变空间直角坐标系的原点的位置</a:t>
            </a:r>
            <a:r>
              <a:rPr lang="en-US" altLang="zh-CN" sz="2800" dirty="0"/>
              <a:t>,</a:t>
            </a:r>
            <a:r>
              <a:rPr lang="zh-CN" altLang="en-US" sz="2800" dirty="0"/>
              <a:t>则点和向量的坐标会发生变化吗</a:t>
            </a:r>
            <a:r>
              <a:rPr lang="en-US" altLang="zh-CN" sz="2800" dirty="0"/>
              <a:t>?</a:t>
            </a:r>
            <a:r>
              <a:rPr lang="zh-CN" altLang="en-US" sz="2800" dirty="0"/>
              <a:t>比较不同的建系方式</a:t>
            </a:r>
            <a:r>
              <a:rPr lang="en-US" altLang="zh-CN" sz="2800" dirty="0"/>
              <a:t>,</a:t>
            </a:r>
            <a:r>
              <a:rPr lang="zh-CN" altLang="en-US" sz="2800" dirty="0"/>
              <a:t>你认为选择怎样的建系方式更利于写点的坐标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DA86B69-28C8-4E56-8A4A-20241452057C}"/>
              </a:ext>
            </a:extLst>
          </p:cNvPr>
          <p:cNvSpPr/>
          <p:nvPr/>
        </p:nvSpPr>
        <p:spPr>
          <a:xfrm>
            <a:off x="497849" y="3258431"/>
            <a:ext cx="11486087" cy="2595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rgbClr val="FF0000"/>
                </a:solidFill>
              </a:rPr>
              <a:t>        有两种选择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一种是转化为求与该点对应的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从原点出发、指向该点的空间向量的坐标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而后依据空间向量基本定理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把空间向量用单位正交基底分解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从而求出坐标</a:t>
            </a:r>
            <a:r>
              <a:rPr lang="en-US" altLang="zh-CN" sz="2800" dirty="0">
                <a:solidFill>
                  <a:srgbClr val="FF0000"/>
                </a:solidFill>
              </a:rPr>
              <a:t>;</a:t>
            </a:r>
            <a:r>
              <a:rPr lang="zh-CN" altLang="en-US" sz="2800" dirty="0">
                <a:solidFill>
                  <a:srgbClr val="FF0000"/>
                </a:solidFill>
              </a:rPr>
              <a:t>另一种是应用几何直观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找出空间点在</a:t>
            </a:r>
            <a:r>
              <a:rPr lang="en-US" altLang="zh-CN" sz="2800" i="1" dirty="0">
                <a:solidFill>
                  <a:srgbClr val="FF0000"/>
                </a:solidFill>
              </a:rPr>
              <a:t>x</a:t>
            </a:r>
            <a:r>
              <a:rPr lang="zh-CN" altLang="en-US" sz="2800" dirty="0">
                <a:solidFill>
                  <a:srgbClr val="FF0000"/>
                </a:solidFill>
              </a:rPr>
              <a:t>轴、</a:t>
            </a:r>
            <a:r>
              <a:rPr lang="en-US" altLang="zh-CN" sz="2800" i="1" dirty="0">
                <a:solidFill>
                  <a:srgbClr val="FF0000"/>
                </a:solidFill>
              </a:rPr>
              <a:t>y</a:t>
            </a:r>
            <a:r>
              <a:rPr lang="zh-CN" altLang="en-US" sz="2800" dirty="0">
                <a:solidFill>
                  <a:srgbClr val="FF0000"/>
                </a:solidFill>
              </a:rPr>
              <a:t>轴、</a:t>
            </a:r>
            <a:r>
              <a:rPr lang="en-US" altLang="zh-CN" sz="2800" i="1" dirty="0">
                <a:solidFill>
                  <a:srgbClr val="FF0000"/>
                </a:solidFill>
              </a:rPr>
              <a:t>z</a:t>
            </a:r>
            <a:r>
              <a:rPr lang="zh-CN" altLang="en-US" sz="2800" dirty="0">
                <a:solidFill>
                  <a:srgbClr val="FF0000"/>
                </a:solidFill>
              </a:rPr>
              <a:t>轴上的射影</a:t>
            </a:r>
            <a:r>
              <a:rPr lang="en-US" altLang="zh-CN" sz="2800" dirty="0">
                <a:solidFill>
                  <a:srgbClr val="FF0000"/>
                </a:solidFill>
              </a:rPr>
              <a:t>,</a:t>
            </a:r>
            <a:r>
              <a:rPr lang="zh-CN" altLang="en-US" sz="2800" dirty="0">
                <a:solidFill>
                  <a:srgbClr val="FF0000"/>
                </a:solidFill>
              </a:rPr>
              <a:t>进而得到坐标</a:t>
            </a:r>
            <a:r>
              <a:rPr lang="en-US" altLang="zh-CN" sz="2800" dirty="0">
                <a:solidFill>
                  <a:srgbClr val="FF0000"/>
                </a:solidFill>
              </a:rPr>
              <a:t>.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BE1865E-F117-46C9-8544-DADAF115DE26}"/>
              </a:ext>
            </a:extLst>
          </p:cNvPr>
          <p:cNvSpPr/>
          <p:nvPr/>
        </p:nvSpPr>
        <p:spPr>
          <a:xfrm>
            <a:off x="497850" y="2601585"/>
            <a:ext cx="11486087" cy="656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        通过例题探究</a:t>
            </a:r>
            <a:r>
              <a:rPr lang="en-US" altLang="zh-CN" sz="2800" dirty="0"/>
              <a:t>,</a:t>
            </a:r>
            <a:r>
              <a:rPr lang="zh-CN" altLang="en-US" sz="2800" dirty="0"/>
              <a:t>你能总结一下求空间点的坐标有哪些基本解题思路吗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3698022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>
            <a:extLst>
              <a:ext uri="{FF2B5EF4-FFF2-40B4-BE49-F238E27FC236}">
                <a16:creationId xmlns:a16="http://schemas.microsoft.com/office/drawing/2014/main" id="{B6764B6B-D8AF-440D-A05A-A2AEC02801AA}"/>
              </a:ext>
            </a:extLst>
          </p:cNvPr>
          <p:cNvGrpSpPr/>
          <p:nvPr/>
        </p:nvGrpSpPr>
        <p:grpSpPr>
          <a:xfrm>
            <a:off x="704751" y="3381116"/>
            <a:ext cx="10791923" cy="2076257"/>
            <a:chOff x="704751" y="3363010"/>
            <a:chExt cx="10791923" cy="2076257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364DA0B0-2CA4-4989-92DF-7FBC7C3C3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4751" y="3363010"/>
              <a:ext cx="10791923" cy="1682985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AE428CAA-1B16-416F-A168-737873A9EE0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82228"/>
            <a:stretch/>
          </p:blipFill>
          <p:spPr>
            <a:xfrm>
              <a:off x="704751" y="5144673"/>
              <a:ext cx="10791923" cy="294594"/>
            </a:xfrm>
            <a:prstGeom prst="rect">
              <a:avLst/>
            </a:prstGeom>
          </p:spPr>
        </p:pic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6CE68B1-BF68-46D0-9B90-CE113F4F76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4752" y="1282158"/>
            <a:ext cx="10791923" cy="1105094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F1CE995-BC7D-409B-A95F-F2C54B1FBB4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52" y="2429802"/>
            <a:ext cx="10791923" cy="81809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186D277-3E3E-13E6-BB17-0A55AF8CCEAB}"/>
              </a:ext>
            </a:extLst>
          </p:cNvPr>
          <p:cNvSpPr txBox="1"/>
          <p:nvPr/>
        </p:nvSpPr>
        <p:spPr>
          <a:xfrm>
            <a:off x="10886061" y="1563668"/>
            <a:ext cx="387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A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6A382F9-4EC1-420B-959A-1B2977A9574D}"/>
              </a:ext>
            </a:extLst>
          </p:cNvPr>
          <p:cNvSpPr txBox="1"/>
          <p:nvPr/>
        </p:nvSpPr>
        <p:spPr>
          <a:xfrm>
            <a:off x="3058320" y="4604892"/>
            <a:ext cx="3870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D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8241C8E4-D770-4EF3-A6FA-0B7082CC95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2130"/>
          <a:stretch/>
        </p:blipFill>
        <p:spPr>
          <a:xfrm>
            <a:off x="704752" y="5512687"/>
            <a:ext cx="10791923" cy="959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08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2DC5B22A-1E13-4062-9A1C-E8983EA03C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864" y="3423705"/>
            <a:ext cx="10785758" cy="1583071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38E17FB-AA76-46A9-89B0-15C6AFD2B1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917" y="1286893"/>
            <a:ext cx="10785758" cy="1993209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186D277-3E3E-13E6-BB17-0A55AF8CCEAB}"/>
              </a:ext>
            </a:extLst>
          </p:cNvPr>
          <p:cNvSpPr txBox="1"/>
          <p:nvPr/>
        </p:nvSpPr>
        <p:spPr>
          <a:xfrm>
            <a:off x="10763514" y="1170322"/>
            <a:ext cx="7937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CD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36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课堂练习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5E1BA489-574F-4377-B1CF-C68E0FA22D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408"/>
          <a:stretch/>
        </p:blipFill>
        <p:spPr>
          <a:xfrm>
            <a:off x="704752" y="1286893"/>
            <a:ext cx="10791923" cy="22854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D375FA5E-570F-4695-9F5C-987D122C60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728" r="28890" b="25461"/>
          <a:stretch/>
        </p:blipFill>
        <p:spPr>
          <a:xfrm>
            <a:off x="706321" y="2165550"/>
            <a:ext cx="7674106" cy="744718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7186D277-3E3E-13E6-BB17-0A55AF8CCEAB}"/>
              </a:ext>
            </a:extLst>
          </p:cNvPr>
          <p:cNvSpPr txBox="1"/>
          <p:nvPr/>
        </p:nvSpPr>
        <p:spPr>
          <a:xfrm>
            <a:off x="4515093" y="1519654"/>
            <a:ext cx="11104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</a:rPr>
              <a:t>(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a</a:t>
            </a:r>
            <a:r>
              <a:rPr lang="en-US" altLang="zh-CN" sz="2800" b="1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b</a:t>
            </a:r>
            <a:r>
              <a:rPr lang="en-US" altLang="zh-CN" sz="2800" b="1" dirty="0" err="1">
                <a:solidFill>
                  <a:srgbClr val="FF0000"/>
                </a:solidFill>
              </a:rPr>
              <a:t>,</a:t>
            </a:r>
            <a:r>
              <a:rPr lang="en-US" altLang="zh-CN" sz="2800" b="1" i="1" dirty="0" err="1">
                <a:solidFill>
                  <a:srgbClr val="FF0000"/>
                </a:solidFill>
              </a:rPr>
              <a:t>c</a:t>
            </a:r>
            <a:r>
              <a:rPr lang="en-US" altLang="zh-CN" sz="2800" b="1" dirty="0">
                <a:solidFill>
                  <a:srgbClr val="FF0000"/>
                </a:solidFill>
              </a:rPr>
              <a:t>)</a:t>
            </a:r>
            <a:endParaRPr lang="zh-CN" altLang="en-US" sz="2800" b="1" dirty="0">
              <a:solidFill>
                <a:srgbClr val="FF0000"/>
              </a:solidFill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28335364-F461-410E-B827-75B8E3BC51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589"/>
          <a:stretch/>
        </p:blipFill>
        <p:spPr>
          <a:xfrm>
            <a:off x="711294" y="3575502"/>
            <a:ext cx="10791923" cy="2644819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33876C4-F47D-4FF8-A026-D11AA3F351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733" r="30276" b="21876"/>
          <a:stretch/>
        </p:blipFill>
        <p:spPr>
          <a:xfrm>
            <a:off x="707637" y="4868945"/>
            <a:ext cx="7524569" cy="198905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16E7E31-B41A-4165-87AD-D89416F0A410}"/>
                  </a:ext>
                </a:extLst>
              </p:cNvPr>
              <p:cNvSpPr/>
              <p:nvPr/>
            </p:nvSpPr>
            <p:spPr>
              <a:xfrm>
                <a:off x="1585501" y="4140340"/>
                <a:ext cx="2460482" cy="1106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}"/>
                          <m:ctrlPr>
                            <a:rPr lang="en-US" altLang="zh-CN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zh-CN" altLang="en-US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>
                                  <a:solidFill>
                                    <a:srgbClr val="FF0000"/>
                                  </a:solidFill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dirty="0" smtClean="0">
                              <a:solidFill>
                                <a:srgbClr val="FF0000"/>
                              </a:solidFill>
                            </a:rPr>
                            <m:t>,</m:t>
                          </m:r>
                          <m:r>
                            <a:rPr lang="zh-CN" altLang="en-US" sz="2800" b="1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altLang="zh-CN" sz="28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ad>
                                <m:radPr>
                                  <m:degHide m:val="on"/>
                                  <m:ctrlPr>
                                    <a:rPr lang="en-US" altLang="zh-CN" sz="2800" b="1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m:rPr>
                                      <m:nor/>
                                    </m:rPr>
                                    <a:rPr lang="en-US" altLang="zh-CN" sz="2800" b="1">
                                      <a:solidFill>
                                        <a:srgbClr val="FF0000"/>
                                      </a:solidFill>
                                    </a:rPr>
                                    <m:t>3</m:t>
                                  </m:r>
                                </m:e>
                              </m:rad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2800" b="1" i="0" smtClean="0">
                                  <a:solidFill>
                                    <a:srgbClr val="FF0000"/>
                                  </a:solidFill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en-US" altLang="zh-CN" sz="2800" dirty="0">
                              <a:solidFill>
                                <a:srgbClr val="FF0000"/>
                              </a:solidFill>
                            </a:rPr>
                            <m:t>,</m:t>
                          </m:r>
                          <m:r>
                            <m:rPr>
                              <m:nor/>
                            </m:rPr>
                            <a:rPr lang="en-US" altLang="zh-CN" sz="2800" b="1" i="0" dirty="0" smtClean="0">
                              <a:solidFill>
                                <a:srgbClr val="FF0000"/>
                              </a:solidFill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lang="zh-CN" altLang="en-US" sz="2800" b="1" dirty="0"/>
              </a:p>
            </p:txBody>
          </p:sp>
        </mc:Choice>
        <mc:Fallback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id="{616E7E31-B41A-4165-87AD-D89416F0A41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5501" y="4140340"/>
                <a:ext cx="2460482" cy="110652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8267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课堂总结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0C343316-879A-02DF-E570-65F1CF84BC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1541" y="1386109"/>
            <a:ext cx="10801350" cy="2681418"/>
          </a:xfrm>
        </p:spPr>
        <p:txBody>
          <a:bodyPr>
            <a:noAutofit/>
          </a:bodyPr>
          <a:lstStyle/>
          <a:p>
            <a:pPr marL="0" indent="720000">
              <a:spcBef>
                <a:spcPts val="0"/>
              </a:spcBef>
              <a:buNone/>
            </a:pPr>
            <a:r>
              <a:rPr lang="zh-CN" altLang="en-US" b="1" dirty="0"/>
              <a:t>梳理本节内容</a:t>
            </a:r>
            <a:r>
              <a:rPr lang="en-US" altLang="zh-CN" b="1" dirty="0"/>
              <a:t>, </a:t>
            </a:r>
            <a:r>
              <a:rPr lang="zh-CN" altLang="en-US" b="1" dirty="0"/>
              <a:t>回答下列问题</a:t>
            </a:r>
            <a:r>
              <a:rPr lang="en-US" altLang="zh-CN" b="1" dirty="0"/>
              <a:t>:</a:t>
            </a:r>
          </a:p>
          <a:p>
            <a:pPr marL="0" indent="720000">
              <a:spcBef>
                <a:spcPts val="0"/>
              </a:spcBef>
              <a:buNone/>
            </a:pPr>
            <a:r>
              <a:rPr lang="en-US" altLang="zh-CN" b="1" dirty="0"/>
              <a:t>(1)</a:t>
            </a:r>
            <a:r>
              <a:rPr lang="zh-CN" altLang="en-US" b="1" dirty="0"/>
              <a:t>本节课主要学习了哪些知识</a:t>
            </a:r>
            <a:r>
              <a:rPr lang="en-US" altLang="zh-CN" b="1" dirty="0"/>
              <a:t>?</a:t>
            </a:r>
          </a:p>
          <a:p>
            <a:pPr marL="0" indent="720000">
              <a:spcBef>
                <a:spcPts val="0"/>
              </a:spcBef>
              <a:buNone/>
            </a:pPr>
            <a:r>
              <a:rPr lang="en-US" altLang="zh-CN" b="1" dirty="0"/>
              <a:t>(2)</a:t>
            </a:r>
            <a:r>
              <a:rPr lang="zh-CN" altLang="en-US" b="1" dirty="0"/>
              <a:t>本节课主要学习了哪些解决问题的方法</a:t>
            </a:r>
            <a:r>
              <a:rPr lang="en-US" altLang="zh-CN" b="1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99981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E6189-D9F7-9C73-6964-04CDCC3A0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b="1" dirty="0">
                <a:solidFill>
                  <a:srgbClr val="00A0E9"/>
                </a:solidFill>
              </a:rPr>
              <a:t>布置作业</a:t>
            </a:r>
          </a:p>
        </p:txBody>
      </p:sp>
      <p:sp>
        <p:nvSpPr>
          <p:cNvPr id="4" name="内容占位符 2">
            <a:extLst>
              <a:ext uri="{FF2B5EF4-FFF2-40B4-BE49-F238E27FC236}">
                <a16:creationId xmlns:a16="http://schemas.microsoft.com/office/drawing/2014/main" id="{14274460-2B04-038F-67A4-E2B28AC789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5325" y="1268413"/>
            <a:ext cx="10801350" cy="5221287"/>
          </a:xfrm>
        </p:spPr>
        <p:txBody>
          <a:bodyPr>
            <a:normAutofit/>
          </a:bodyPr>
          <a:lstStyle/>
          <a:p>
            <a:pPr marL="0" indent="720000">
              <a:spcBef>
                <a:spcPts val="0"/>
              </a:spcBef>
              <a:buNone/>
            </a:pPr>
            <a:endParaRPr lang="en-US" altLang="zh-CN" b="1" dirty="0"/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3600" b="1" dirty="0"/>
              <a:t>       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altLang="zh-CN" sz="3600" b="1" dirty="0"/>
              <a:t>               1.</a:t>
            </a:r>
            <a:r>
              <a:rPr lang="zh-CN" altLang="en-US" sz="3600" b="1" dirty="0"/>
              <a:t>教材习题</a:t>
            </a:r>
            <a:r>
              <a:rPr lang="en-US" altLang="zh-CN" sz="3600" b="1" dirty="0"/>
              <a:t>1.3</a:t>
            </a:r>
            <a:r>
              <a:rPr lang="zh-CN" altLang="en-US" sz="3600" b="1" dirty="0"/>
              <a:t>第</a:t>
            </a:r>
            <a:r>
              <a:rPr lang="en-US" altLang="zh-CN" sz="3600" b="1" dirty="0"/>
              <a:t>1,2,3</a:t>
            </a:r>
            <a:r>
              <a:rPr lang="zh-CN" altLang="en-US" sz="3600" b="1" dirty="0"/>
              <a:t>题</a:t>
            </a:r>
            <a:r>
              <a:rPr lang="en-US" altLang="zh-CN" sz="3600" b="1" dirty="0"/>
              <a:t>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en-US" altLang="zh-CN" sz="3600" b="1" dirty="0"/>
              <a:t>             2.</a:t>
            </a:r>
            <a:r>
              <a:rPr lang="zh-CN" altLang="en-US" sz="3600" b="1" dirty="0"/>
              <a:t>预习“空间向量运算的坐标表示”的内容</a:t>
            </a:r>
            <a:r>
              <a:rPr lang="en-US" altLang="zh-CN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041059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41BE02F-60C0-D2CF-4D93-8D113F2DB732}"/>
              </a:ext>
            </a:extLst>
          </p:cNvPr>
          <p:cNvSpPr txBox="1"/>
          <p:nvPr/>
        </p:nvSpPr>
        <p:spPr>
          <a:xfrm>
            <a:off x="9194731" y="3644448"/>
            <a:ext cx="2560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b="1" dirty="0"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谢谢！</a:t>
            </a:r>
          </a:p>
        </p:txBody>
      </p:sp>
    </p:spTree>
    <p:extLst>
      <p:ext uri="{BB962C8B-B14F-4D97-AF65-F5344CB8AC3E}">
        <p14:creationId xmlns:p14="http://schemas.microsoft.com/office/powerpoint/2010/main" val="15741679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869</TotalTime>
  <Words>1557</Words>
  <Application>Microsoft Office PowerPoint</Application>
  <PresentationFormat>宽屏</PresentationFormat>
  <Paragraphs>69</Paragraphs>
  <Slides>22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29" baseType="lpstr">
      <vt:lpstr>等线</vt:lpstr>
      <vt:lpstr>Times New Roman</vt:lpstr>
      <vt:lpstr>黑体</vt:lpstr>
      <vt:lpstr>Arial</vt:lpstr>
      <vt:lpstr>隶书</vt:lpstr>
      <vt:lpstr>Cambria Math</vt:lpstr>
      <vt:lpstr>Office 主题​​</vt:lpstr>
      <vt:lpstr>PowerPoint 演示文稿</vt:lpstr>
      <vt:lpstr>PowerPoint 演示文稿</vt:lpstr>
      <vt:lpstr>导入新课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精彩课堂</vt:lpstr>
      <vt:lpstr>课堂练习</vt:lpstr>
      <vt:lpstr>课堂练习</vt:lpstr>
      <vt:lpstr>课堂练习</vt:lpstr>
      <vt:lpstr>课堂总结</vt:lpstr>
      <vt:lpstr>布置作业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卓奥</dc:creator>
  <cp:lastModifiedBy>Windows10</cp:lastModifiedBy>
  <cp:revision>129</cp:revision>
  <dcterms:created xsi:type="dcterms:W3CDTF">2023-05-22T06:24:01Z</dcterms:created>
  <dcterms:modified xsi:type="dcterms:W3CDTF">2023-12-27T06:35:47Z</dcterms:modified>
</cp:coreProperties>
</file>