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261" r:id="rId3"/>
    <p:sldId id="266" r:id="rId4"/>
    <p:sldId id="287" r:id="rId5"/>
    <p:sldId id="288" r:id="rId6"/>
    <p:sldId id="289" r:id="rId7"/>
    <p:sldId id="290" r:id="rId8"/>
    <p:sldId id="275" r:id="rId9"/>
    <p:sldId id="291" r:id="rId10"/>
    <p:sldId id="292" r:id="rId11"/>
    <p:sldId id="278" r:id="rId12"/>
    <p:sldId id="293" r:id="rId13"/>
    <p:sldId id="273" r:id="rId14"/>
    <p:sldId id="294" r:id="rId15"/>
    <p:sldId id="296" r:id="rId16"/>
    <p:sldId id="297" r:id="rId17"/>
    <p:sldId id="298" r:id="rId18"/>
    <p:sldId id="299" r:id="rId19"/>
    <p:sldId id="300" r:id="rId20"/>
    <p:sldId id="286" r:id="rId21"/>
    <p:sldId id="301" r:id="rId22"/>
    <p:sldId id="302" r:id="rId23"/>
    <p:sldId id="303" r:id="rId24"/>
    <p:sldId id="304" r:id="rId25"/>
    <p:sldId id="305" r:id="rId26"/>
    <p:sldId id="264" r:id="rId27"/>
    <p:sldId id="265" r:id="rId28"/>
    <p:sldId id="260" r:id="rId29"/>
  </p:sldIdLst>
  <p:sldSz cx="12192000" cy="6858000"/>
  <p:notesSz cx="6858000" cy="9144000"/>
  <p:embeddedFontLst>
    <p:embeddedFont>
      <p:font typeface="等线" panose="02010600030101010101" pitchFamily="2" charset="-122"/>
      <p:regular r:id="rId31"/>
      <p:bold r:id="rId32"/>
    </p:embeddedFont>
    <p:embeddedFont>
      <p:font typeface="黑体" panose="02010609060101010101" pitchFamily="49" charset="-122"/>
      <p:regular r:id="rId33"/>
    </p:embeddedFont>
    <p:embeddedFont>
      <p:font typeface="隶书" panose="02010509060101010101" pitchFamily="49" charset="-122"/>
      <p:regular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orient="horz" pos="4065" userDrawn="1">
          <p15:clr>
            <a:srgbClr val="A4A3A4"/>
          </p15:clr>
        </p15:guide>
        <p15:guide id="4" pos="7242" userDrawn="1">
          <p15:clr>
            <a:srgbClr val="A4A3A4"/>
          </p15:clr>
        </p15:guide>
        <p15:guide id="5" pos="8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DBF4"/>
    <a:srgbClr val="00A0E9"/>
    <a:srgbClr val="54C3F1"/>
    <a:srgbClr val="56C2F1"/>
    <a:srgbClr val="EE87B4"/>
    <a:srgbClr val="F4B4CF"/>
    <a:srgbClr val="E4007F"/>
    <a:srgbClr val="333333"/>
    <a:srgbClr val="0068B7"/>
    <a:srgbClr val="374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6366" autoAdjust="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>
        <p:guide orient="horz" pos="799"/>
        <p:guide pos="438"/>
        <p:guide orient="horz" pos="4065"/>
        <p:guide pos="7242"/>
        <p:guide pos="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3062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23888-2DFE-4783-948A-BB22DC1009A5}" type="datetimeFigureOut">
              <a:rPr lang="zh-CN" altLang="en-US" smtClean="0"/>
              <a:t>2023/12/27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4BC0E-799F-4A0C-95E8-D28300F2F4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77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4BC0E-799F-4A0C-95E8-D28300F2F4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9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4BC0E-799F-4A0C-95E8-D28300F2F4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378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4BC0E-799F-4A0C-95E8-D28300F2F4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631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4BC0E-799F-4A0C-95E8-D28300F2F4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224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4BC0E-799F-4A0C-95E8-D28300F2F4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24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4BC0E-799F-4A0C-95E8-D28300F2F4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213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BF38550-284B-8573-0E09-8852C51BC2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B6CA403-24B3-7E13-6DB0-DEF104FD5F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167" y="2383689"/>
            <a:ext cx="6604775" cy="371518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9C0C783-7A11-5752-EBE6-90D7F950F0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88" y="205226"/>
            <a:ext cx="2577946" cy="60300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F50129E3-CF6D-9E5B-6755-F37B81DECF23}"/>
              </a:ext>
            </a:extLst>
          </p:cNvPr>
          <p:cNvGrpSpPr/>
          <p:nvPr userDrawn="1"/>
        </p:nvGrpSpPr>
        <p:grpSpPr>
          <a:xfrm>
            <a:off x="9339234" y="5887143"/>
            <a:ext cx="2919267" cy="461665"/>
            <a:chOff x="9339234" y="468687"/>
            <a:chExt cx="2919267" cy="46166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01CEFE6-C6CE-32D3-1EC1-69CF785AC5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9234" y="530242"/>
              <a:ext cx="403640" cy="40011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3767EB5-CA04-B2A5-60F9-0639174D403F}"/>
                </a:ext>
              </a:extLst>
            </p:cNvPr>
            <p:cNvSpPr txBox="1"/>
            <p:nvPr userDrawn="1"/>
          </p:nvSpPr>
          <p:spPr>
            <a:xfrm>
              <a:off x="9809375" y="468687"/>
              <a:ext cx="2449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鼎尖系列丛书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987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56D60E0-E74C-8D38-BF58-165890F5A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4386604-6997-C118-7224-34732A614E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167" y="2383689"/>
            <a:ext cx="6604775" cy="371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60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10D700C-2B9F-18BD-0EC9-26510B8952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0" y="0"/>
            <a:ext cx="10593382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E97B8B1-3408-B135-6F8A-5A8079F03C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717" y="2322226"/>
            <a:ext cx="6200932" cy="34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79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>
            <a:extLst>
              <a:ext uri="{FF2B5EF4-FFF2-40B4-BE49-F238E27FC236}">
                <a16:creationId xmlns:a16="http://schemas.microsoft.com/office/drawing/2014/main" id="{C9E76A08-C034-BCAD-1E22-7D3E253B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97295"/>
            <a:ext cx="10074729" cy="968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F8E85BCC-98A5-53D2-3CF2-CA76D9ACE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" y="165354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BA05C2E-5DED-0BA9-30A1-F617A3F64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3" y="380670"/>
            <a:ext cx="668022" cy="80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38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>
            <a:extLst>
              <a:ext uri="{FF2B5EF4-FFF2-40B4-BE49-F238E27FC236}">
                <a16:creationId xmlns:a16="http://schemas.microsoft.com/office/drawing/2014/main" id="{C9E76A08-C034-BCAD-1E22-7D3E253B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" y="456565"/>
            <a:ext cx="10515600" cy="968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F8E85BCC-98A5-53D2-3CF2-CA76D9ACE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" y="165354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54821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0AD133-DFE5-B006-CEFE-26F62C4208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8159614-6A50-2FE0-5249-ACA1BAE3D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11" y="818197"/>
            <a:ext cx="7092676" cy="48977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0CC09F-D3E7-0701-B13A-ECE8DA3548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884" y="5713390"/>
            <a:ext cx="1778930" cy="6198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2F5B33-09DE-7848-675C-0048A924FAA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854" y="5722483"/>
            <a:ext cx="470030" cy="32897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6CF45A16-9FB6-3D4D-6570-BA069505DF2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2" y="185712"/>
            <a:ext cx="2577946" cy="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4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BEA7606-492E-96DD-FDB8-F2C2A32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905934-E1AA-39BC-755E-5D4D46B8D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3DA0FB-4A6C-B673-330C-669846896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39301-0D66-4D7D-A361-8114F41CD970}" type="datetimeFigureOut">
              <a:rPr lang="zh-CN" altLang="en-US" smtClean="0"/>
              <a:t>2023/12/27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FA6300-64DF-0934-B2E5-A3A6AC006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7907C9-981C-7C3A-302F-E73E504AF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A125E-6B35-4EE5-AB4F-E31735DA4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63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9" r:id="rId4"/>
    <p:sldLayoutId id="2147483662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DF49AAB8-380E-794F-364F-AD82EDA6A4AE}"/>
              </a:ext>
            </a:extLst>
          </p:cNvPr>
          <p:cNvGrpSpPr/>
          <p:nvPr/>
        </p:nvGrpSpPr>
        <p:grpSpPr>
          <a:xfrm>
            <a:off x="672742" y="1993224"/>
            <a:ext cx="7416833" cy="1854874"/>
            <a:chOff x="402781" y="2006600"/>
            <a:chExt cx="7056960" cy="1688718"/>
          </a:xfrm>
        </p:grpSpPr>
        <p:sp>
          <p:nvSpPr>
            <p:cNvPr id="7" name="矩形: 圆顶角 6">
              <a:extLst>
                <a:ext uri="{FF2B5EF4-FFF2-40B4-BE49-F238E27FC236}">
                  <a16:creationId xmlns:a16="http://schemas.microsoft.com/office/drawing/2014/main" id="{604AC626-236A-7627-EEAF-7BB719ADA3A5}"/>
                </a:ext>
              </a:extLst>
            </p:cNvPr>
            <p:cNvSpPr/>
            <p:nvPr/>
          </p:nvSpPr>
          <p:spPr>
            <a:xfrm rot="16200000">
              <a:off x="3141007" y="-623416"/>
              <a:ext cx="1688718" cy="6948750"/>
            </a:xfrm>
            <a:prstGeom prst="round2SameRect">
              <a:avLst>
                <a:gd name="adj1" fmla="val 38652"/>
                <a:gd name="adj2" fmla="val 0"/>
              </a:avLst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alpha val="9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CD76054-2FF2-CE73-0D95-0894C32FF94D}"/>
                </a:ext>
              </a:extLst>
            </p:cNvPr>
            <p:cNvSpPr txBox="1"/>
            <p:nvPr/>
          </p:nvSpPr>
          <p:spPr>
            <a:xfrm>
              <a:off x="402781" y="2119026"/>
              <a:ext cx="6948751" cy="1431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章  空间向量与立体几何</a:t>
              </a:r>
              <a:endPara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4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1.2  </a:t>
              </a:r>
              <a:r>
                <a:rPr lang="zh-CN" altLang="en-US" sz="4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空间向量基本定理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5B7014E-5AE7-ED98-4FFE-C59A17EDC7D8}"/>
              </a:ext>
            </a:extLst>
          </p:cNvPr>
          <p:cNvSpPr/>
          <p:nvPr/>
        </p:nvSpPr>
        <p:spPr>
          <a:xfrm>
            <a:off x="664036" y="4564343"/>
            <a:ext cx="690445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鼎尖教案</a:t>
            </a:r>
            <a:r>
              <a:rPr lang="en-US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数学选择性必修第一册（人教</a:t>
            </a:r>
            <a:r>
              <a:rPr lang="en-US" altLang="zh-CN" sz="2400" b="1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版）</a:t>
            </a:r>
          </a:p>
        </p:txBody>
      </p:sp>
    </p:spTree>
    <p:extLst>
      <p:ext uri="{BB962C8B-B14F-4D97-AF65-F5344CB8AC3E}">
        <p14:creationId xmlns:p14="http://schemas.microsoft.com/office/powerpoint/2010/main" val="72609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导入新课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995147-9CF4-6086-1F7A-9049B6AB7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563" y="1275924"/>
            <a:ext cx="10801350" cy="2241633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zh-CN" altLang="en-US" dirty="0"/>
              <a:t>        在平面向量的学习中</a:t>
            </a:r>
            <a:r>
              <a:rPr lang="en-US" altLang="zh-CN" dirty="0"/>
              <a:t>,</a:t>
            </a:r>
            <a:r>
              <a:rPr lang="zh-CN" altLang="en-US" dirty="0"/>
              <a:t>我们知道利用平面向量基本定理可以确定平面内一个点的位置</a:t>
            </a:r>
            <a:r>
              <a:rPr lang="en-US" altLang="zh-CN" dirty="0"/>
              <a:t>.</a:t>
            </a:r>
            <a:r>
              <a:rPr lang="zh-CN" altLang="en-US" dirty="0"/>
              <a:t>那么在空间中</a:t>
            </a:r>
            <a:r>
              <a:rPr lang="en-US" altLang="zh-CN" dirty="0"/>
              <a:t>,</a:t>
            </a:r>
            <a:r>
              <a:rPr lang="zh-CN" altLang="en-US" dirty="0"/>
              <a:t>如何确定一个点的位置呢</a:t>
            </a:r>
            <a:r>
              <a:rPr lang="en-US" altLang="zh-CN" dirty="0"/>
              <a:t>?</a:t>
            </a:r>
            <a:r>
              <a:rPr lang="zh-CN" altLang="en-US" dirty="0"/>
              <a:t>例如</a:t>
            </a:r>
            <a:r>
              <a:rPr lang="en-US" altLang="zh-CN" dirty="0"/>
              <a:t>,</a:t>
            </a:r>
            <a:r>
              <a:rPr lang="zh-CN" altLang="en-US" dirty="0"/>
              <a:t>在多架飞机的飞行表演中</a:t>
            </a:r>
            <a:r>
              <a:rPr lang="en-US" altLang="zh-CN" dirty="0"/>
              <a:t>,</a:t>
            </a:r>
            <a:r>
              <a:rPr lang="zh-CN" altLang="en-US" dirty="0"/>
              <a:t>你如何确定空中某架飞机的位置呢</a:t>
            </a:r>
            <a:r>
              <a:rPr lang="en-US" altLang="zh-CN" dirty="0"/>
              <a:t>?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E1B967C-E9E2-4BDB-A763-450745DF2BB8}"/>
              </a:ext>
            </a:extLst>
          </p:cNvPr>
          <p:cNvSpPr/>
          <p:nvPr/>
        </p:nvSpPr>
        <p:spPr>
          <a:xfrm>
            <a:off x="703563" y="3589001"/>
            <a:ext cx="10793112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如果在地面上选定三个地点</a:t>
            </a:r>
            <a:r>
              <a:rPr lang="en-US" altLang="zh-CN" sz="2800" dirty="0"/>
              <a:t>,</a:t>
            </a:r>
            <a:r>
              <a:rPr lang="zh-CN" altLang="en-US" sz="2800" dirty="0"/>
              <a:t>以其中一个地点为起点</a:t>
            </a:r>
            <a:r>
              <a:rPr lang="en-US" altLang="zh-CN" sz="2800" dirty="0"/>
              <a:t>,</a:t>
            </a:r>
            <a:r>
              <a:rPr lang="zh-CN" altLang="en-US" sz="2800" dirty="0"/>
              <a:t>另两个地点和这架飞机所处的位置为终点</a:t>
            </a:r>
            <a:r>
              <a:rPr lang="en-US" altLang="zh-CN" sz="2800" dirty="0"/>
              <a:t>,</a:t>
            </a:r>
            <a:r>
              <a:rPr lang="zh-CN" altLang="en-US" sz="2800" dirty="0"/>
              <a:t>得到三个向量</a:t>
            </a:r>
            <a:r>
              <a:rPr lang="en-US" altLang="zh-CN" sz="2800" dirty="0"/>
              <a:t>,</a:t>
            </a:r>
            <a:r>
              <a:rPr lang="zh-CN" altLang="en-US" sz="2800" dirty="0"/>
              <a:t>那么这架飞机所处的位置对应的向量能用地面上的两个向量表示吗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7017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35AB06B-5CDF-A2E4-31B2-1665CC53D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752" y="1277840"/>
            <a:ext cx="10791923" cy="740707"/>
          </a:xfrm>
        </p:spPr>
        <p:txBody>
          <a:bodyPr>
            <a:normAutofit/>
          </a:bodyPr>
          <a:lstStyle/>
          <a:p>
            <a:pPr marL="0" indent="447675">
              <a:spcBef>
                <a:spcPts val="0"/>
              </a:spcBef>
              <a:buNone/>
            </a:pPr>
            <a:r>
              <a:rPr lang="en-US" altLang="zh-CN" b="1" dirty="0">
                <a:solidFill>
                  <a:srgbClr val="00A0E9"/>
                </a:solidFill>
              </a:rPr>
              <a:t>   1.</a:t>
            </a:r>
            <a:r>
              <a:rPr lang="zh-CN" altLang="en-US" b="1" dirty="0">
                <a:solidFill>
                  <a:srgbClr val="00A0E9"/>
                </a:solidFill>
              </a:rPr>
              <a:t>空间向量基本定理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ED37065-1608-4899-9DD7-E5EE17DE7059}"/>
              </a:ext>
            </a:extLst>
          </p:cNvPr>
          <p:cNvSpPr txBox="1">
            <a:spLocks/>
          </p:cNvSpPr>
          <p:nvPr/>
        </p:nvSpPr>
        <p:spPr>
          <a:xfrm>
            <a:off x="709870" y="1924278"/>
            <a:ext cx="10948481" cy="1419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/>
              <a:t>        空间中的任意一个非零向量</a:t>
            </a:r>
            <a:r>
              <a:rPr lang="en-US" altLang="zh-CN" b="1" i="1" dirty="0"/>
              <a:t>a</a:t>
            </a:r>
            <a:r>
              <a:rPr lang="zh-CN" altLang="en-US" dirty="0"/>
              <a:t>可以表示空间中的所有向量吗</a:t>
            </a:r>
            <a:r>
              <a:rPr lang="en-US" altLang="zh-CN" dirty="0"/>
              <a:t>?</a:t>
            </a:r>
            <a:r>
              <a:rPr lang="zh-CN" altLang="en-US" dirty="0"/>
              <a:t>任意两个不共线的向量呢</a:t>
            </a:r>
            <a:r>
              <a:rPr lang="en-US" altLang="zh-CN" dirty="0"/>
              <a:t>?</a:t>
            </a:r>
            <a:r>
              <a:rPr lang="zh-CN" altLang="en-US" dirty="0">
                <a:solidFill>
                  <a:srgbClr val="FF0000"/>
                </a:solidFill>
              </a:rPr>
              <a:t>   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75682F2-B5B4-4473-8570-201CC04FD40A}"/>
              </a:ext>
            </a:extLst>
          </p:cNvPr>
          <p:cNvSpPr txBox="1">
            <a:spLocks/>
          </p:cNvSpPr>
          <p:nvPr/>
        </p:nvSpPr>
        <p:spPr>
          <a:xfrm>
            <a:off x="711294" y="3268616"/>
            <a:ext cx="10940515" cy="1419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        任意一个空间向量不能用两个不共线的向量来表示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  <a:r>
              <a:rPr lang="zh-CN" altLang="en-US" dirty="0">
                <a:solidFill>
                  <a:srgbClr val="FF0000"/>
                </a:solidFill>
              </a:rPr>
              <a:t>任意两个不共线的向量只能表示与之共面的向量</a:t>
            </a:r>
            <a:r>
              <a:rPr lang="en-US" altLang="zh-CN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15F055F6-5F2D-4AAC-8786-BF03D6E5ACD5}"/>
              </a:ext>
            </a:extLst>
          </p:cNvPr>
          <p:cNvSpPr txBox="1">
            <a:spLocks/>
          </p:cNvSpPr>
          <p:nvPr/>
        </p:nvSpPr>
        <p:spPr>
          <a:xfrm>
            <a:off x="703328" y="4669768"/>
            <a:ext cx="10948481" cy="1419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/>
              <a:t>       至少需要多少个向量才能表示空间中的所有向量呢</a:t>
            </a:r>
            <a:r>
              <a:rPr lang="en-US" altLang="zh-CN" dirty="0"/>
              <a:t>?</a:t>
            </a:r>
            <a:r>
              <a:rPr lang="zh-CN" altLang="en-US" dirty="0"/>
              <a:t>你有什么猜想</a:t>
            </a:r>
            <a:r>
              <a:rPr lang="en-US" altLang="zh-CN" dirty="0"/>
              <a:t>?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43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ED37065-1608-4899-9DD7-E5EE17DE7059}"/>
              </a:ext>
            </a:extLst>
          </p:cNvPr>
          <p:cNvSpPr txBox="1">
            <a:spLocks/>
          </p:cNvSpPr>
          <p:nvPr/>
        </p:nvSpPr>
        <p:spPr>
          <a:xfrm>
            <a:off x="709871" y="1283254"/>
            <a:ext cx="10793346" cy="724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/>
              <a:t>        共面的任意三个向量可以表示空间中的所有向量吗</a:t>
            </a:r>
            <a:r>
              <a:rPr lang="en-US" altLang="zh-CN" dirty="0"/>
              <a:t>?</a:t>
            </a:r>
            <a:r>
              <a:rPr lang="zh-CN" altLang="en-US" dirty="0"/>
              <a:t>为什么</a:t>
            </a:r>
            <a:r>
              <a:rPr lang="en-US" altLang="zh-CN" dirty="0"/>
              <a:t>?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75682F2-B5B4-4473-8570-201CC04FD40A}"/>
              </a:ext>
            </a:extLst>
          </p:cNvPr>
          <p:cNvSpPr txBox="1">
            <a:spLocks/>
          </p:cNvSpPr>
          <p:nvPr/>
        </p:nvSpPr>
        <p:spPr>
          <a:xfrm>
            <a:off x="704752" y="1932493"/>
            <a:ext cx="10791923" cy="1419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        共面的任意三个向量</a:t>
            </a:r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即使两两不共线</a:t>
            </a:r>
            <a:r>
              <a:rPr lang="en-US" altLang="zh-CN" dirty="0">
                <a:solidFill>
                  <a:srgbClr val="FF0000"/>
                </a:solidFill>
              </a:rPr>
              <a:t>) </a:t>
            </a:r>
            <a:r>
              <a:rPr lang="zh-CN" altLang="en-US" dirty="0">
                <a:solidFill>
                  <a:srgbClr val="FF0000"/>
                </a:solidFill>
              </a:rPr>
              <a:t>也只能表示与之共面的向量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  <a:r>
              <a:rPr lang="zh-CN" altLang="en-US" dirty="0">
                <a:solidFill>
                  <a:srgbClr val="FF0000"/>
                </a:solidFill>
              </a:rPr>
              <a:t>不可以表示与之不共面的任意一个空间向量</a:t>
            </a:r>
            <a:r>
              <a:rPr lang="en-US" altLang="zh-CN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15F055F6-5F2D-4AAC-8786-BF03D6E5ACD5}"/>
              </a:ext>
            </a:extLst>
          </p:cNvPr>
          <p:cNvSpPr txBox="1">
            <a:spLocks/>
          </p:cNvSpPr>
          <p:nvPr/>
        </p:nvSpPr>
        <p:spPr>
          <a:xfrm>
            <a:off x="704752" y="3244474"/>
            <a:ext cx="10793346" cy="2590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/>
              <a:t>        共面的任意三个向量不可以表示空间中的所有向量</a:t>
            </a:r>
            <a:r>
              <a:rPr lang="en-US" altLang="zh-CN" dirty="0"/>
              <a:t>,</a:t>
            </a:r>
            <a:r>
              <a:rPr lang="zh-CN" altLang="en-US" dirty="0"/>
              <a:t>那么任意三个不共面的向量可以表示空间中的所有向量吗</a:t>
            </a:r>
            <a:r>
              <a:rPr lang="en-US" altLang="zh-CN" dirty="0"/>
              <a:t>?</a:t>
            </a:r>
            <a:r>
              <a:rPr lang="zh-CN" altLang="en-US" dirty="0"/>
              <a:t>我们研究一个未知的问题</a:t>
            </a:r>
            <a:r>
              <a:rPr lang="en-US" altLang="zh-CN" dirty="0"/>
              <a:t>,</a:t>
            </a:r>
            <a:r>
              <a:rPr lang="zh-CN" altLang="en-US" dirty="0"/>
              <a:t>往往是从特殊的情形开始着手</a:t>
            </a:r>
            <a:r>
              <a:rPr lang="en-US" altLang="zh-CN" dirty="0"/>
              <a:t>,</a:t>
            </a:r>
            <a:r>
              <a:rPr lang="zh-CN" altLang="en-US" dirty="0"/>
              <a:t>你认为三个不共面的向量最特殊的情形是什么</a:t>
            </a:r>
            <a:r>
              <a:rPr lang="en-US" altLang="zh-CN" dirty="0"/>
              <a:t>?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F5006C2C-23E7-42DB-BA8E-2B5B0A134FF9}"/>
              </a:ext>
            </a:extLst>
          </p:cNvPr>
          <p:cNvSpPr txBox="1">
            <a:spLocks/>
          </p:cNvSpPr>
          <p:nvPr/>
        </p:nvSpPr>
        <p:spPr>
          <a:xfrm>
            <a:off x="706321" y="5788056"/>
            <a:ext cx="10791923" cy="724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        空间中三个不共面的向量的特殊情况是两两垂直</a:t>
            </a:r>
            <a:r>
              <a:rPr lang="en-US" altLang="zh-CN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3882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57E7EA6-2407-48F5-B5AB-B2DE1ABDA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752" y="1295946"/>
            <a:ext cx="10791923" cy="30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17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ED37065-1608-4899-9DD7-E5EE17DE7059}"/>
              </a:ext>
            </a:extLst>
          </p:cNvPr>
          <p:cNvSpPr txBox="1">
            <a:spLocks/>
          </p:cNvSpPr>
          <p:nvPr/>
        </p:nvSpPr>
        <p:spPr>
          <a:xfrm>
            <a:off x="586056" y="1288425"/>
            <a:ext cx="11015204" cy="1309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/>
              <a:t>        在空间中</a:t>
            </a:r>
            <a:r>
              <a:rPr lang="en-US" altLang="zh-CN" dirty="0"/>
              <a:t>,</a:t>
            </a:r>
            <a:r>
              <a:rPr lang="zh-CN" altLang="en-US" dirty="0"/>
              <a:t>如果用任意三个不共面的向量</a:t>
            </a:r>
            <a:r>
              <a:rPr lang="en-US" altLang="zh-CN" b="1" i="1" dirty="0" err="1"/>
              <a:t>a</a:t>
            </a:r>
            <a:r>
              <a:rPr lang="en-US" altLang="zh-CN" dirty="0" err="1"/>
              <a:t>,</a:t>
            </a:r>
            <a:r>
              <a:rPr lang="en-US" altLang="zh-CN" b="1" i="1" dirty="0" err="1"/>
              <a:t>b</a:t>
            </a:r>
            <a:r>
              <a:rPr lang="en-US" altLang="zh-CN" dirty="0" err="1"/>
              <a:t>,</a:t>
            </a:r>
            <a:r>
              <a:rPr lang="en-US" altLang="zh-CN" b="1" i="1" dirty="0" err="1"/>
              <a:t>c</a:t>
            </a:r>
            <a:r>
              <a:rPr lang="zh-CN" altLang="en-US" dirty="0"/>
              <a:t>代替两两垂直的向量</a:t>
            </a:r>
            <a:r>
              <a:rPr lang="en-US" altLang="zh-CN" b="1" i="1" dirty="0" err="1"/>
              <a:t>i</a:t>
            </a:r>
            <a:r>
              <a:rPr lang="en-US" altLang="zh-CN" dirty="0" err="1"/>
              <a:t>,</a:t>
            </a:r>
            <a:r>
              <a:rPr lang="en-US" altLang="zh-CN" b="1" i="1" dirty="0" err="1"/>
              <a:t>j</a:t>
            </a:r>
            <a:r>
              <a:rPr lang="en-US" altLang="zh-CN" dirty="0" err="1"/>
              <a:t>,</a:t>
            </a:r>
            <a:r>
              <a:rPr lang="en-US" altLang="zh-CN" b="1" i="1" dirty="0" err="1"/>
              <a:t>k</a:t>
            </a:r>
            <a:r>
              <a:rPr lang="en-US" altLang="zh-CN" dirty="0"/>
              <a:t>,</a:t>
            </a:r>
            <a:r>
              <a:rPr lang="zh-CN" altLang="en-US" dirty="0"/>
              <a:t>你能得出类似的结论吗</a:t>
            </a:r>
            <a:r>
              <a:rPr lang="en-US" altLang="zh-CN" dirty="0"/>
              <a:t>?</a:t>
            </a:r>
            <a:endParaRPr lang="en-US" altLang="zh-CN" dirty="0">
              <a:solidFill>
                <a:srgbClr val="FF0000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65F7E21-090F-4A17-BD80-4FF61BE0CBCA}"/>
              </a:ext>
            </a:extLst>
          </p:cNvPr>
          <p:cNvGrpSpPr/>
          <p:nvPr/>
        </p:nvGrpSpPr>
        <p:grpSpPr>
          <a:xfrm>
            <a:off x="823508" y="2646106"/>
            <a:ext cx="10786805" cy="4037359"/>
            <a:chOff x="709870" y="2741498"/>
            <a:chExt cx="10786805" cy="403735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CB12C85-59EA-48AC-9609-0C1B21AD1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870" y="2741498"/>
              <a:ext cx="10786805" cy="1720384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821FF11-F49C-4F82-85CF-3A56D20E9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81412" b="86978"/>
            <a:stretch/>
          </p:blipFill>
          <p:spPr>
            <a:xfrm>
              <a:off x="709871" y="4521369"/>
              <a:ext cx="2005050" cy="35228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0E87DB44-D476-40F0-BED7-B38FD9BE5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634" t="14357" r="29254"/>
            <a:stretch/>
          </p:blipFill>
          <p:spPr>
            <a:xfrm>
              <a:off x="3932548" y="4461882"/>
              <a:ext cx="4326904" cy="23169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5109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ED37065-1608-4899-9DD7-E5EE17DE7059}"/>
              </a:ext>
            </a:extLst>
          </p:cNvPr>
          <p:cNvSpPr txBox="1">
            <a:spLocks/>
          </p:cNvSpPr>
          <p:nvPr/>
        </p:nvSpPr>
        <p:spPr>
          <a:xfrm>
            <a:off x="709870" y="1283255"/>
            <a:ext cx="10941659" cy="1299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0000"/>
                </a:solidFill>
              </a:rPr>
              <a:t>        空间向量基本定理</a:t>
            </a:r>
            <a:r>
              <a:rPr lang="en-US" altLang="zh-CN" dirty="0">
                <a:solidFill>
                  <a:srgbClr val="FF0000"/>
                </a:solidFill>
              </a:rPr>
              <a:t>:</a:t>
            </a:r>
            <a:r>
              <a:rPr lang="zh-CN" altLang="en-US" dirty="0">
                <a:solidFill>
                  <a:srgbClr val="FF0000"/>
                </a:solidFill>
              </a:rPr>
              <a:t>如果三个向量</a:t>
            </a:r>
            <a:r>
              <a:rPr lang="en-US" altLang="zh-CN" b="1" i="1" dirty="0" err="1">
                <a:solidFill>
                  <a:srgbClr val="FF0000"/>
                </a:solidFill>
              </a:rPr>
              <a:t>a</a:t>
            </a:r>
            <a:r>
              <a:rPr lang="en-US" altLang="zh-CN" dirty="0" err="1">
                <a:solidFill>
                  <a:srgbClr val="FF0000"/>
                </a:solidFill>
              </a:rPr>
              <a:t>,</a:t>
            </a:r>
            <a:r>
              <a:rPr lang="en-US" altLang="zh-CN" b="1" i="1" dirty="0" err="1">
                <a:solidFill>
                  <a:srgbClr val="FF0000"/>
                </a:solidFill>
              </a:rPr>
              <a:t>b</a:t>
            </a:r>
            <a:r>
              <a:rPr lang="en-US" altLang="zh-CN" dirty="0" err="1">
                <a:solidFill>
                  <a:srgbClr val="FF0000"/>
                </a:solidFill>
              </a:rPr>
              <a:t>,</a:t>
            </a:r>
            <a:r>
              <a:rPr lang="en-US" altLang="zh-CN" b="1" i="1" dirty="0" err="1">
                <a:solidFill>
                  <a:srgbClr val="FF0000"/>
                </a:solidFill>
              </a:rPr>
              <a:t>c</a:t>
            </a:r>
            <a:r>
              <a:rPr lang="zh-CN" altLang="en-US" dirty="0">
                <a:solidFill>
                  <a:srgbClr val="FF0000"/>
                </a:solidFill>
              </a:rPr>
              <a:t>不共面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  <a:r>
              <a:rPr lang="zh-CN" altLang="en-US" dirty="0">
                <a:solidFill>
                  <a:srgbClr val="FF0000"/>
                </a:solidFill>
              </a:rPr>
              <a:t>那么对任意一个空间向量</a:t>
            </a:r>
            <a:r>
              <a:rPr lang="en-US" altLang="zh-CN" b="1" i="1" dirty="0">
                <a:solidFill>
                  <a:srgbClr val="FF0000"/>
                </a:solidFill>
              </a:rPr>
              <a:t>p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  <a:r>
              <a:rPr lang="zh-CN" altLang="en-US" dirty="0">
                <a:solidFill>
                  <a:srgbClr val="FF0000"/>
                </a:solidFill>
              </a:rPr>
              <a:t>存在唯一的有序实数组</a:t>
            </a:r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en-US" altLang="zh-CN" i="1" dirty="0" err="1">
                <a:solidFill>
                  <a:srgbClr val="FF0000"/>
                </a:solidFill>
              </a:rPr>
              <a:t>x</a:t>
            </a:r>
            <a:r>
              <a:rPr lang="en-US" altLang="zh-CN" dirty="0" err="1">
                <a:solidFill>
                  <a:srgbClr val="FF0000"/>
                </a:solidFill>
              </a:rPr>
              <a:t>,</a:t>
            </a:r>
            <a:r>
              <a:rPr lang="en-US" altLang="zh-CN" i="1" dirty="0" err="1">
                <a:solidFill>
                  <a:srgbClr val="FF0000"/>
                </a:solidFill>
              </a:rPr>
              <a:t>y</a:t>
            </a:r>
            <a:r>
              <a:rPr lang="en-US" altLang="zh-CN" dirty="0" err="1">
                <a:solidFill>
                  <a:srgbClr val="FF0000"/>
                </a:solidFill>
              </a:rPr>
              <a:t>,</a:t>
            </a:r>
            <a:r>
              <a:rPr lang="en-US" altLang="zh-CN" i="1" dirty="0" err="1">
                <a:solidFill>
                  <a:srgbClr val="FF0000"/>
                </a:solidFill>
              </a:rPr>
              <a:t>z</a:t>
            </a:r>
            <a:r>
              <a:rPr lang="en-US" altLang="zh-CN" dirty="0">
                <a:solidFill>
                  <a:srgbClr val="FF0000"/>
                </a:solidFill>
              </a:rPr>
              <a:t>),</a:t>
            </a:r>
            <a:r>
              <a:rPr lang="zh-CN" altLang="en-US" dirty="0">
                <a:solidFill>
                  <a:srgbClr val="FF0000"/>
                </a:solidFill>
              </a:rPr>
              <a:t>使得</a:t>
            </a:r>
            <a:r>
              <a:rPr lang="en-US" altLang="zh-CN" b="1" i="1" dirty="0">
                <a:solidFill>
                  <a:srgbClr val="FF0000"/>
                </a:solidFill>
              </a:rPr>
              <a:t>p</a:t>
            </a:r>
            <a:r>
              <a:rPr lang="en-US" altLang="zh-CN" dirty="0">
                <a:solidFill>
                  <a:srgbClr val="FF0000"/>
                </a:solidFill>
              </a:rPr>
              <a:t>=</a:t>
            </a:r>
            <a:r>
              <a:rPr lang="en-US" altLang="zh-CN" i="1" dirty="0" err="1">
                <a:solidFill>
                  <a:srgbClr val="FF0000"/>
                </a:solidFill>
              </a:rPr>
              <a:t>x</a:t>
            </a:r>
            <a:r>
              <a:rPr lang="en-US" altLang="zh-CN" b="1" i="1" dirty="0" err="1">
                <a:solidFill>
                  <a:srgbClr val="FF0000"/>
                </a:solidFill>
              </a:rPr>
              <a:t>a</a:t>
            </a:r>
            <a:r>
              <a:rPr lang="en-US" altLang="zh-CN" dirty="0" err="1">
                <a:solidFill>
                  <a:srgbClr val="FF0000"/>
                </a:solidFill>
              </a:rPr>
              <a:t>+</a:t>
            </a:r>
            <a:r>
              <a:rPr lang="en-US" altLang="zh-CN" i="1" dirty="0" err="1">
                <a:solidFill>
                  <a:srgbClr val="FF0000"/>
                </a:solidFill>
              </a:rPr>
              <a:t>y</a:t>
            </a:r>
            <a:r>
              <a:rPr lang="en-US" altLang="zh-CN" b="1" i="1" dirty="0" err="1">
                <a:solidFill>
                  <a:srgbClr val="FF0000"/>
                </a:solidFill>
              </a:rPr>
              <a:t>b</a:t>
            </a:r>
            <a:r>
              <a:rPr lang="en-US" altLang="zh-CN" dirty="0" err="1">
                <a:solidFill>
                  <a:srgbClr val="FF0000"/>
                </a:solidFill>
              </a:rPr>
              <a:t>+</a:t>
            </a:r>
            <a:r>
              <a:rPr lang="en-US" altLang="zh-CN" i="1" dirty="0" err="1">
                <a:solidFill>
                  <a:srgbClr val="FF0000"/>
                </a:solidFill>
              </a:rPr>
              <a:t>z</a:t>
            </a:r>
            <a:r>
              <a:rPr lang="en-US" altLang="zh-CN" b="1" i="1" dirty="0" err="1">
                <a:solidFill>
                  <a:srgbClr val="FF0000"/>
                </a:solidFill>
              </a:rPr>
              <a:t>c</a:t>
            </a:r>
            <a:r>
              <a:rPr lang="en-US" altLang="zh-CN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76FC3BBE-4E20-46C8-8B00-B12994CD80CD}"/>
              </a:ext>
            </a:extLst>
          </p:cNvPr>
          <p:cNvSpPr txBox="1">
            <a:spLocks/>
          </p:cNvSpPr>
          <p:nvPr/>
        </p:nvSpPr>
        <p:spPr>
          <a:xfrm>
            <a:off x="704752" y="2612195"/>
            <a:ext cx="10941659" cy="727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dirty="0"/>
              <a:t>        你能证明有序实数组</a:t>
            </a:r>
            <a:r>
              <a:rPr lang="en-US" altLang="zh-CN" dirty="0"/>
              <a:t>(</a:t>
            </a:r>
            <a:r>
              <a:rPr lang="en-US" altLang="zh-CN" i="1" dirty="0" err="1"/>
              <a:t>x</a:t>
            </a:r>
            <a:r>
              <a:rPr lang="en-US" altLang="zh-CN" dirty="0" err="1"/>
              <a:t>,</a:t>
            </a:r>
            <a:r>
              <a:rPr lang="en-US" altLang="zh-CN" i="1" dirty="0" err="1"/>
              <a:t>y</a:t>
            </a:r>
            <a:r>
              <a:rPr lang="en-US" altLang="zh-CN" dirty="0" err="1"/>
              <a:t>,</a:t>
            </a:r>
            <a:r>
              <a:rPr lang="en-US" altLang="zh-CN" i="1" dirty="0" err="1"/>
              <a:t>z</a:t>
            </a:r>
            <a:r>
              <a:rPr lang="en-US" altLang="zh-CN" dirty="0"/>
              <a:t>)</a:t>
            </a:r>
            <a:r>
              <a:rPr lang="zh-CN" altLang="en-US" dirty="0"/>
              <a:t>的唯一性吗</a:t>
            </a:r>
            <a:r>
              <a:rPr lang="en-US" altLang="zh-CN" dirty="0"/>
              <a:t>?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DF4E50C-4B26-4EDF-8609-381A8899A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89" y="3450219"/>
            <a:ext cx="10791923" cy="277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594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47A21C2-6527-45DE-92C9-040093E41A67}"/>
              </a:ext>
            </a:extLst>
          </p:cNvPr>
          <p:cNvSpPr/>
          <p:nvPr/>
        </p:nvSpPr>
        <p:spPr>
          <a:xfrm>
            <a:off x="1425103" y="1322459"/>
            <a:ext cx="11753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A0E9"/>
                </a:solidFill>
              </a:rPr>
              <a:t>2.</a:t>
            </a:r>
            <a:r>
              <a:rPr lang="zh-CN" altLang="en-US" sz="2800" b="1" dirty="0">
                <a:solidFill>
                  <a:srgbClr val="00A0E9"/>
                </a:solidFill>
              </a:rPr>
              <a:t>基底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456C7CA-45C3-4E31-B409-9EB234E8C09D}"/>
              </a:ext>
            </a:extLst>
          </p:cNvPr>
          <p:cNvSpPr/>
          <p:nvPr/>
        </p:nvSpPr>
        <p:spPr>
          <a:xfrm>
            <a:off x="695325" y="1884362"/>
            <a:ext cx="1080135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/>
              <a:t>        </a:t>
            </a:r>
            <a:r>
              <a:rPr lang="zh-CN" altLang="en-US" sz="2800" dirty="0"/>
              <a:t>类比平面向量</a:t>
            </a:r>
            <a:r>
              <a:rPr lang="en-US" altLang="zh-CN" sz="2800" dirty="0"/>
              <a:t>,</a:t>
            </a:r>
            <a:r>
              <a:rPr lang="zh-CN" altLang="en-US" sz="2800" dirty="0"/>
              <a:t>空间中怎样的向量能构成基底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350163A-83CF-4C62-A55E-95E254F824F0}"/>
              </a:ext>
            </a:extLst>
          </p:cNvPr>
          <p:cNvSpPr/>
          <p:nvPr/>
        </p:nvSpPr>
        <p:spPr>
          <a:xfrm>
            <a:off x="695325" y="2588944"/>
            <a:ext cx="108013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        空间任意三个不共面的向量都可以构成空间的一个基底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B774986-A9E3-45DD-B041-3C5288E68F5D}"/>
              </a:ext>
            </a:extLst>
          </p:cNvPr>
          <p:cNvSpPr/>
          <p:nvPr/>
        </p:nvSpPr>
        <p:spPr>
          <a:xfrm>
            <a:off x="711295" y="3087476"/>
            <a:ext cx="10785380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如果三个向量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c</a:t>
            </a:r>
            <a:r>
              <a:rPr lang="zh-CN" altLang="en-US" sz="2800" dirty="0">
                <a:solidFill>
                  <a:srgbClr val="FF0000"/>
                </a:solidFill>
              </a:rPr>
              <a:t>不共面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那么所有空间向量组成的集合就</a:t>
            </a:r>
            <a:r>
              <a:rPr lang="en-US" altLang="zh-CN" sz="2800" dirty="0">
                <a:solidFill>
                  <a:srgbClr val="FF0000"/>
                </a:solidFill>
              </a:rPr>
              <a:t>{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p</a:t>
            </a:r>
            <a:r>
              <a:rPr lang="en-US" altLang="zh-CN" sz="2800" dirty="0" err="1">
                <a:solidFill>
                  <a:srgbClr val="FF0000"/>
                </a:solidFill>
              </a:rPr>
              <a:t>|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p</a:t>
            </a:r>
            <a:r>
              <a:rPr lang="en-US" altLang="zh-CN" sz="2800" dirty="0">
                <a:solidFill>
                  <a:srgbClr val="FF0000"/>
                </a:solidFill>
              </a:rPr>
              <a:t>=</a:t>
            </a:r>
          </a:p>
          <a:p>
            <a:pPr>
              <a:lnSpc>
                <a:spcPct val="150000"/>
              </a:lnSpc>
            </a:pPr>
            <a:r>
              <a:rPr lang="en-US" altLang="zh-CN" sz="2800" i="1" dirty="0" err="1">
                <a:solidFill>
                  <a:srgbClr val="FF0000"/>
                </a:solidFill>
              </a:rPr>
              <a:t>x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</a:rPr>
              <a:t>+</a:t>
            </a:r>
            <a:r>
              <a:rPr lang="en-US" altLang="zh-CN" sz="2800" i="1" dirty="0" err="1">
                <a:solidFill>
                  <a:srgbClr val="FF0000"/>
                </a:solidFill>
              </a:rPr>
              <a:t>y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en-US" altLang="zh-CN" sz="2800" dirty="0" err="1">
                <a:solidFill>
                  <a:srgbClr val="FF0000"/>
                </a:solidFill>
              </a:rPr>
              <a:t>+</a:t>
            </a:r>
            <a:r>
              <a:rPr lang="en-US" altLang="zh-CN" sz="2800" i="1" dirty="0" err="1">
                <a:solidFill>
                  <a:srgbClr val="FF0000"/>
                </a:solidFill>
              </a:rPr>
              <a:t>z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c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x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y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z</a:t>
            </a:r>
            <a:r>
              <a:rPr lang="en-US" altLang="zh-CN" sz="2800" dirty="0" err="1">
                <a:solidFill>
                  <a:srgbClr val="FF0000"/>
                </a:solidFill>
              </a:rPr>
              <a:t>∈</a:t>
            </a:r>
            <a:r>
              <a:rPr lang="en-US" altLang="zh-CN" sz="2800" b="1" dirty="0" err="1">
                <a:solidFill>
                  <a:srgbClr val="FF0000"/>
                </a:solidFill>
              </a:rPr>
              <a:t>R</a:t>
            </a:r>
            <a:r>
              <a:rPr lang="en-US" altLang="zh-CN" sz="2800" dirty="0">
                <a:solidFill>
                  <a:srgbClr val="FF0000"/>
                </a:solidFill>
              </a:rPr>
              <a:t>}.</a:t>
            </a:r>
            <a:r>
              <a:rPr lang="zh-CN" altLang="en-US" sz="2800" dirty="0">
                <a:solidFill>
                  <a:srgbClr val="FF0000"/>
                </a:solidFill>
              </a:rPr>
              <a:t>这个集合可看作由向量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c</a:t>
            </a:r>
            <a:r>
              <a:rPr lang="zh-CN" altLang="en-US" sz="2800" dirty="0">
                <a:solidFill>
                  <a:srgbClr val="FF0000"/>
                </a:solidFill>
              </a:rPr>
              <a:t>生成的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我们把</a:t>
            </a:r>
            <a:r>
              <a:rPr lang="en-US" altLang="zh-CN" sz="2800" dirty="0">
                <a:solidFill>
                  <a:srgbClr val="FF0000"/>
                </a:solidFill>
              </a:rPr>
              <a:t>{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c</a:t>
            </a:r>
            <a:r>
              <a:rPr lang="en-US" altLang="zh-CN" sz="2800" dirty="0">
                <a:solidFill>
                  <a:srgbClr val="FF0000"/>
                </a:solidFill>
              </a:rPr>
              <a:t>}</a:t>
            </a:r>
            <a:r>
              <a:rPr lang="zh-CN" altLang="en-US" sz="2800" dirty="0">
                <a:solidFill>
                  <a:srgbClr val="FF0000"/>
                </a:solidFill>
              </a:rPr>
              <a:t>叫做空间的一个基底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c</a:t>
            </a:r>
            <a:r>
              <a:rPr lang="zh-CN" altLang="en-US" sz="2800" dirty="0">
                <a:solidFill>
                  <a:srgbClr val="FF0000"/>
                </a:solidFill>
              </a:rPr>
              <a:t>都叫做基向量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280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0FDC186-E564-427B-B5C0-0A52D316E8EF}"/>
              </a:ext>
            </a:extLst>
          </p:cNvPr>
          <p:cNvSpPr/>
          <p:nvPr/>
        </p:nvSpPr>
        <p:spPr>
          <a:xfrm>
            <a:off x="695324" y="1279043"/>
            <a:ext cx="1080135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基底与基向量的概念有什么不同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B774986-A9E3-45DD-B041-3C5288E68F5D}"/>
              </a:ext>
            </a:extLst>
          </p:cNvPr>
          <p:cNvSpPr/>
          <p:nvPr/>
        </p:nvSpPr>
        <p:spPr>
          <a:xfrm>
            <a:off x="695324" y="1851647"/>
            <a:ext cx="10801349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基底是指一个向量组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基向量是指基底中的某一个向量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二者是相关联的不同概念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54B6697-26F1-4C2C-BFFB-C252CB221FC8}"/>
              </a:ext>
            </a:extLst>
          </p:cNvPr>
          <p:cNvSpPr/>
          <p:nvPr/>
        </p:nvSpPr>
        <p:spPr>
          <a:xfrm>
            <a:off x="711294" y="3060554"/>
            <a:ext cx="1080135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零向量可作为基向量吗</a:t>
            </a:r>
            <a:r>
              <a:rPr lang="en-US" altLang="zh-CN" sz="2800" dirty="0"/>
              <a:t>?</a:t>
            </a:r>
            <a:r>
              <a:rPr lang="zh-CN" altLang="en-US" sz="2800" dirty="0"/>
              <a:t>为什么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70DE8D8-5AEC-4E7E-9495-CA16BD23C025}"/>
              </a:ext>
            </a:extLst>
          </p:cNvPr>
          <p:cNvSpPr/>
          <p:nvPr/>
        </p:nvSpPr>
        <p:spPr>
          <a:xfrm>
            <a:off x="711294" y="3633164"/>
            <a:ext cx="10801349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不可以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因为零向量与任意一个非零向量共线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与任意两个非零向量共面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所以零向量不可以作为基向量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EAAF28A-261C-4D96-B071-F57BE0D96E82}"/>
              </a:ext>
            </a:extLst>
          </p:cNvPr>
          <p:cNvSpPr/>
          <p:nvPr/>
        </p:nvSpPr>
        <p:spPr>
          <a:xfrm>
            <a:off x="704750" y="4842676"/>
            <a:ext cx="1080135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空间的基底唯一吗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39B1039-71A0-4BF2-AEE1-59F63B089D2A}"/>
              </a:ext>
            </a:extLst>
          </p:cNvPr>
          <p:cNvSpPr/>
          <p:nvPr/>
        </p:nvSpPr>
        <p:spPr>
          <a:xfrm>
            <a:off x="704750" y="5424707"/>
            <a:ext cx="10801349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不唯一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只要是三个向量不共面</a:t>
            </a:r>
            <a:r>
              <a:rPr lang="en-US" altLang="zh-CN" sz="2800" dirty="0">
                <a:solidFill>
                  <a:srgbClr val="FF0000"/>
                </a:solidFill>
              </a:rPr>
              <a:t>, </a:t>
            </a:r>
            <a:r>
              <a:rPr lang="zh-CN" altLang="en-US" sz="2800" dirty="0">
                <a:solidFill>
                  <a:srgbClr val="FF0000"/>
                </a:solidFill>
              </a:rPr>
              <a:t>这三个向量就可以构成空间的一个基底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50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A00BEBB-1206-4599-B1F1-E375BB400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17" y="1295946"/>
            <a:ext cx="10785758" cy="77657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6E886AD1-5A3F-4715-9069-6DB15F1B9722}"/>
              </a:ext>
            </a:extLst>
          </p:cNvPr>
          <p:cNvGrpSpPr/>
          <p:nvPr/>
        </p:nvGrpSpPr>
        <p:grpSpPr>
          <a:xfrm>
            <a:off x="704752" y="2245297"/>
            <a:ext cx="10785758" cy="3236025"/>
            <a:chOff x="704752" y="2552552"/>
            <a:chExt cx="10785758" cy="3236025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434A402-E6F1-493A-8936-AF2781E45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4752" y="2552552"/>
              <a:ext cx="10785758" cy="767946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6CA65E8-F658-4D27-8C31-AA99B9D98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752" y="3398453"/>
              <a:ext cx="10785758" cy="23901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4438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47A21C2-6527-45DE-92C9-040093E41A67}"/>
              </a:ext>
            </a:extLst>
          </p:cNvPr>
          <p:cNvSpPr/>
          <p:nvPr/>
        </p:nvSpPr>
        <p:spPr>
          <a:xfrm>
            <a:off x="1415321" y="1341438"/>
            <a:ext cx="2618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A0E9"/>
                </a:solidFill>
              </a:rPr>
              <a:t>3.</a:t>
            </a:r>
            <a:r>
              <a:rPr lang="zh-CN" altLang="en-US" sz="2800" b="1" dirty="0">
                <a:solidFill>
                  <a:srgbClr val="00A0E9"/>
                </a:solidFill>
              </a:rPr>
              <a:t>单位正交基底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456C7CA-45C3-4E31-B409-9EB234E8C09D}"/>
              </a:ext>
            </a:extLst>
          </p:cNvPr>
          <p:cNvSpPr/>
          <p:nvPr/>
        </p:nvSpPr>
        <p:spPr>
          <a:xfrm>
            <a:off x="695325" y="1940426"/>
            <a:ext cx="1080135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类比平面向量基本定理</a:t>
            </a:r>
            <a:r>
              <a:rPr lang="en-US" altLang="zh-CN" sz="2800" dirty="0"/>
              <a:t>,</a:t>
            </a:r>
            <a:r>
              <a:rPr lang="zh-CN" altLang="en-US" sz="2800" dirty="0"/>
              <a:t>如果空间的一个基底中的三个基向量两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两垂直</a:t>
            </a:r>
            <a:r>
              <a:rPr lang="en-US" altLang="zh-CN" sz="2800" dirty="0"/>
              <a:t>,</a:t>
            </a:r>
            <a:r>
              <a:rPr lang="zh-CN" altLang="en-US" sz="2800" dirty="0"/>
              <a:t>那么这个基底叫什么</a:t>
            </a:r>
            <a:r>
              <a:rPr lang="en-US" altLang="zh-CN" sz="2800" dirty="0"/>
              <a:t>?</a:t>
            </a:r>
            <a:endParaRPr lang="zh-CN" altLang="en-US" sz="40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15C09BC-3931-4E69-ABC2-0AB9795E5A47}"/>
              </a:ext>
            </a:extLst>
          </p:cNvPr>
          <p:cNvSpPr/>
          <p:nvPr/>
        </p:nvSpPr>
        <p:spPr>
          <a:xfrm>
            <a:off x="695326" y="3372995"/>
            <a:ext cx="108013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        叫做正交基底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98B7A65-50C9-42D9-B65E-3A9E03849CD8}"/>
              </a:ext>
            </a:extLst>
          </p:cNvPr>
          <p:cNvSpPr/>
          <p:nvPr/>
        </p:nvSpPr>
        <p:spPr>
          <a:xfrm>
            <a:off x="695325" y="4025607"/>
            <a:ext cx="10801349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如果空间的一个基底中的三个基向量两两垂直</a:t>
            </a:r>
            <a:r>
              <a:rPr lang="en-US" altLang="zh-CN" sz="2800" dirty="0"/>
              <a:t>,</a:t>
            </a:r>
            <a:r>
              <a:rPr lang="zh-CN" altLang="en-US" sz="2800" dirty="0"/>
              <a:t>且长度都为</a:t>
            </a:r>
            <a:r>
              <a:rPr lang="en-US" altLang="zh-CN" sz="2800" dirty="0"/>
              <a:t>1,</a:t>
            </a:r>
            <a:r>
              <a:rPr lang="zh-CN" altLang="en-US" sz="2800" dirty="0"/>
              <a:t>那么这个基底叫什么</a:t>
            </a:r>
            <a:r>
              <a:rPr lang="en-US" altLang="zh-CN" sz="2800" dirty="0"/>
              <a:t>?</a:t>
            </a:r>
            <a:endParaRPr lang="zh-CN" altLang="en-US" sz="40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D12CD7C-4BBB-4CEF-9D96-3F9C97107814}"/>
              </a:ext>
            </a:extLst>
          </p:cNvPr>
          <p:cNvSpPr/>
          <p:nvPr/>
        </p:nvSpPr>
        <p:spPr>
          <a:xfrm>
            <a:off x="695325" y="5458175"/>
            <a:ext cx="10801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        叫做单位正交基底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常用</a:t>
            </a:r>
            <a:r>
              <a:rPr lang="en-US" altLang="zh-CN" sz="2800" dirty="0">
                <a:solidFill>
                  <a:srgbClr val="FF0000"/>
                </a:solidFill>
              </a:rPr>
              <a:t>{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i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j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k</a:t>
            </a:r>
            <a:r>
              <a:rPr lang="en-US" altLang="zh-CN" sz="2800" dirty="0">
                <a:solidFill>
                  <a:srgbClr val="FF0000"/>
                </a:solidFill>
              </a:rPr>
              <a:t>}</a:t>
            </a:r>
            <a:r>
              <a:rPr lang="zh-CN" altLang="en-US" sz="2800" dirty="0">
                <a:solidFill>
                  <a:srgbClr val="FF0000"/>
                </a:solidFill>
              </a:rPr>
              <a:t>表示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392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7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D12CD7C-4BBB-4CEF-9D96-3F9C97107814}"/>
              </a:ext>
            </a:extLst>
          </p:cNvPr>
          <p:cNvSpPr/>
          <p:nvPr/>
        </p:nvSpPr>
        <p:spPr>
          <a:xfrm>
            <a:off x="695325" y="1282100"/>
            <a:ext cx="10801351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单位正交基底</a:t>
            </a:r>
            <a:r>
              <a:rPr lang="en-US" altLang="zh-CN" sz="2800" dirty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如果空间的一个基底中的三个基向量两两垂直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且长度都为</a:t>
            </a:r>
            <a:r>
              <a:rPr lang="en-US" altLang="zh-CN" sz="2800" dirty="0">
                <a:solidFill>
                  <a:srgbClr val="FF0000"/>
                </a:solidFill>
              </a:rPr>
              <a:t>1,</a:t>
            </a:r>
            <a:r>
              <a:rPr lang="zh-CN" altLang="en-US" sz="2800" dirty="0">
                <a:solidFill>
                  <a:srgbClr val="FF0000"/>
                </a:solidFill>
              </a:rPr>
              <a:t>那么这个基底叫做单位正交基底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常用</a:t>
            </a:r>
            <a:r>
              <a:rPr lang="en-US" altLang="zh-CN" sz="2800" dirty="0">
                <a:solidFill>
                  <a:srgbClr val="FF0000"/>
                </a:solidFill>
              </a:rPr>
              <a:t>{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i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j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k</a:t>
            </a:r>
            <a:r>
              <a:rPr lang="en-US" altLang="zh-CN" sz="2800" dirty="0">
                <a:solidFill>
                  <a:srgbClr val="FF0000"/>
                </a:solidFill>
              </a:rPr>
              <a:t>}</a:t>
            </a:r>
            <a:r>
              <a:rPr lang="zh-CN" altLang="en-US" sz="2800" dirty="0">
                <a:solidFill>
                  <a:srgbClr val="FF0000"/>
                </a:solidFill>
              </a:rPr>
              <a:t>表示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r>
              <a:rPr lang="zh-CN" altLang="en-US" sz="2800" dirty="0">
                <a:solidFill>
                  <a:srgbClr val="FF0000"/>
                </a:solidFill>
              </a:rPr>
              <a:t>由空间向量基本定理可知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对空间中的任意向量</a:t>
            </a:r>
            <a:r>
              <a:rPr lang="en-US" altLang="zh-CN" sz="2800" b="1" i="1" dirty="0">
                <a:solidFill>
                  <a:srgbClr val="FF0000"/>
                </a:solidFill>
              </a:rPr>
              <a:t>a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均可以分解为三个向量</a:t>
            </a:r>
            <a:r>
              <a:rPr lang="en-US" altLang="zh-CN" sz="2800" i="1" dirty="0" err="1">
                <a:solidFill>
                  <a:srgbClr val="FF0000"/>
                </a:solidFill>
              </a:rPr>
              <a:t>x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i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y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j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z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k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使</a:t>
            </a:r>
            <a:r>
              <a:rPr lang="en-US" altLang="zh-CN" sz="2800" b="1" i="1" dirty="0">
                <a:solidFill>
                  <a:srgbClr val="FF0000"/>
                </a:solidFill>
              </a:rPr>
              <a:t>a</a:t>
            </a:r>
            <a:r>
              <a:rPr lang="en-US" altLang="zh-CN" sz="2800" dirty="0">
                <a:solidFill>
                  <a:srgbClr val="FF0000"/>
                </a:solidFill>
              </a:rPr>
              <a:t>=</a:t>
            </a:r>
            <a:r>
              <a:rPr lang="en-US" altLang="zh-CN" sz="2800" i="1" dirty="0" err="1">
                <a:solidFill>
                  <a:srgbClr val="FF0000"/>
                </a:solidFill>
              </a:rPr>
              <a:t>x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i</a:t>
            </a:r>
            <a:r>
              <a:rPr lang="en-US" altLang="zh-CN" sz="2800" dirty="0" err="1">
                <a:solidFill>
                  <a:srgbClr val="FF0000"/>
                </a:solidFill>
              </a:rPr>
              <a:t>+</a:t>
            </a:r>
            <a:r>
              <a:rPr lang="en-US" altLang="zh-CN" sz="2800" i="1" dirty="0" err="1">
                <a:solidFill>
                  <a:srgbClr val="FF0000"/>
                </a:solidFill>
              </a:rPr>
              <a:t>y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j</a:t>
            </a:r>
            <a:r>
              <a:rPr lang="en-US" altLang="zh-CN" sz="2800" dirty="0">
                <a:solidFill>
                  <a:srgbClr val="FF0000"/>
                </a:solidFill>
              </a:rPr>
              <a:t>+</a:t>
            </a:r>
          </a:p>
          <a:p>
            <a:pPr>
              <a:lnSpc>
                <a:spcPct val="150000"/>
              </a:lnSpc>
            </a:pPr>
            <a:r>
              <a:rPr lang="en-US" altLang="zh-CN" sz="2800" i="1" dirty="0" err="1">
                <a:solidFill>
                  <a:srgbClr val="FF0000"/>
                </a:solidFill>
              </a:rPr>
              <a:t>z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k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r>
              <a:rPr lang="zh-CN" altLang="en-US" sz="2800" dirty="0">
                <a:solidFill>
                  <a:srgbClr val="FF0000"/>
                </a:solidFill>
              </a:rPr>
              <a:t>像这样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把一个空间向量分解为三个两两垂直的向量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叫做把空间向量进行正交分解</a:t>
            </a:r>
            <a:r>
              <a:rPr lang="en-US" altLang="zh-CN" sz="2800" dirty="0">
                <a:solidFill>
                  <a:srgbClr val="FF0000"/>
                </a:solidFill>
              </a:rPr>
              <a:t>. 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855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35AB06B-5CDF-A2E4-31B2-1665CC53D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434" y="1293577"/>
            <a:ext cx="10801350" cy="742232"/>
          </a:xfrm>
        </p:spPr>
        <p:txBody>
          <a:bodyPr>
            <a:normAutofit/>
          </a:bodyPr>
          <a:lstStyle/>
          <a:p>
            <a:pPr marL="0" indent="720000">
              <a:spcBef>
                <a:spcPts val="0"/>
              </a:spcBef>
              <a:buNone/>
            </a:pPr>
            <a:r>
              <a:rPr lang="en-US" altLang="zh-CN" b="1" dirty="0">
                <a:solidFill>
                  <a:srgbClr val="00A0E9"/>
                </a:solidFill>
              </a:rPr>
              <a:t>4.</a:t>
            </a:r>
            <a:r>
              <a:rPr lang="zh-CN" altLang="en-US" b="1" dirty="0">
                <a:solidFill>
                  <a:srgbClr val="00A0E9"/>
                </a:solidFill>
              </a:rPr>
              <a:t>例题探究</a:t>
            </a:r>
            <a:endParaRPr lang="en-US" altLang="zh-CN" b="1" dirty="0">
              <a:solidFill>
                <a:srgbClr val="00A0E9"/>
              </a:solidFill>
            </a:endParaRPr>
          </a:p>
          <a:p>
            <a:pPr marL="0" indent="720000">
              <a:spcBef>
                <a:spcPts val="0"/>
              </a:spcBef>
              <a:buNone/>
            </a:pPr>
            <a:endParaRPr lang="zh-CN" altLang="en-US" b="1" dirty="0">
              <a:solidFill>
                <a:srgbClr val="00A0E9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C5EDDCF-B685-4BD0-BAAC-E5F945E46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1559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53210BE-2668-48B0-A699-7BAE8586F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73" y="2107237"/>
            <a:ext cx="7506229" cy="15469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8861A19-B28F-4FE1-9AB2-CFCDD5DD3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443" y="1858722"/>
            <a:ext cx="2629128" cy="25986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BC7FCEE-5033-45EE-96F2-AB9B5D2EF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600" y="3819339"/>
            <a:ext cx="7590838" cy="81483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1C280D-ED00-4326-A1F0-92EB11135B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921" y="4755796"/>
            <a:ext cx="10801352" cy="139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686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C5EDDCF-B685-4BD0-BAAC-E5F945E46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1559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1566712-B485-87B2-63F6-8C72F3AE06E4}"/>
              </a:ext>
            </a:extLst>
          </p:cNvPr>
          <p:cNvGrpSpPr/>
          <p:nvPr/>
        </p:nvGrpSpPr>
        <p:grpSpPr>
          <a:xfrm>
            <a:off x="829962" y="1284547"/>
            <a:ext cx="10191861" cy="2583404"/>
            <a:chOff x="829962" y="1284547"/>
            <a:chExt cx="10191861" cy="258340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C29E5DE-0913-4047-A6FD-F1BB9B338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9962" y="1382740"/>
              <a:ext cx="7445366" cy="118985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8142B943-7BD0-4FAB-9133-4D4979787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0282" y="1284547"/>
              <a:ext cx="2781541" cy="2583404"/>
            </a:xfrm>
            <a:prstGeom prst="rect">
              <a:avLst/>
            </a:prstGeom>
          </p:spPr>
        </p:pic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04F52BF0-36A7-4131-A472-313387A54527}"/>
              </a:ext>
            </a:extLst>
          </p:cNvPr>
          <p:cNvSpPr/>
          <p:nvPr/>
        </p:nvSpPr>
        <p:spPr>
          <a:xfrm>
            <a:off x="598171" y="2570350"/>
            <a:ext cx="10801349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用向量法如何证明两直线垂直</a:t>
            </a:r>
            <a:r>
              <a:rPr lang="en-US" altLang="zh-CN" sz="2800" dirty="0"/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        根据例</a:t>
            </a:r>
            <a:r>
              <a:rPr lang="en-US" altLang="zh-CN" sz="2800" dirty="0"/>
              <a:t>1</a:t>
            </a:r>
            <a:r>
              <a:rPr lang="zh-CN" altLang="en-US" sz="2800" dirty="0"/>
              <a:t>的解答你有什么想法</a:t>
            </a:r>
            <a:r>
              <a:rPr lang="en-US" altLang="zh-CN" sz="2800" dirty="0"/>
              <a:t>?</a:t>
            </a:r>
            <a:endParaRPr lang="zh-CN" altLang="en-US" sz="40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2DF7B16-90B2-486A-8500-58A6514CC63E}"/>
              </a:ext>
            </a:extLst>
          </p:cNvPr>
          <p:cNvSpPr/>
          <p:nvPr/>
        </p:nvSpPr>
        <p:spPr>
          <a:xfrm>
            <a:off x="598169" y="3943390"/>
            <a:ext cx="10898506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用向量法证明两直线垂直其实只需证两直线对应的向量的数量积为</a:t>
            </a:r>
            <a:r>
              <a:rPr lang="en-US" altLang="zh-CN" sz="2800" dirty="0">
                <a:solidFill>
                  <a:srgbClr val="FF0000"/>
                </a:solidFill>
              </a:rPr>
              <a:t>0;</a:t>
            </a:r>
            <a:r>
              <a:rPr lang="zh-CN" altLang="en-US" sz="2800" dirty="0">
                <a:solidFill>
                  <a:srgbClr val="FF0000"/>
                </a:solidFill>
              </a:rPr>
              <a:t>根据例</a:t>
            </a:r>
            <a:r>
              <a:rPr lang="en-US" altLang="zh-CN" sz="2800" dirty="0">
                <a:solidFill>
                  <a:srgbClr val="FF0000"/>
                </a:solidFill>
              </a:rPr>
              <a:t>1</a:t>
            </a:r>
            <a:r>
              <a:rPr lang="zh-CN" altLang="en-US" sz="2800" dirty="0">
                <a:solidFill>
                  <a:srgbClr val="FF0000"/>
                </a:solidFill>
              </a:rPr>
              <a:t>的解答可知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解题需选择合适的基底表示相关向量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76C542-FE75-C3F7-C3E5-1D4D5D570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962" y="5316430"/>
            <a:ext cx="10791923" cy="91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67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C5EDDCF-B685-4BD0-BAAC-E5F945E46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1559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CA36BC2-19F4-49B8-B957-B29313C36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06" y="1287267"/>
            <a:ext cx="10791923" cy="499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85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D12CD7C-4BBB-4CEF-9D96-3F9C97107814}"/>
              </a:ext>
            </a:extLst>
          </p:cNvPr>
          <p:cNvSpPr/>
          <p:nvPr/>
        </p:nvSpPr>
        <p:spPr>
          <a:xfrm>
            <a:off x="695325" y="1282100"/>
            <a:ext cx="10801351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用基底法解决立体几何中的垂直问题的步骤</a:t>
            </a:r>
            <a:r>
              <a:rPr lang="en-US" altLang="zh-CN" sz="2800" dirty="0">
                <a:solidFill>
                  <a:srgbClr val="FF000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(1) </a:t>
            </a:r>
            <a:r>
              <a:rPr lang="zh-CN" altLang="en-US" sz="2800" dirty="0">
                <a:solidFill>
                  <a:srgbClr val="FF0000"/>
                </a:solidFill>
              </a:rPr>
              <a:t>定基底</a:t>
            </a:r>
            <a:r>
              <a:rPr lang="en-US" altLang="zh-CN" sz="2800" dirty="0">
                <a:solidFill>
                  <a:srgbClr val="FF0000"/>
                </a:solidFill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(2)</a:t>
            </a:r>
            <a:r>
              <a:rPr lang="zh-CN" altLang="en-US" sz="2800" dirty="0">
                <a:solidFill>
                  <a:srgbClr val="FF0000"/>
                </a:solidFill>
              </a:rPr>
              <a:t>用基底表示所给的向量</a:t>
            </a:r>
            <a:r>
              <a:rPr lang="en-US" altLang="zh-CN" sz="2800" dirty="0">
                <a:solidFill>
                  <a:srgbClr val="FF0000"/>
                </a:solidFill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(3)</a:t>
            </a:r>
            <a:r>
              <a:rPr lang="zh-CN" altLang="en-US" sz="2800" dirty="0">
                <a:solidFill>
                  <a:srgbClr val="FF0000"/>
                </a:solidFill>
              </a:rPr>
              <a:t>利用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a</a:t>
            </a:r>
            <a:r>
              <a:rPr lang="en-US" altLang="zh-CN" sz="2800" b="1" dirty="0" err="1">
                <a:solidFill>
                  <a:srgbClr val="FF0000"/>
                </a:solidFill>
              </a:rPr>
              <a:t>∙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en-US" altLang="zh-CN" sz="2800" dirty="0">
                <a:solidFill>
                  <a:srgbClr val="FF0000"/>
                </a:solidFill>
              </a:rPr>
              <a:t>=0⇔</a:t>
            </a:r>
            <a:r>
              <a:rPr lang="en-US" altLang="zh-CN" sz="2800" b="1" i="1" dirty="0">
                <a:solidFill>
                  <a:srgbClr val="FF0000"/>
                </a:solidFill>
              </a:rPr>
              <a:t>a</a:t>
            </a:r>
            <a:r>
              <a:rPr lang="en-US" altLang="zh-CN" sz="2800" dirty="0">
                <a:solidFill>
                  <a:srgbClr val="FF0000"/>
                </a:solidFill>
              </a:rPr>
              <a:t>⊥</a:t>
            </a:r>
            <a:r>
              <a:rPr lang="en-US" altLang="zh-CN" sz="2800" b="1" i="1" dirty="0">
                <a:solidFill>
                  <a:srgbClr val="FF0000"/>
                </a:solidFill>
              </a:rPr>
              <a:t>b</a:t>
            </a:r>
            <a:r>
              <a:rPr lang="zh-CN" altLang="en-US" sz="2800" dirty="0">
                <a:solidFill>
                  <a:srgbClr val="FF0000"/>
                </a:solidFill>
              </a:rPr>
              <a:t>得出结论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04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606CF7A-0EA2-41D8-8D9B-D406A3556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68" y="1287267"/>
            <a:ext cx="10791923" cy="241948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C8CBE55-BB37-4842-A689-9FA2C87DAB2E}"/>
              </a:ext>
            </a:extLst>
          </p:cNvPr>
          <p:cNvSpPr/>
          <p:nvPr/>
        </p:nvSpPr>
        <p:spPr>
          <a:xfrm>
            <a:off x="598171" y="3049901"/>
            <a:ext cx="10801349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类比例</a:t>
            </a:r>
            <a:r>
              <a:rPr lang="en-US" altLang="zh-CN" sz="2800" dirty="0"/>
              <a:t>2 </a:t>
            </a:r>
            <a:r>
              <a:rPr lang="zh-CN" altLang="en-US" sz="2800" dirty="0"/>
              <a:t>的解题思路</a:t>
            </a:r>
            <a:r>
              <a:rPr lang="en-US" altLang="zh-CN" sz="2800" dirty="0"/>
              <a:t>,</a:t>
            </a:r>
            <a:r>
              <a:rPr lang="zh-CN" altLang="en-US" sz="2800" dirty="0"/>
              <a:t>你能否解答此题</a:t>
            </a:r>
            <a:r>
              <a:rPr lang="en-US" altLang="zh-CN" sz="2800" dirty="0"/>
              <a:t>?</a:t>
            </a:r>
            <a:endParaRPr lang="zh-CN" altLang="en-US" sz="4000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92F0B80-3B2C-4A76-A344-C381C000BA8C}"/>
              </a:ext>
            </a:extLst>
          </p:cNvPr>
          <p:cNvGrpSpPr/>
          <p:nvPr/>
        </p:nvGrpSpPr>
        <p:grpSpPr>
          <a:xfrm>
            <a:off x="827303" y="3851251"/>
            <a:ext cx="10791923" cy="1225455"/>
            <a:chOff x="711295" y="3690996"/>
            <a:chExt cx="10791923" cy="122545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834D24E-84B6-4B21-BD33-FC429B563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1295" y="3690996"/>
              <a:ext cx="10785380" cy="836945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B766E96-0D2C-4FD3-A796-4B6A1CECA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1295" y="4527941"/>
              <a:ext cx="10791923" cy="3885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87020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54C8CEB-BB07-4A77-B34A-BE00BA644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79" y="1287397"/>
            <a:ext cx="10791923" cy="489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54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5AC3741-3D4B-4E39-997B-F599552DCBDF}"/>
              </a:ext>
            </a:extLst>
          </p:cNvPr>
          <p:cNvSpPr/>
          <p:nvPr/>
        </p:nvSpPr>
        <p:spPr>
          <a:xfrm>
            <a:off x="695325" y="1282100"/>
            <a:ext cx="10801351" cy="5181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</a:t>
            </a:r>
            <a:r>
              <a:rPr lang="en-US" altLang="zh-CN" sz="2800" dirty="0">
                <a:solidFill>
                  <a:srgbClr val="FF0000"/>
                </a:solidFill>
              </a:rPr>
              <a:t>(1)</a:t>
            </a:r>
            <a:r>
              <a:rPr lang="zh-CN" altLang="en-US" sz="2800" dirty="0">
                <a:solidFill>
                  <a:srgbClr val="FF0000"/>
                </a:solidFill>
              </a:rPr>
              <a:t>用基底法解决立体几何中的平行问题的步骤</a:t>
            </a:r>
            <a:r>
              <a:rPr lang="en-US" altLang="zh-CN" sz="2800" dirty="0">
                <a:solidFill>
                  <a:srgbClr val="FF000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①</a:t>
            </a:r>
            <a:r>
              <a:rPr lang="zh-CN" altLang="en-US" sz="2800" dirty="0">
                <a:solidFill>
                  <a:srgbClr val="FF0000"/>
                </a:solidFill>
              </a:rPr>
              <a:t>定基底</a:t>
            </a:r>
            <a:r>
              <a:rPr lang="en-US" altLang="zh-CN" sz="2800" dirty="0">
                <a:solidFill>
                  <a:srgbClr val="FF0000"/>
                </a:solidFill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②</a:t>
            </a:r>
            <a:r>
              <a:rPr lang="zh-CN" altLang="en-US" sz="2800" dirty="0">
                <a:solidFill>
                  <a:srgbClr val="FF0000"/>
                </a:solidFill>
              </a:rPr>
              <a:t>用基底表示所给的向量</a:t>
            </a:r>
            <a:r>
              <a:rPr lang="en-US" altLang="zh-CN" sz="2800" dirty="0">
                <a:solidFill>
                  <a:srgbClr val="FF0000"/>
                </a:solidFill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③</a:t>
            </a:r>
            <a:r>
              <a:rPr lang="zh-CN" altLang="en-US" sz="2800" dirty="0">
                <a:solidFill>
                  <a:srgbClr val="FF0000"/>
                </a:solidFill>
              </a:rPr>
              <a:t>利用</a:t>
            </a:r>
            <a:r>
              <a:rPr lang="en-US" altLang="zh-CN" sz="2800" b="1" i="1" dirty="0">
                <a:solidFill>
                  <a:srgbClr val="FF0000"/>
                </a:solidFill>
              </a:rPr>
              <a:t>a</a:t>
            </a:r>
            <a:r>
              <a:rPr lang="en-US" altLang="zh-CN" sz="2800" dirty="0">
                <a:solidFill>
                  <a:srgbClr val="FF0000"/>
                </a:solidFill>
              </a:rPr>
              <a:t>=</a:t>
            </a:r>
            <a:r>
              <a:rPr lang="en-US" altLang="zh-CN" sz="2800" i="1" dirty="0" err="1">
                <a:solidFill>
                  <a:srgbClr val="FF0000"/>
                </a:solidFill>
              </a:rPr>
              <a:t>λ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en-US" altLang="zh-CN" sz="2800" dirty="0">
                <a:solidFill>
                  <a:srgbClr val="FF0000"/>
                </a:solidFill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</a:rPr>
              <a:t>b</a:t>
            </a:r>
            <a:r>
              <a:rPr lang="en-US" altLang="zh-CN" sz="2800" dirty="0">
                <a:solidFill>
                  <a:srgbClr val="FF0000"/>
                </a:solidFill>
              </a:rPr>
              <a:t>≠</a:t>
            </a:r>
            <a:r>
              <a:rPr lang="en-US" altLang="zh-CN" sz="2800" b="1" dirty="0">
                <a:solidFill>
                  <a:srgbClr val="FF0000"/>
                </a:solidFill>
              </a:rPr>
              <a:t>0</a:t>
            </a:r>
            <a:r>
              <a:rPr lang="en-US" altLang="zh-CN" sz="2800" dirty="0">
                <a:solidFill>
                  <a:srgbClr val="FF0000"/>
                </a:solidFill>
              </a:rPr>
              <a:t>)⇔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a</a:t>
            </a:r>
            <a:r>
              <a:rPr lang="en-US" altLang="zh-CN" sz="2800" dirty="0" err="1">
                <a:solidFill>
                  <a:srgbClr val="FF0000"/>
                </a:solidFill>
              </a:rPr>
              <a:t>∥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zh-CN" altLang="en-US" sz="2800" dirty="0">
                <a:solidFill>
                  <a:srgbClr val="FF0000"/>
                </a:solidFill>
              </a:rPr>
              <a:t>得出结论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(2)</a:t>
            </a:r>
            <a:r>
              <a:rPr lang="zh-CN" altLang="en-US" sz="2800" dirty="0">
                <a:solidFill>
                  <a:srgbClr val="FF0000"/>
                </a:solidFill>
              </a:rPr>
              <a:t>用基底法解决立体几何中的夹角问题的步骤</a:t>
            </a:r>
            <a:r>
              <a:rPr lang="en-US" altLang="zh-CN" sz="2800" dirty="0">
                <a:solidFill>
                  <a:srgbClr val="FF000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①</a:t>
            </a:r>
            <a:r>
              <a:rPr lang="zh-CN" altLang="en-US" sz="2800" dirty="0">
                <a:solidFill>
                  <a:srgbClr val="FF0000"/>
                </a:solidFill>
              </a:rPr>
              <a:t>定基底</a:t>
            </a:r>
            <a:r>
              <a:rPr lang="en-US" altLang="zh-CN" sz="2800" dirty="0">
                <a:solidFill>
                  <a:srgbClr val="FF0000"/>
                </a:solidFill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②</a:t>
            </a:r>
            <a:r>
              <a:rPr lang="zh-CN" altLang="en-US" sz="2800" dirty="0">
                <a:solidFill>
                  <a:srgbClr val="FF0000"/>
                </a:solidFill>
              </a:rPr>
              <a:t>用基底表示所给的向量</a:t>
            </a:r>
            <a:r>
              <a:rPr lang="en-US" altLang="zh-CN" sz="2800" dirty="0">
                <a:solidFill>
                  <a:srgbClr val="FF0000"/>
                </a:solidFill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③</a:t>
            </a:r>
            <a:r>
              <a:rPr lang="zh-CN" altLang="en-US" sz="2800" dirty="0">
                <a:solidFill>
                  <a:srgbClr val="FF0000"/>
                </a:solidFill>
              </a:rPr>
              <a:t>利用向量夹角公式求值</a:t>
            </a:r>
            <a:r>
              <a:rPr lang="en-US" altLang="zh-CN" sz="2800" dirty="0">
                <a:solidFill>
                  <a:srgbClr val="FF0000"/>
                </a:solidFill>
              </a:rPr>
              <a:t>(</a:t>
            </a:r>
            <a:r>
              <a:rPr lang="zh-CN" altLang="en-US" sz="2800" dirty="0">
                <a:solidFill>
                  <a:srgbClr val="FF0000"/>
                </a:solidFill>
              </a:rPr>
              <a:t>角度</a:t>
            </a:r>
            <a:r>
              <a:rPr lang="en-US" altLang="zh-CN" sz="2800" dirty="0">
                <a:solidFill>
                  <a:srgbClr val="FF0000"/>
                </a:solidFill>
              </a:rPr>
              <a:t>).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15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141410B-4A03-4E78-892F-8036FE49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52" y="1287267"/>
            <a:ext cx="10791923" cy="214111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FE3C188-66C0-4042-AA56-DA4632382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79" y="3589259"/>
            <a:ext cx="10791923" cy="164489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A07E98D-92EB-48E6-8E1F-27A645AB50B7}"/>
              </a:ext>
            </a:extLst>
          </p:cNvPr>
          <p:cNvSpPr txBox="1"/>
          <p:nvPr/>
        </p:nvSpPr>
        <p:spPr>
          <a:xfrm>
            <a:off x="10867209" y="1641853"/>
            <a:ext cx="413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116CAE5-3214-43E5-9664-9B461CFA1B4E}"/>
              </a:ext>
            </a:extLst>
          </p:cNvPr>
          <p:cNvSpPr txBox="1"/>
          <p:nvPr/>
        </p:nvSpPr>
        <p:spPr>
          <a:xfrm>
            <a:off x="10867209" y="2106035"/>
            <a:ext cx="413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E56A438-CA60-4444-A151-8803BCF9929A}"/>
              </a:ext>
            </a:extLst>
          </p:cNvPr>
          <p:cNvSpPr txBox="1"/>
          <p:nvPr/>
        </p:nvSpPr>
        <p:spPr>
          <a:xfrm>
            <a:off x="10829501" y="3000698"/>
            <a:ext cx="413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×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20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450A52F-3AD1-4807-94C2-428F53FA8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52" y="1284524"/>
            <a:ext cx="10791923" cy="242818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DFABD91-4F64-420A-9835-7BCCCFDB9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52" y="3854362"/>
            <a:ext cx="10791923" cy="262459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A07E98D-92EB-48E6-8E1F-27A645AB50B7}"/>
              </a:ext>
            </a:extLst>
          </p:cNvPr>
          <p:cNvSpPr txBox="1"/>
          <p:nvPr/>
        </p:nvSpPr>
        <p:spPr>
          <a:xfrm>
            <a:off x="8067448" y="1707841"/>
            <a:ext cx="413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C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34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CD58067-CB2A-4533-A36D-B6F781432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52" y="1280369"/>
            <a:ext cx="10791923" cy="239149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58EE7CF-32C8-4040-BA4D-7EF07C908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52" y="3677631"/>
            <a:ext cx="10791923" cy="210658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A07E98D-92EB-48E6-8E1F-27A645AB50B7}"/>
              </a:ext>
            </a:extLst>
          </p:cNvPr>
          <p:cNvSpPr txBox="1"/>
          <p:nvPr/>
        </p:nvSpPr>
        <p:spPr>
          <a:xfrm>
            <a:off x="7662096" y="1651089"/>
            <a:ext cx="413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A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92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E29E2C6-D7CD-4E37-9D87-923974266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50" y="1277840"/>
            <a:ext cx="9525825" cy="17984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1F5373-41A5-4098-B2F7-AA8B69A1C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40" y="3184658"/>
            <a:ext cx="8580650" cy="364506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A07E98D-92EB-48E6-8E1F-27A645AB50B7}"/>
              </a:ext>
            </a:extLst>
          </p:cNvPr>
          <p:cNvSpPr txBox="1"/>
          <p:nvPr/>
        </p:nvSpPr>
        <p:spPr>
          <a:xfrm>
            <a:off x="7511268" y="2267132"/>
            <a:ext cx="413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B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25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E1819B9-14B0-4E69-85D8-5F1A4ECBC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69" y="3242373"/>
            <a:ext cx="10791923" cy="231504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7624210-A17E-41D5-BC32-31B58AF76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55" y="1328867"/>
            <a:ext cx="10791923" cy="189729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</p:spTree>
    <p:extLst>
      <p:ext uri="{BB962C8B-B14F-4D97-AF65-F5344CB8AC3E}">
        <p14:creationId xmlns:p14="http://schemas.microsoft.com/office/powerpoint/2010/main" val="126066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9BC5366-56D0-4E66-84F8-EBCAC8DE9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66" y="1303378"/>
            <a:ext cx="10785755" cy="374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00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课堂总结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C343316-879A-02DF-E570-65F1CF84B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753" y="1284524"/>
            <a:ext cx="10801350" cy="2966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/>
              <a:t>        回顾本节所学知识和数学思想</a:t>
            </a:r>
            <a:r>
              <a:rPr lang="en-US" altLang="zh-CN" b="1" dirty="0"/>
              <a:t>:</a:t>
            </a:r>
          </a:p>
          <a:p>
            <a:pPr marL="0" indent="0">
              <a:buNone/>
            </a:pPr>
            <a:r>
              <a:rPr lang="en-US" altLang="zh-CN" b="1" dirty="0"/>
              <a:t>        (1)</a:t>
            </a:r>
            <a:r>
              <a:rPr lang="zh-CN" altLang="en-US" b="1" dirty="0"/>
              <a:t>空间向量基本定理及其意义</a:t>
            </a:r>
            <a:r>
              <a:rPr lang="en-US" altLang="zh-CN" b="1" dirty="0"/>
              <a:t>.</a:t>
            </a:r>
          </a:p>
          <a:p>
            <a:pPr marL="0" indent="0">
              <a:buNone/>
            </a:pPr>
            <a:r>
              <a:rPr lang="en-US" altLang="zh-CN" b="1" dirty="0"/>
              <a:t>        (2)</a:t>
            </a:r>
            <a:r>
              <a:rPr lang="zh-CN" altLang="en-US" b="1" dirty="0"/>
              <a:t>单位正交基底、正交分解</a:t>
            </a:r>
            <a:r>
              <a:rPr lang="en-US" altLang="zh-CN" b="1" dirty="0"/>
              <a:t>.</a:t>
            </a:r>
          </a:p>
          <a:p>
            <a:pPr marL="0" indent="0">
              <a:buNone/>
            </a:pPr>
            <a:r>
              <a:rPr lang="en-US" altLang="zh-CN" b="1" dirty="0"/>
              <a:t>        (3)</a:t>
            </a:r>
            <a:r>
              <a:rPr lang="zh-CN" altLang="en-US" b="1" dirty="0"/>
              <a:t>类比、转化的数学思想</a:t>
            </a:r>
            <a:r>
              <a:rPr lang="en-US" altLang="zh-CN" b="1" dirty="0"/>
              <a:t>.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27EB1AF-E66F-4E9D-AF90-0E185330E6AD}"/>
              </a:ext>
            </a:extLst>
          </p:cNvPr>
          <p:cNvSpPr txBox="1">
            <a:spLocks/>
          </p:cNvSpPr>
          <p:nvPr/>
        </p:nvSpPr>
        <p:spPr>
          <a:xfrm>
            <a:off x="704753" y="4392891"/>
            <a:ext cx="10801350" cy="1321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        所有空间向量间的运算均可转化为基向量间的运算</a:t>
            </a:r>
            <a:r>
              <a:rPr lang="en-US" altLang="zh-CN" b="1" dirty="0">
                <a:solidFill>
                  <a:srgbClr val="FF0000"/>
                </a:solidFill>
              </a:rPr>
              <a:t>,</a:t>
            </a:r>
            <a:r>
              <a:rPr lang="zh-CN" altLang="en-US" b="1" dirty="0">
                <a:solidFill>
                  <a:srgbClr val="FF0000"/>
                </a:solidFill>
              </a:rPr>
              <a:t>这为几何问题代数化奠定了基础</a:t>
            </a:r>
            <a:r>
              <a:rPr lang="en-US" altLang="zh-CN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99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布置作业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4274460-2B04-038F-67A4-E2B28AC78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265670"/>
            <a:ext cx="10801350" cy="522403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en-US" altLang="zh-CN" sz="3600" b="1" dirty="0"/>
          </a:p>
          <a:p>
            <a:pPr marL="0" indent="0" algn="ctr">
              <a:spcBef>
                <a:spcPts val="0"/>
              </a:spcBef>
              <a:buNone/>
            </a:pPr>
            <a:endParaRPr lang="en-US" altLang="zh-CN" sz="36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zh-CN" altLang="en-US" sz="3600" b="1" dirty="0"/>
              <a:t>教材习题</a:t>
            </a:r>
            <a:r>
              <a:rPr lang="en-US" altLang="zh-CN" sz="3600" b="1" dirty="0"/>
              <a:t>1.2</a:t>
            </a:r>
            <a:r>
              <a:rPr lang="zh-CN" altLang="en-US" sz="3600" b="1" dirty="0"/>
              <a:t>第</a:t>
            </a:r>
            <a:r>
              <a:rPr lang="en-US" altLang="zh-CN" sz="3600" b="1" dirty="0"/>
              <a:t>1,2,3,4</a:t>
            </a:r>
            <a:r>
              <a:rPr lang="zh-CN" altLang="en-US" sz="3600" b="1" dirty="0"/>
              <a:t>题</a:t>
            </a:r>
            <a:r>
              <a:rPr lang="en-US" altLang="zh-CN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4105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41BE02F-60C0-D2CF-4D93-8D113F2DB732}"/>
              </a:ext>
            </a:extLst>
          </p:cNvPr>
          <p:cNvSpPr txBox="1"/>
          <p:nvPr/>
        </p:nvSpPr>
        <p:spPr>
          <a:xfrm>
            <a:off x="9194731" y="3644448"/>
            <a:ext cx="256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1574167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</TotalTime>
  <Words>1239</Words>
  <Application>Microsoft Office PowerPoint</Application>
  <PresentationFormat>宽屏</PresentationFormat>
  <Paragraphs>103</Paragraphs>
  <Slides>28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等线</vt:lpstr>
      <vt:lpstr>Times New Roman</vt:lpstr>
      <vt:lpstr>黑体</vt:lpstr>
      <vt:lpstr>Arial</vt:lpstr>
      <vt:lpstr>隶书</vt:lpstr>
      <vt:lpstr>Office 主题​​</vt:lpstr>
      <vt:lpstr>PowerPoint 演示文稿</vt:lpstr>
      <vt:lpstr>导入新课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课堂练习</vt:lpstr>
      <vt:lpstr>课堂练习</vt:lpstr>
      <vt:lpstr>课堂练习</vt:lpstr>
      <vt:lpstr>课堂练习</vt:lpstr>
      <vt:lpstr>课堂练习</vt:lpstr>
      <vt:lpstr>课堂练习</vt:lpstr>
      <vt:lpstr>课堂总结</vt:lpstr>
      <vt:lpstr>布置作业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卓奥</dc:creator>
  <cp:lastModifiedBy>Windows10</cp:lastModifiedBy>
  <cp:revision>211</cp:revision>
  <dcterms:created xsi:type="dcterms:W3CDTF">2023-05-22T06:24:01Z</dcterms:created>
  <dcterms:modified xsi:type="dcterms:W3CDTF">2023-12-27T05:58:59Z</dcterms:modified>
</cp:coreProperties>
</file>