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heme/theme3.xml" ContentType="application/vnd.openxmlformats-officedocument.theme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3290.xml" ContentType="application/vnd.openxmlformats-officedocument.presentationml.tags+xml"/>
  <Override PartName="/ppt/tags/tag321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4"/>
  </p:notesMasterIdLst>
  <p:sldIdLst>
    <p:sldId id="259" r:id="rId3"/>
    <p:sldId id="460" r:id="rId4"/>
    <p:sldId id="338" r:id="rId5"/>
    <p:sldId id="455" r:id="rId6"/>
    <p:sldId id="909" r:id="rId7"/>
    <p:sldId id="425" r:id="rId8"/>
    <p:sldId id="423" r:id="rId9"/>
    <p:sldId id="333" r:id="rId10"/>
    <p:sldId id="912" r:id="rId11"/>
    <p:sldId id="911" r:id="rId12"/>
    <p:sldId id="828" r:id="rId13"/>
  </p:sldIdLst>
  <p:sldSz cx="12192000" cy="6858000"/>
  <p:notesSz cx="9144000" cy="6858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77" d="100"/>
          <a:sy n="77" d="100"/>
        </p:scale>
        <p:origin x="80" y="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61.xml"/><Relationship Id="rId7" Type="http://schemas.openxmlformats.org/officeDocument/2006/relationships/tags" Target="../tags/tag265.xml"/><Relationship Id="rId2" Type="http://schemas.openxmlformats.org/officeDocument/2006/relationships/tags" Target="../tags/tag260.xml"/><Relationship Id="rId1" Type="http://schemas.openxmlformats.org/officeDocument/2006/relationships/theme" Target="../theme/theme3.xml"/><Relationship Id="rId6" Type="http://schemas.openxmlformats.org/officeDocument/2006/relationships/tags" Target="../tags/tag264.xml"/><Relationship Id="rId5" Type="http://schemas.openxmlformats.org/officeDocument/2006/relationships/tags" Target="../tags/tag263.xml"/><Relationship Id="rId4" Type="http://schemas.openxmlformats.org/officeDocument/2006/relationships/tags" Target="../tags/tag26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192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4199122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5" Type="http://schemas.openxmlformats.org/officeDocument/2006/relationships/tags" Target="../tags/tag77.xml"/><Relationship Id="rId10" Type="http://schemas.openxmlformats.org/officeDocument/2006/relationships/tags" Target="../tags/tag82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9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17.xml"/><Relationship Id="rId10" Type="http://schemas.openxmlformats.org/officeDocument/2006/relationships/tags" Target="../tags/tag122.xml"/><Relationship Id="rId4" Type="http://schemas.openxmlformats.org/officeDocument/2006/relationships/tags" Target="../tags/tag116.xml"/><Relationship Id="rId9" Type="http://schemas.openxmlformats.org/officeDocument/2006/relationships/tags" Target="../tags/tag12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7.xml"/><Relationship Id="rId10" Type="http://schemas.openxmlformats.org/officeDocument/2006/relationships/tags" Target="../tags/tag132.xml"/><Relationship Id="rId4" Type="http://schemas.openxmlformats.org/officeDocument/2006/relationships/tags" Target="../tags/tag126.xml"/><Relationship Id="rId9" Type="http://schemas.openxmlformats.org/officeDocument/2006/relationships/tags" Target="../tags/tag13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9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5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13" Type="http://schemas.openxmlformats.org/officeDocument/2006/relationships/tags" Target="../tags/tag169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12" Type="http://schemas.openxmlformats.org/officeDocument/2006/relationships/tags" Target="../tags/tag168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11" Type="http://schemas.openxmlformats.org/officeDocument/2006/relationships/tags" Target="../tags/tag167.xml"/><Relationship Id="rId5" Type="http://schemas.openxmlformats.org/officeDocument/2006/relationships/tags" Target="../tags/tag161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166.xml"/><Relationship Id="rId4" Type="http://schemas.openxmlformats.org/officeDocument/2006/relationships/tags" Target="../tags/tag160.xml"/><Relationship Id="rId9" Type="http://schemas.openxmlformats.org/officeDocument/2006/relationships/tags" Target="../tags/tag165.xml"/><Relationship Id="rId14" Type="http://schemas.openxmlformats.org/officeDocument/2006/relationships/tags" Target="../tags/tag170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7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9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88.xml"/><Relationship Id="rId9" Type="http://schemas.openxmlformats.org/officeDocument/2006/relationships/tags" Target="../tags/tag19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7.xml"/><Relationship Id="rId9" Type="http://schemas.openxmlformats.org/officeDocument/2006/relationships/tags" Target="../tags/tag20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6.xml"/><Relationship Id="rId9" Type="http://schemas.openxmlformats.org/officeDocument/2006/relationships/tags" Target="../tags/tag21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5" Type="http://schemas.openxmlformats.org/officeDocument/2006/relationships/tags" Target="../tags/tag216.xml"/><Relationship Id="rId10" Type="http://schemas.openxmlformats.org/officeDocument/2006/relationships/tags" Target="../tags/tag221.xml"/><Relationship Id="rId4" Type="http://schemas.openxmlformats.org/officeDocument/2006/relationships/tags" Target="../tags/tag215.xml"/><Relationship Id="rId9" Type="http://schemas.openxmlformats.org/officeDocument/2006/relationships/tags" Target="../tags/tag220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3" Type="http://schemas.openxmlformats.org/officeDocument/2006/relationships/tags" Target="../tags/tag225.xml"/><Relationship Id="rId7" Type="http://schemas.openxmlformats.org/officeDocument/2006/relationships/tags" Target="../tags/tag229.xml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9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9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4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45.xml"/><Relationship Id="rId7" Type="http://schemas.openxmlformats.org/officeDocument/2006/relationships/image" Target="../media/image2.png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47.xml"/><Relationship Id="rId4" Type="http://schemas.openxmlformats.org/officeDocument/2006/relationships/tags" Target="../tags/tag246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5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54.xml"/><Relationship Id="rId2" Type="http://schemas.openxmlformats.org/officeDocument/2006/relationships/tags" Target="../tags/tag253.xml"/><Relationship Id="rId1" Type="http://schemas.openxmlformats.org/officeDocument/2006/relationships/tags" Target="../tags/tag252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5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258.xml"/><Relationship Id="rId2" Type="http://schemas.openxmlformats.org/officeDocument/2006/relationships/tags" Target="../tags/tag257.xml"/><Relationship Id="rId1" Type="http://schemas.openxmlformats.org/officeDocument/2006/relationships/tags" Target="../tags/tag25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5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6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7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8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9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0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1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2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3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1655377" y="1577470"/>
            <a:ext cx="8890064" cy="1477328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6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11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2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3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7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菱形 9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716975" y="1257533"/>
            <a:ext cx="4080935" cy="4389120"/>
            <a:chOff x="1" y="83"/>
            <a:chExt cx="10025" cy="10718"/>
          </a:xfrm>
        </p:grpSpPr>
        <p:sp>
          <p:nvSpPr>
            <p:cNvPr id="6" name="任意多边形 5"/>
            <p:cNvSpPr/>
            <p:nvPr>
              <p:custDataLst>
                <p:tags r:id="rId7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8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9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0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7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8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9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10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1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2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3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4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652270" y="3212356"/>
            <a:ext cx="8890064" cy="1922362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44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 3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652905" y="1723281"/>
            <a:ext cx="8889429" cy="135382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1" i="0" u="none" strike="noStrike" kern="1200" cap="none" spc="10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-5379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6951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0438461" y="5104461"/>
            <a:ext cx="1753527" cy="1753527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0" y="-10802"/>
            <a:ext cx="1753527" cy="1753527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3314" name="灯片编号占位符 8"/>
          <p:cNvSpPr>
            <a:spLocks noGrp="1"/>
          </p:cNvSpPr>
          <p:nvPr>
            <p:ph type="sldNum" sz="quarter" idx="1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3317" name="日期占位符 6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3318" name="页脚占位符 7"/>
          <p:cNvSpPr>
            <a:spLocks noGrp="1"/>
          </p:cNvSpPr>
          <p:nvPr>
            <p:ph type="ftr" sz="quarter" idx="13"/>
            <p:custDataLst>
              <p:tags r:id="rId8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2"/>
          <p:cNvSpPr/>
          <p:nvPr>
            <p:custDataLst>
              <p:tags r:id="rId1"/>
            </p:custDataLst>
          </p:nvPr>
        </p:nvSpPr>
        <p:spPr>
          <a:xfrm>
            <a:off x="0" y="195263"/>
            <a:ext cx="541338" cy="681037"/>
          </a:xfrm>
          <a:prstGeom prst="rect">
            <a:avLst/>
          </a:prstGeom>
          <a:solidFill>
            <a:srgbClr val="34A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18435" name="矩形 3"/>
          <p:cNvSpPr/>
          <p:nvPr>
            <p:custDataLst>
              <p:tags r:id="rId2"/>
            </p:custDataLst>
          </p:nvPr>
        </p:nvSpPr>
        <p:spPr>
          <a:xfrm>
            <a:off x="608013" y="195263"/>
            <a:ext cx="158750" cy="681037"/>
          </a:xfrm>
          <a:prstGeom prst="rect">
            <a:avLst/>
          </a:prstGeom>
          <a:solidFill>
            <a:srgbClr val="F5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18436" name="矩形 4"/>
          <p:cNvSpPr/>
          <p:nvPr>
            <p:custDataLst>
              <p:tags r:id="rId3"/>
            </p:custDataLst>
          </p:nvPr>
        </p:nvSpPr>
        <p:spPr>
          <a:xfrm>
            <a:off x="12033250" y="195263"/>
            <a:ext cx="158750" cy="681037"/>
          </a:xfrm>
          <a:prstGeom prst="rect">
            <a:avLst/>
          </a:prstGeom>
          <a:solidFill>
            <a:srgbClr val="34A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18437" name="矩形 5"/>
          <p:cNvSpPr/>
          <p:nvPr>
            <p:custDataLst>
              <p:tags r:id="rId4"/>
            </p:custDataLst>
          </p:nvPr>
        </p:nvSpPr>
        <p:spPr>
          <a:xfrm>
            <a:off x="838200" y="195263"/>
            <a:ext cx="11107738" cy="681037"/>
          </a:xfrm>
          <a:prstGeom prst="rect">
            <a:avLst/>
          </a:prstGeom>
          <a:solidFill>
            <a:schemeClr val="accent5">
              <a:lumMod val="10000"/>
              <a:lumOff val="9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 userDrawn="1">
            <p:custDataLst>
              <p:tags r:id="rId1"/>
            </p:custDataLst>
          </p:nvPr>
        </p:nvGrpSpPr>
        <p:grpSpPr>
          <a:xfrm>
            <a:off x="10775597" y="51437"/>
            <a:ext cx="1416722" cy="473097"/>
            <a:chOff x="0" y="0"/>
            <a:chExt cx="1135203" cy="341359"/>
          </a:xfrm>
        </p:grpSpPr>
        <p:pic>
          <p:nvPicPr>
            <p:cNvPr id="3" name="image3.png"/>
            <p:cNvPicPr/>
            <p:nvPr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81542" y="0"/>
              <a:ext cx="490406" cy="1774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image4.png"/>
            <p:cNvPicPr/>
            <p:nvPr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0" y="187459"/>
              <a:ext cx="1135204" cy="153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cxnSp>
        <p:nvCxnSpPr>
          <p:cNvPr id="5" name="直接箭头连接符 79"/>
          <p:cNvCxnSpPr/>
          <p:nvPr userDrawn="1">
            <p:custDataLst>
              <p:tags r:id="rId2"/>
            </p:custDataLst>
          </p:nvPr>
        </p:nvCxnSpPr>
        <p:spPr bwMode="auto">
          <a:xfrm>
            <a:off x="5014523" y="409003"/>
            <a:ext cx="6911440" cy="2375"/>
          </a:xfrm>
          <a:prstGeom prst="straightConnector1">
            <a:avLst/>
          </a:prstGeom>
          <a:ln w="6350"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>
            <p:custDataLst>
              <p:tags r:id="rId3"/>
            </p:custDataLst>
          </p:nvPr>
        </p:nvCxnSpPr>
        <p:spPr>
          <a:xfrm>
            <a:off x="350883" y="6583281"/>
            <a:ext cx="754959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tags" Target="../tags/tag7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ags" Target="../tags/tag68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tags" Target="../tags/tag71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ags" Target="../tags/tag6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7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ags" Target="../tags/tag66.xml"/><Relationship Id="rId30" Type="http://schemas.openxmlformats.org/officeDocument/2006/relationships/tags" Target="../tags/tag69.xml"/><Relationship Id="rId35" Type="http://schemas.openxmlformats.org/officeDocument/2006/relationships/image" Target="file:///D:\qq&#25991;&#20214;\712321467\Image\C2C\Image2\%7b75232B38-A165-1FB7-499C-2E1C792CACB5%7d.png" TargetMode="Externa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8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9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0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1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3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 r:link="rId3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67.xml"/><Relationship Id="rId1" Type="http://schemas.openxmlformats.org/officeDocument/2006/relationships/tags" Target="../tags/tag26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13" Type="http://schemas.openxmlformats.org/officeDocument/2006/relationships/tags" Target="../tags/tag280.xml"/><Relationship Id="rId18" Type="http://schemas.openxmlformats.org/officeDocument/2006/relationships/image" Target="../media/image4.emf"/><Relationship Id="rId3" Type="http://schemas.openxmlformats.org/officeDocument/2006/relationships/tags" Target="../tags/tag270.xml"/><Relationship Id="rId7" Type="http://schemas.openxmlformats.org/officeDocument/2006/relationships/tags" Target="../tags/tag274.xml"/><Relationship Id="rId12" Type="http://schemas.openxmlformats.org/officeDocument/2006/relationships/tags" Target="../tags/tag279.xml"/><Relationship Id="rId17" Type="http://schemas.openxmlformats.org/officeDocument/2006/relationships/slideLayout" Target="../slideLayouts/slideLayout28.xml"/><Relationship Id="rId2" Type="http://schemas.openxmlformats.org/officeDocument/2006/relationships/tags" Target="../tags/tag269.xml"/><Relationship Id="rId16" Type="http://schemas.openxmlformats.org/officeDocument/2006/relationships/tags" Target="../tags/tag283.xml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tags" Target="../tags/tag278.xml"/><Relationship Id="rId5" Type="http://schemas.openxmlformats.org/officeDocument/2006/relationships/tags" Target="../tags/tag272.xml"/><Relationship Id="rId15" Type="http://schemas.openxmlformats.org/officeDocument/2006/relationships/tags" Target="../tags/tag282.xml"/><Relationship Id="rId10" Type="http://schemas.openxmlformats.org/officeDocument/2006/relationships/tags" Target="../tags/tag277.xml"/><Relationship Id="rId19" Type="http://schemas.openxmlformats.org/officeDocument/2006/relationships/image" Target="../media/image5.emf"/><Relationship Id="rId4" Type="http://schemas.openxmlformats.org/officeDocument/2006/relationships/tags" Target="../tags/tag271.xml"/><Relationship Id="rId9" Type="http://schemas.openxmlformats.org/officeDocument/2006/relationships/tags" Target="../tags/tag276.xml"/><Relationship Id="rId14" Type="http://schemas.openxmlformats.org/officeDocument/2006/relationships/tags" Target="../tags/tag28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91.xml"/><Relationship Id="rId13" Type="http://schemas.openxmlformats.org/officeDocument/2006/relationships/tags" Target="../tags/tag296.xml"/><Relationship Id="rId3" Type="http://schemas.openxmlformats.org/officeDocument/2006/relationships/tags" Target="../tags/tag286.xml"/><Relationship Id="rId7" Type="http://schemas.openxmlformats.org/officeDocument/2006/relationships/tags" Target="../tags/tag290.xml"/><Relationship Id="rId12" Type="http://schemas.openxmlformats.org/officeDocument/2006/relationships/tags" Target="../tags/tag295.xml"/><Relationship Id="rId2" Type="http://schemas.openxmlformats.org/officeDocument/2006/relationships/tags" Target="../tags/tag285.xml"/><Relationship Id="rId1" Type="http://schemas.openxmlformats.org/officeDocument/2006/relationships/tags" Target="../tags/tag284.xml"/><Relationship Id="rId6" Type="http://schemas.openxmlformats.org/officeDocument/2006/relationships/tags" Target="../tags/tag289.xml"/><Relationship Id="rId11" Type="http://schemas.openxmlformats.org/officeDocument/2006/relationships/tags" Target="../tags/tag294.xml"/><Relationship Id="rId5" Type="http://schemas.openxmlformats.org/officeDocument/2006/relationships/tags" Target="../tags/tag288.xml"/><Relationship Id="rId15" Type="http://schemas.openxmlformats.org/officeDocument/2006/relationships/slideLayout" Target="../slideLayouts/slideLayout28.xml"/><Relationship Id="rId10" Type="http://schemas.openxmlformats.org/officeDocument/2006/relationships/tags" Target="../tags/tag293.xml"/><Relationship Id="rId4" Type="http://schemas.openxmlformats.org/officeDocument/2006/relationships/tags" Target="../tags/tag287.xml"/><Relationship Id="rId9" Type="http://schemas.openxmlformats.org/officeDocument/2006/relationships/tags" Target="../tags/tag292.xml"/><Relationship Id="rId14" Type="http://schemas.openxmlformats.org/officeDocument/2006/relationships/tags" Target="../tags/tag29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05.xml"/><Relationship Id="rId13" Type="http://schemas.openxmlformats.org/officeDocument/2006/relationships/tags" Target="../tags/tag310.xml"/><Relationship Id="rId18" Type="http://schemas.openxmlformats.org/officeDocument/2006/relationships/tags" Target="../tags/tag302.xml"/><Relationship Id="rId26" Type="http://schemas.openxmlformats.org/officeDocument/2006/relationships/image" Target="../media/image11.png"/><Relationship Id="rId3" Type="http://schemas.openxmlformats.org/officeDocument/2006/relationships/tags" Target="../tags/tag300.xml"/><Relationship Id="rId21" Type="http://schemas.openxmlformats.org/officeDocument/2006/relationships/image" Target="../media/image8.wmf"/><Relationship Id="rId7" Type="http://schemas.openxmlformats.org/officeDocument/2006/relationships/tags" Target="../tags/tag304.xml"/><Relationship Id="rId12" Type="http://schemas.openxmlformats.org/officeDocument/2006/relationships/tags" Target="../tags/tag309.xml"/><Relationship Id="rId17" Type="http://schemas.openxmlformats.org/officeDocument/2006/relationships/image" Target="../media/image7.png"/><Relationship Id="rId25" Type="http://schemas.openxmlformats.org/officeDocument/2006/relationships/tags" Target="../tags/tag307.xml"/><Relationship Id="rId2" Type="http://schemas.openxmlformats.org/officeDocument/2006/relationships/tags" Target="../tags/tag299.xml"/><Relationship Id="rId16" Type="http://schemas.openxmlformats.org/officeDocument/2006/relationships/image" Target="../media/image6.png"/><Relationship Id="rId20" Type="http://schemas.openxmlformats.org/officeDocument/2006/relationships/oleObject" Target="../embeddings/oleObject1.bin"/><Relationship Id="rId29" Type="http://schemas.openxmlformats.org/officeDocument/2006/relationships/tags" Target="../tags/tag310.xml"/><Relationship Id="rId1" Type="http://schemas.openxmlformats.org/officeDocument/2006/relationships/tags" Target="../tags/tag298.xml"/><Relationship Id="rId6" Type="http://schemas.openxmlformats.org/officeDocument/2006/relationships/tags" Target="../tags/tag303.xml"/><Relationship Id="rId11" Type="http://schemas.openxmlformats.org/officeDocument/2006/relationships/tags" Target="../tags/tag308.xml"/><Relationship Id="rId24" Type="http://schemas.openxmlformats.org/officeDocument/2006/relationships/oleObject" Target="../embeddings/oleObject2.bin"/><Relationship Id="rId32" Type="http://schemas.openxmlformats.org/officeDocument/2006/relationships/image" Target="../media/image13.png"/><Relationship Id="rId5" Type="http://schemas.openxmlformats.org/officeDocument/2006/relationships/tags" Target="../tags/tag302.xml"/><Relationship Id="rId15" Type="http://schemas.openxmlformats.org/officeDocument/2006/relationships/tags" Target="../tags/tag300.xml"/><Relationship Id="rId23" Type="http://schemas.openxmlformats.org/officeDocument/2006/relationships/image" Target="../media/image10.png"/><Relationship Id="rId28" Type="http://schemas.openxmlformats.org/officeDocument/2006/relationships/oleObject" Target="../embeddings/oleObject4.bin"/><Relationship Id="rId10" Type="http://schemas.openxmlformats.org/officeDocument/2006/relationships/tags" Target="../tags/tag307.xml"/><Relationship Id="rId19" Type="http://schemas.openxmlformats.org/officeDocument/2006/relationships/image" Target="../media/image8.png"/><Relationship Id="rId31" Type="http://schemas.openxmlformats.org/officeDocument/2006/relationships/image" Target="../media/image9.png"/><Relationship Id="rId4" Type="http://schemas.openxmlformats.org/officeDocument/2006/relationships/tags" Target="../tags/tag301.xml"/><Relationship Id="rId9" Type="http://schemas.openxmlformats.org/officeDocument/2006/relationships/tags" Target="../tags/tag306.xml"/><Relationship Id="rId14" Type="http://schemas.openxmlformats.org/officeDocument/2006/relationships/slideLayout" Target="../slideLayouts/slideLayout28.xml"/><Relationship Id="rId22" Type="http://schemas.openxmlformats.org/officeDocument/2006/relationships/tags" Target="../tags/tag304.xml"/><Relationship Id="rId27" Type="http://schemas.openxmlformats.org/officeDocument/2006/relationships/oleObject" Target="../embeddings/oleObject3.bin"/><Relationship Id="rId30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18.xml"/><Relationship Id="rId13" Type="http://schemas.openxmlformats.org/officeDocument/2006/relationships/tags" Target="../tags/tag323.xml"/><Relationship Id="rId18" Type="http://schemas.openxmlformats.org/officeDocument/2006/relationships/tags" Target="../tags/tag328.xml"/><Relationship Id="rId39" Type="http://schemas.openxmlformats.org/officeDocument/2006/relationships/image" Target="../media/image15.png"/><Relationship Id="rId3" Type="http://schemas.openxmlformats.org/officeDocument/2006/relationships/tags" Target="../tags/tag313.xml"/><Relationship Id="rId21" Type="http://schemas.openxmlformats.org/officeDocument/2006/relationships/slideLayout" Target="../slideLayouts/slideLayout28.xml"/><Relationship Id="rId34" Type="http://schemas.openxmlformats.org/officeDocument/2006/relationships/tags" Target="../tags/tag3290.xml"/><Relationship Id="rId7" Type="http://schemas.openxmlformats.org/officeDocument/2006/relationships/tags" Target="../tags/tag317.xml"/><Relationship Id="rId12" Type="http://schemas.openxmlformats.org/officeDocument/2006/relationships/tags" Target="../tags/tag322.xml"/><Relationship Id="rId17" Type="http://schemas.openxmlformats.org/officeDocument/2006/relationships/tags" Target="../tags/tag327.xml"/><Relationship Id="rId38" Type="http://schemas.openxmlformats.org/officeDocument/2006/relationships/tags" Target="../tags/tag314.xml"/><Relationship Id="rId2" Type="http://schemas.openxmlformats.org/officeDocument/2006/relationships/tags" Target="../tags/tag312.xml"/><Relationship Id="rId16" Type="http://schemas.openxmlformats.org/officeDocument/2006/relationships/tags" Target="../tags/tag326.xml"/><Relationship Id="rId20" Type="http://schemas.openxmlformats.org/officeDocument/2006/relationships/tags" Target="../tags/tag330.xml"/><Relationship Id="rId41" Type="http://schemas.openxmlformats.org/officeDocument/2006/relationships/image" Target="../media/image16.png"/><Relationship Id="rId1" Type="http://schemas.openxmlformats.org/officeDocument/2006/relationships/tags" Target="../tags/tag311.xml"/><Relationship Id="rId6" Type="http://schemas.openxmlformats.org/officeDocument/2006/relationships/tags" Target="../tags/tag316.xml"/><Relationship Id="rId11" Type="http://schemas.openxmlformats.org/officeDocument/2006/relationships/tags" Target="../tags/tag321.xml"/><Relationship Id="rId37" Type="http://schemas.openxmlformats.org/officeDocument/2006/relationships/image" Target="../media/image70.png"/><Relationship Id="rId40" Type="http://schemas.openxmlformats.org/officeDocument/2006/relationships/tags" Target="../tags/tag315.xml"/><Relationship Id="rId5" Type="http://schemas.openxmlformats.org/officeDocument/2006/relationships/tags" Target="../tags/tag315.xml"/><Relationship Id="rId15" Type="http://schemas.openxmlformats.org/officeDocument/2006/relationships/tags" Target="../tags/tag325.xml"/><Relationship Id="rId36" Type="http://schemas.openxmlformats.org/officeDocument/2006/relationships/tags" Target="../tags/tag3210.xml"/><Relationship Id="rId10" Type="http://schemas.openxmlformats.org/officeDocument/2006/relationships/tags" Target="../tags/tag320.xml"/><Relationship Id="rId19" Type="http://schemas.openxmlformats.org/officeDocument/2006/relationships/tags" Target="../tags/tag329.xml"/><Relationship Id="rId4" Type="http://schemas.openxmlformats.org/officeDocument/2006/relationships/tags" Target="../tags/tag314.xml"/><Relationship Id="rId9" Type="http://schemas.openxmlformats.org/officeDocument/2006/relationships/tags" Target="../tags/tag319.xml"/><Relationship Id="rId14" Type="http://schemas.openxmlformats.org/officeDocument/2006/relationships/tags" Target="../tags/tag324.xml"/><Relationship Id="rId35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38.xml"/><Relationship Id="rId13" Type="http://schemas.openxmlformats.org/officeDocument/2006/relationships/tags" Target="../tags/tag343.xml"/><Relationship Id="rId18" Type="http://schemas.openxmlformats.org/officeDocument/2006/relationships/image" Target="../media/image17.png"/><Relationship Id="rId3" Type="http://schemas.openxmlformats.org/officeDocument/2006/relationships/tags" Target="../tags/tag333.xml"/><Relationship Id="rId7" Type="http://schemas.openxmlformats.org/officeDocument/2006/relationships/tags" Target="../tags/tag337.xml"/><Relationship Id="rId12" Type="http://schemas.openxmlformats.org/officeDocument/2006/relationships/tags" Target="../tags/tag342.xml"/><Relationship Id="rId17" Type="http://schemas.openxmlformats.org/officeDocument/2006/relationships/image" Target="../media/image14.png"/><Relationship Id="rId2" Type="http://schemas.openxmlformats.org/officeDocument/2006/relationships/tags" Target="../tags/tag332.xml"/><Relationship Id="rId16" Type="http://schemas.openxmlformats.org/officeDocument/2006/relationships/slideLayout" Target="../slideLayouts/slideLayout28.xml"/><Relationship Id="rId1" Type="http://schemas.openxmlformats.org/officeDocument/2006/relationships/tags" Target="../tags/tag331.xml"/><Relationship Id="rId6" Type="http://schemas.openxmlformats.org/officeDocument/2006/relationships/tags" Target="../tags/tag336.xml"/><Relationship Id="rId11" Type="http://schemas.openxmlformats.org/officeDocument/2006/relationships/tags" Target="../tags/tag341.xml"/><Relationship Id="rId5" Type="http://schemas.openxmlformats.org/officeDocument/2006/relationships/tags" Target="../tags/tag335.xml"/><Relationship Id="rId15" Type="http://schemas.openxmlformats.org/officeDocument/2006/relationships/tags" Target="../tags/tag345.xml"/><Relationship Id="rId10" Type="http://schemas.openxmlformats.org/officeDocument/2006/relationships/tags" Target="../tags/tag340.xml"/><Relationship Id="rId19" Type="http://schemas.openxmlformats.org/officeDocument/2006/relationships/image" Target="../media/image18.png"/><Relationship Id="rId4" Type="http://schemas.openxmlformats.org/officeDocument/2006/relationships/tags" Target="../tags/tag334.xml"/><Relationship Id="rId9" Type="http://schemas.openxmlformats.org/officeDocument/2006/relationships/tags" Target="../tags/tag339.xml"/><Relationship Id="rId14" Type="http://schemas.openxmlformats.org/officeDocument/2006/relationships/tags" Target="../tags/tag344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358.xml"/><Relationship Id="rId18" Type="http://schemas.openxmlformats.org/officeDocument/2006/relationships/tags" Target="../tags/tag363.xml"/><Relationship Id="rId26" Type="http://schemas.openxmlformats.org/officeDocument/2006/relationships/oleObject" Target="../embeddings/oleObject6.bin"/><Relationship Id="rId39" Type="http://schemas.openxmlformats.org/officeDocument/2006/relationships/image" Target="../media/image27.wmf"/><Relationship Id="rId21" Type="http://schemas.openxmlformats.org/officeDocument/2006/relationships/tags" Target="../tags/tag366.xml"/><Relationship Id="rId34" Type="http://schemas.openxmlformats.org/officeDocument/2006/relationships/oleObject" Target="../embeddings/oleObject10.bin"/><Relationship Id="rId7" Type="http://schemas.openxmlformats.org/officeDocument/2006/relationships/tags" Target="../tags/tag352.xml"/><Relationship Id="rId12" Type="http://schemas.openxmlformats.org/officeDocument/2006/relationships/tags" Target="../tags/tag357.xml"/><Relationship Id="rId17" Type="http://schemas.openxmlformats.org/officeDocument/2006/relationships/tags" Target="../tags/tag362.xml"/><Relationship Id="rId25" Type="http://schemas.openxmlformats.org/officeDocument/2006/relationships/image" Target="../media/image20.wmf"/><Relationship Id="rId33" Type="http://schemas.openxmlformats.org/officeDocument/2006/relationships/image" Target="../media/image24.wmf"/><Relationship Id="rId38" Type="http://schemas.openxmlformats.org/officeDocument/2006/relationships/oleObject" Target="../embeddings/oleObject12.bin"/><Relationship Id="rId2" Type="http://schemas.openxmlformats.org/officeDocument/2006/relationships/tags" Target="../tags/tag347.xml"/><Relationship Id="rId16" Type="http://schemas.openxmlformats.org/officeDocument/2006/relationships/tags" Target="../tags/tag361.xml"/><Relationship Id="rId20" Type="http://schemas.openxmlformats.org/officeDocument/2006/relationships/tags" Target="../tags/tag365.xml"/><Relationship Id="rId29" Type="http://schemas.openxmlformats.org/officeDocument/2006/relationships/image" Target="../media/image22.wmf"/><Relationship Id="rId1" Type="http://schemas.openxmlformats.org/officeDocument/2006/relationships/tags" Target="../tags/tag346.xml"/><Relationship Id="rId6" Type="http://schemas.openxmlformats.org/officeDocument/2006/relationships/tags" Target="../tags/tag351.xml"/><Relationship Id="rId11" Type="http://schemas.openxmlformats.org/officeDocument/2006/relationships/tags" Target="../tags/tag356.xml"/><Relationship Id="rId24" Type="http://schemas.openxmlformats.org/officeDocument/2006/relationships/oleObject" Target="../embeddings/oleObject5.bin"/><Relationship Id="rId32" Type="http://schemas.openxmlformats.org/officeDocument/2006/relationships/oleObject" Target="../embeddings/oleObject9.bin"/><Relationship Id="rId37" Type="http://schemas.openxmlformats.org/officeDocument/2006/relationships/image" Target="../media/image26.wmf"/><Relationship Id="rId5" Type="http://schemas.openxmlformats.org/officeDocument/2006/relationships/tags" Target="../tags/tag350.xml"/><Relationship Id="rId15" Type="http://schemas.openxmlformats.org/officeDocument/2006/relationships/tags" Target="../tags/tag360.xml"/><Relationship Id="rId23" Type="http://schemas.openxmlformats.org/officeDocument/2006/relationships/image" Target="../media/image19.png"/><Relationship Id="rId28" Type="http://schemas.openxmlformats.org/officeDocument/2006/relationships/oleObject" Target="../embeddings/oleObject7.bin"/><Relationship Id="rId36" Type="http://schemas.openxmlformats.org/officeDocument/2006/relationships/oleObject" Target="../embeddings/oleObject11.bin"/><Relationship Id="rId10" Type="http://schemas.openxmlformats.org/officeDocument/2006/relationships/tags" Target="../tags/tag355.xml"/><Relationship Id="rId19" Type="http://schemas.openxmlformats.org/officeDocument/2006/relationships/tags" Target="../tags/tag364.xml"/><Relationship Id="rId31" Type="http://schemas.openxmlformats.org/officeDocument/2006/relationships/image" Target="../media/image23.wmf"/><Relationship Id="rId4" Type="http://schemas.openxmlformats.org/officeDocument/2006/relationships/tags" Target="../tags/tag349.xml"/><Relationship Id="rId9" Type="http://schemas.openxmlformats.org/officeDocument/2006/relationships/tags" Target="../tags/tag354.xml"/><Relationship Id="rId14" Type="http://schemas.openxmlformats.org/officeDocument/2006/relationships/tags" Target="../tags/tag359.xml"/><Relationship Id="rId22" Type="http://schemas.openxmlformats.org/officeDocument/2006/relationships/slideLayout" Target="../slideLayouts/slideLayout28.xml"/><Relationship Id="rId27" Type="http://schemas.openxmlformats.org/officeDocument/2006/relationships/image" Target="../media/image21.wmf"/><Relationship Id="rId30" Type="http://schemas.openxmlformats.org/officeDocument/2006/relationships/oleObject" Target="../embeddings/oleObject8.bin"/><Relationship Id="rId35" Type="http://schemas.openxmlformats.org/officeDocument/2006/relationships/image" Target="../media/image25.wmf"/><Relationship Id="rId8" Type="http://schemas.openxmlformats.org/officeDocument/2006/relationships/tags" Target="../tags/tag353.xml"/><Relationship Id="rId3" Type="http://schemas.openxmlformats.org/officeDocument/2006/relationships/tags" Target="../tags/tag34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9.emf"/><Relationship Id="rId4" Type="http://schemas.openxmlformats.org/officeDocument/2006/relationships/package" Target="../embeddings/Microsoft_Word_Document1.docx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3.docx"/><Relationship Id="rId13" Type="http://schemas.openxmlformats.org/officeDocument/2006/relationships/image" Target="../media/image33.emf"/><Relationship Id="rId3" Type="http://schemas.openxmlformats.org/officeDocument/2006/relationships/image" Target="../media/image28.emf"/><Relationship Id="rId7" Type="http://schemas.openxmlformats.org/officeDocument/2006/relationships/image" Target="../media/image30.emf"/><Relationship Id="rId12" Type="http://schemas.openxmlformats.org/officeDocument/2006/relationships/package" Target="../embeddings/Microsoft_Word_Document5.docx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31.xml"/><Relationship Id="rId6" Type="http://schemas.openxmlformats.org/officeDocument/2006/relationships/package" Target="../embeddings/Microsoft_Word_Document2.docx"/><Relationship Id="rId11" Type="http://schemas.openxmlformats.org/officeDocument/2006/relationships/image" Target="../media/image32.emf"/><Relationship Id="rId5" Type="http://schemas.openxmlformats.org/officeDocument/2006/relationships/image" Target="../media/image29.emf"/><Relationship Id="rId15" Type="http://schemas.openxmlformats.org/officeDocument/2006/relationships/image" Target="../media/image34.emf"/><Relationship Id="rId10" Type="http://schemas.openxmlformats.org/officeDocument/2006/relationships/package" Target="../embeddings/Microsoft_Word_Document4.docx"/><Relationship Id="rId4" Type="http://schemas.openxmlformats.org/officeDocument/2006/relationships/package" Target="../embeddings/Microsoft_Word_Document1.docx"/><Relationship Id="rId9" Type="http://schemas.openxmlformats.org/officeDocument/2006/relationships/image" Target="../media/image31.emf"/><Relationship Id="rId14" Type="http://schemas.openxmlformats.org/officeDocument/2006/relationships/package" Target="../embeddings/Microsoft_Word_Document6.docx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36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3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514589" y="2013436"/>
            <a:ext cx="10647430" cy="1808480"/>
          </a:xfrm>
        </p:spPr>
        <p:txBody>
          <a:bodyPr>
            <a:no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36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选修一《第一章</a:t>
            </a:r>
            <a:r>
              <a:rPr lang="en-US" altLang="zh-CN" sz="36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空间向量与立体几何》</a:t>
            </a:r>
            <a:br>
              <a:rPr sz="3600" dirty="0">
                <a:solidFill>
                  <a:schemeClr val="dk1">
                    <a:lumMod val="85000"/>
                    <a:lumOff val="15000"/>
                  </a:schemeClr>
                </a:solidFill>
              </a:rPr>
            </a:br>
            <a:r>
              <a:rPr lang="en-US" altLang="zh-CN" sz="3600" dirty="0">
                <a:latin typeface="Times New Roman" panose="02020603050405020304" charset="0"/>
                <a:cs typeface="Times New Roman" panose="02020603050405020304" charset="0"/>
              </a:rPr>
              <a:t>1.4.1 </a:t>
            </a:r>
            <a:r>
              <a:rPr lang="zh-CN" altLang="en-US" sz="3600" dirty="0">
                <a:latin typeface="Times New Roman" panose="02020603050405020304" charset="0"/>
                <a:cs typeface="Times New Roman" panose="02020603050405020304" charset="0"/>
              </a:rPr>
              <a:t>用空间向量研究直线、平面的位置关系（</a:t>
            </a:r>
            <a:r>
              <a:rPr lang="en-US" altLang="zh-CN" sz="3600" dirty="0"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zh-CN" altLang="en-US" sz="3600" dirty="0">
                <a:latin typeface="Times New Roman" panose="02020603050405020304" charset="0"/>
                <a:cs typeface="Times New Roman" panose="02020603050405020304" charset="0"/>
              </a:rPr>
              <a:t>）</a:t>
            </a:r>
            <a:br>
              <a:rPr lang="en-US" altLang="zh-CN" sz="3600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endParaRPr lang="en-US" altLang="zh-CN" sz="3600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/>
              <a:t>空间向量与点线面的联系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2334260" y="944245"/>
            <a:ext cx="8260080" cy="14782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334260" y="2525395"/>
            <a:ext cx="1196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平行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4782820" y="2525395"/>
            <a:ext cx="1196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垂直</a:t>
            </a: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7053580" y="2525395"/>
            <a:ext cx="1196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模长</a:t>
            </a: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9153525" y="2525395"/>
            <a:ext cx="1196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夹角</a:t>
            </a: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579755" y="1469390"/>
            <a:ext cx="1341755" cy="95313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空间</a:t>
            </a:r>
          </a:p>
          <a:p>
            <a:pPr algn="ctr"/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向量</a:t>
            </a: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579755" y="4648200"/>
            <a:ext cx="1341755" cy="95313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点线面关系</a:t>
            </a: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2152650" y="4210685"/>
            <a:ext cx="8307070" cy="14966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2334260" y="5707380"/>
            <a:ext cx="1196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平行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4782820" y="5707380"/>
            <a:ext cx="1196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垂直</a:t>
            </a: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7053580" y="5707380"/>
            <a:ext cx="1196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距离</a:t>
            </a: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8963025" y="5707380"/>
            <a:ext cx="1631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两线夹角</a:t>
            </a:r>
          </a:p>
        </p:txBody>
      </p:sp>
      <p:sp>
        <p:nvSpPr>
          <p:cNvPr id="18" name="下箭头 17"/>
          <p:cNvSpPr/>
          <p:nvPr>
            <p:custDataLst>
              <p:tags r:id="rId15"/>
            </p:custDataLst>
          </p:nvPr>
        </p:nvSpPr>
        <p:spPr>
          <a:xfrm>
            <a:off x="5826125" y="3153410"/>
            <a:ext cx="381000" cy="10388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207125" y="3401695"/>
            <a:ext cx="26174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向量的运算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 dirty="0"/>
              <a:t>一、</a:t>
            </a:r>
            <a:r>
              <a:rPr sz="3200" dirty="0" err="1"/>
              <a:t>用向量表示空间中的点、直线和平面</a:t>
            </a:r>
            <a:endParaRPr sz="3200" dirty="0"/>
          </a:p>
        </p:txBody>
      </p:sp>
      <p:sp>
        <p:nvSpPr>
          <p:cNvPr id="43" name="文本框 42"/>
          <p:cNvSpPr txBox="1"/>
          <p:nvPr>
            <p:custDataLst>
              <p:tags r:id="rId3"/>
            </p:custDataLst>
          </p:nvPr>
        </p:nvSpPr>
        <p:spPr>
          <a:xfrm>
            <a:off x="1548130" y="984885"/>
            <a:ext cx="9468485" cy="17125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点、直线和平面是空间的基本图形，点、线段和平面图形等是组成空间几何体的基本元素.因此，为了用空间向量解决立体几何问题，首先要建立空间向量与几何要素的对应关系</a:t>
            </a:r>
            <a:r>
              <a:rPr lang="zh-CN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：</a:t>
            </a: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>
            <a:off x="4050501" y="3495055"/>
            <a:ext cx="129892" cy="129892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华文中宋" panose="02010600040101010101" charset="-122"/>
              <a:ea typeface="华文中宋" panose="02010600040101010101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5"/>
            </p:custDataLst>
          </p:nvPr>
        </p:nvCxnSpPr>
        <p:spPr>
          <a:xfrm>
            <a:off x="5652388" y="3560081"/>
            <a:ext cx="1731915" cy="0"/>
          </a:xfrm>
          <a:prstGeom prst="line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平行四边形 13"/>
          <p:cNvSpPr/>
          <p:nvPr>
            <p:custDataLst>
              <p:tags r:id="rId6"/>
            </p:custDataLst>
          </p:nvPr>
        </p:nvSpPr>
        <p:spPr>
          <a:xfrm>
            <a:off x="8037425" y="3246142"/>
            <a:ext cx="2277469" cy="757610"/>
          </a:xfrm>
          <a:prstGeom prst="parallelogram">
            <a:avLst>
              <a:gd name="adj" fmla="val 62398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1231900" y="3329940"/>
            <a:ext cx="1810385" cy="4603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立体几何</a:t>
            </a: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3940375" y="2716286"/>
            <a:ext cx="488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</a:rPr>
              <a:t>点</a:t>
            </a:r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6273692" y="2716286"/>
            <a:ext cx="488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</a:rPr>
              <a:t>线</a:t>
            </a:r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8975431" y="2716286"/>
            <a:ext cx="488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</a:rPr>
              <a:t>面</a:t>
            </a:r>
          </a:p>
        </p:txBody>
      </p:sp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1231900" y="4655820"/>
            <a:ext cx="1810385" cy="4603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空间向量</a:t>
            </a:r>
          </a:p>
        </p:txBody>
      </p:sp>
      <p:sp>
        <p:nvSpPr>
          <p:cNvPr id="3" name="文本框 2"/>
          <p:cNvSpPr txBox="1"/>
          <p:nvPr>
            <p:custDataLst>
              <p:tags r:id="rId12"/>
            </p:custDataLst>
          </p:nvPr>
        </p:nvSpPr>
        <p:spPr>
          <a:xfrm>
            <a:off x="3931781" y="4615075"/>
            <a:ext cx="5391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</a:rPr>
              <a:t>？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265100" y="4615075"/>
            <a:ext cx="5391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</a:rPr>
              <a:t>？</a:t>
            </a:r>
          </a:p>
        </p:txBody>
      </p:sp>
      <p:sp>
        <p:nvSpPr>
          <p:cNvPr id="21" name="文本框 20"/>
          <p:cNvSpPr txBox="1"/>
          <p:nvPr>
            <p:custDataLst>
              <p:tags r:id="rId14"/>
            </p:custDataLst>
          </p:nvPr>
        </p:nvSpPr>
        <p:spPr>
          <a:xfrm>
            <a:off x="8966839" y="4596844"/>
            <a:ext cx="5391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</a:rPr>
              <a:t>？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新知</a:t>
            </a:r>
            <a:r>
              <a:rPr lang="en-US" altLang="zh-CN" sz="3200"/>
              <a:t>1</a:t>
            </a:r>
            <a:r>
              <a:rPr lang="zh-CN" altLang="en-US" sz="3200"/>
              <a:t>：</a:t>
            </a:r>
            <a:r>
              <a:rPr sz="3200"/>
              <a:t>用向量表示空间中的点</a:t>
            </a:r>
            <a:r>
              <a:rPr lang="en-US" sz="3200"/>
              <a:t>/</a:t>
            </a:r>
            <a:r>
              <a:rPr lang="zh-CN" altLang="en-US" sz="3200"/>
              <a:t>线</a:t>
            </a:r>
            <a:r>
              <a:rPr lang="en-US" altLang="zh-CN" sz="3200"/>
              <a:t>/</a:t>
            </a:r>
            <a:r>
              <a:rPr lang="zh-CN" altLang="en-US" sz="3200"/>
              <a:t>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14236" y="1017831"/>
                <a:ext cx="3347085" cy="57830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zh-CN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1. 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空间一点</a:t>
                </a:r>
                <a:r>
                  <a:rPr lang="en-US" altLang="zh-CN" sz="28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P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：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𝑶𝑷</m:t>
                        </m:r>
                      </m:e>
                    </m:acc>
                  </m:oMath>
                </a14:m>
                <a:endParaRPr lang="en-US" altLang="zh-CN" sz="2800" b="1" i="1" dirty="0">
                  <a:solidFill>
                    <a:srgbClr val="0000FF"/>
                  </a:solidFill>
                  <a:latin typeface="Cambria Math" panose="02040503050406030204" pitchFamily="18" charset="0"/>
                  <a:ea typeface="黑体" panose="02010609060101010101" charset="-122"/>
                  <a:cs typeface="Cambria Math" panose="02040503050406030204" pitchFamily="18" charset="0"/>
                  <a:sym typeface="+mn-ea"/>
                </a:endParaRP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114236" y="1017831"/>
                <a:ext cx="3347085" cy="578300"/>
              </a:xfrm>
              <a:prstGeom prst="rect">
                <a:avLst/>
              </a:prstGeom>
              <a:blipFill>
                <a:blip r:embed="rId16"/>
                <a:stretch>
                  <a:fillRect l="-3825" t="-6316" b="-28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737689" y="671774"/>
            <a:ext cx="2926715" cy="11760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82765" y="2059875"/>
                <a:ext cx="6012180" cy="100918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zh-CN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2. 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直线上一点：</a:t>
                </a:r>
                <a:r>
                  <a:rPr lang="en-US" altLang="zh-CN" sz="28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P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为直线</a:t>
                </a:r>
                <a:r>
                  <a:rPr lang="en-US" altLang="zh-CN" sz="28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AB</a:t>
                </a:r>
                <a14:m>
                  <m:oMath xmlns:m="http://schemas.openxmlformats.org/officeDocument/2006/math">
                    <m:r>
                      <a:rPr lang="zh-CN" altLang="en-US" sz="28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上一点</m:t>
                    </m:r>
                  </m:oMath>
                </a14:m>
                <a:endParaRPr lang="zh-CN" alt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黑体" panose="02010609060101010101" charset="-122"/>
                  <a:cs typeface="Cambria Math" panose="02040503050406030204" pitchFamily="18" charset="0"/>
                  <a:sym typeface="+mn-ea"/>
                </a:endParaRPr>
              </a:p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𝒕</m:t>
                      </m:r>
                      <m:acc>
                        <m:accPr>
                          <m:chr m:val="⃗"/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en-US" altLang="zh-CN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182765" y="2059875"/>
                <a:ext cx="6012180" cy="1009187"/>
              </a:xfrm>
              <a:prstGeom prst="rect">
                <a:avLst/>
              </a:prstGeom>
              <a:blipFill>
                <a:blip r:embed="rId19"/>
                <a:stretch>
                  <a:fillRect l="-2130" t="-84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400643180"/>
              </p:ext>
            </p:extLst>
          </p:nvPr>
        </p:nvGraphicFramePr>
        <p:xfrm>
          <a:off x="1635358" y="3322129"/>
          <a:ext cx="495300" cy="35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15900" imgH="152400" progId="Equation.KSEE3">
                  <p:embed/>
                </p:oleObj>
              </mc:Choice>
              <mc:Fallback>
                <p:oleObj r:id="rId20" imgW="215900" imgH="152400" progId="Equation.KSEE3">
                  <p:embed/>
                  <p:pic>
                    <p:nvPicPr>
                      <p:cNvPr id="9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635358" y="3322129"/>
                        <a:ext cx="495300" cy="35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2139735" y="3208239"/>
                <a:ext cx="4025900" cy="57830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zh-CN" altLang="en-US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𝑶𝑷</m:t>
                          </m:r>
                        </m:e>
                      </m:acc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𝑶</m:t>
                          </m:r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𝑨</m:t>
                          </m:r>
                        </m:e>
                      </m:acc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𝒕</m:t>
                      </m:r>
                      <m:acc>
                        <m:accPr>
                          <m:chr m:val="⃗"/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en-US" altLang="zh-CN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2"/>
                </p:custDataLst>
              </p:nvPr>
            </p:nvSpPr>
            <p:spPr>
              <a:xfrm>
                <a:off x="2139735" y="3208239"/>
                <a:ext cx="4025900" cy="57830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82765" y="4325491"/>
            <a:ext cx="749998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3. 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平面内一点：</a:t>
            </a:r>
            <a:r>
              <a:rPr lang="en-US" altLang="zh-CN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为平面</a:t>
            </a:r>
            <a:r>
              <a:rPr lang="en-US" altLang="zh-CN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上一点</a:t>
            </a:r>
          </a:p>
          <a:p>
            <a:pPr algn="l">
              <a:lnSpc>
                <a:spcPct val="100000"/>
              </a:lnSpc>
            </a:pPr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706700161"/>
              </p:ext>
            </p:extLst>
          </p:nvPr>
        </p:nvGraphicFramePr>
        <p:xfrm>
          <a:off x="1635358" y="2593216"/>
          <a:ext cx="495300" cy="35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215900" imgH="152400" progId="Equation.KSEE3">
                  <p:embed/>
                </p:oleObj>
              </mc:Choice>
              <mc:Fallback>
                <p:oleObj r:id="rId24" imgW="215900" imgH="152400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635358" y="2593216"/>
                        <a:ext cx="495300" cy="35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2263702" y="4931798"/>
                <a:ext cx="4025900" cy="57830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𝒚</m:t>
                      </m:r>
                      <m:acc>
                        <m:accPr>
                          <m:chr m:val="⃗"/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𝑪</m:t>
                          </m:r>
                        </m:e>
                      </m:acc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2263702" y="4931798"/>
                <a:ext cx="4025900" cy="57830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154644141"/>
              </p:ext>
            </p:extLst>
          </p:nvPr>
        </p:nvGraphicFramePr>
        <p:xfrm>
          <a:off x="1706669" y="5028678"/>
          <a:ext cx="495300" cy="35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215900" imgH="152400" progId="Equation.KSEE3">
                  <p:embed/>
                </p:oleObj>
              </mc:Choice>
              <mc:Fallback>
                <p:oleObj r:id="rId27" imgW="215900" imgH="152400" progId="Equation.KSEE3">
                  <p:embed/>
                  <p:pic>
                    <p:nvPicPr>
                      <p:cNvPr id="16" name="对象 1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706669" y="5028678"/>
                        <a:ext cx="495300" cy="35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3318462809"/>
              </p:ext>
            </p:extLst>
          </p:nvPr>
        </p:nvGraphicFramePr>
        <p:xfrm>
          <a:off x="1711001" y="5719970"/>
          <a:ext cx="495300" cy="35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215900" imgH="152400" progId="Equation.KSEE3">
                  <p:embed/>
                </p:oleObj>
              </mc:Choice>
              <mc:Fallback>
                <p:oleObj r:id="rId28" imgW="215900" imgH="152400" progId="Equation.KSEE3">
                  <p:embed/>
                  <p:pic>
                    <p:nvPicPr>
                      <p:cNvPr id="18" name="对象 1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711001" y="5719970"/>
                        <a:ext cx="495300" cy="35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2139735" y="5606080"/>
                <a:ext cx="4993324" cy="57830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zh-CN" altLang="en-US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𝑶𝑷</m:t>
                          </m:r>
                        </m:e>
                      </m:acc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𝑶</m:t>
                          </m:r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𝑨</m:t>
                          </m:r>
                        </m:e>
                      </m:acc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8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+</m:t>
                      </m:r>
                      <m:r>
                        <a:rPr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𝒚</m:t>
                      </m:r>
                      <m:acc>
                        <m:accPr>
                          <m:chr m:val="⃗"/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𝑪</m:t>
                          </m:r>
                        </m:e>
                      </m:acc>
                    </m:oMath>
                  </m:oMathPara>
                </a14:m>
                <a:endParaRPr lang="en-US" altLang="zh-CN" sz="2800" dirty="0"/>
              </a:p>
            </p:txBody>
          </p:sp>
        </mc:Choice>
        <mc:Fallback xmlns=""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9"/>
                </p:custDataLst>
              </p:nvPr>
            </p:nvSpPr>
            <p:spPr>
              <a:xfrm>
                <a:off x="2139735" y="5606080"/>
                <a:ext cx="4993324" cy="57830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1" descr="A96">
            <a:extLst>
              <a:ext uri="{FF2B5EF4-FFF2-40B4-BE49-F238E27FC236}">
                <a16:creationId xmlns:a16="http://schemas.microsoft.com/office/drawing/2014/main" id="{99AD75CE-DF4F-0067-C6F5-9E0133ACA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688" y="4859378"/>
            <a:ext cx="2985729" cy="1721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A93">
            <a:extLst>
              <a:ext uri="{FF2B5EF4-FFF2-40B4-BE49-F238E27FC236}">
                <a16:creationId xmlns:a16="http://schemas.microsoft.com/office/drawing/2014/main" id="{A617789E-66DA-0E2D-393D-B823547A3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173" y="2260409"/>
            <a:ext cx="3865748" cy="212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/>
      <p:bldP spid="15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>
            <p:custDataLst>
              <p:tags r:id="rId2"/>
            </p:custDataLst>
          </p:nvPr>
        </p:nvGrpSpPr>
        <p:grpSpPr>
          <a:xfrm>
            <a:off x="8655801" y="4598225"/>
            <a:ext cx="2633345" cy="1511301"/>
            <a:chOff x="12525" y="4037"/>
            <a:chExt cx="4147" cy="2380"/>
          </a:xfrm>
        </p:grpSpPr>
        <p:grpSp>
          <p:nvGrpSpPr>
            <p:cNvPr id="41" name="组合 40"/>
            <p:cNvGrpSpPr/>
            <p:nvPr>
              <p:custDataLst>
                <p:tags r:id="rId6"/>
              </p:custDataLst>
            </p:nvPr>
          </p:nvGrpSpPr>
          <p:grpSpPr>
            <a:xfrm>
              <a:off x="12525" y="4788"/>
              <a:ext cx="4147" cy="1629"/>
              <a:chOff x="7715973" y="4247985"/>
              <a:chExt cx="3519817" cy="1382430"/>
            </a:xfrm>
          </p:grpSpPr>
          <p:sp>
            <p:nvSpPr>
              <p:cNvPr id="17" name="平行四边形 16"/>
              <p:cNvSpPr/>
              <p:nvPr>
                <p:custDataLst>
                  <p:tags r:id="rId19"/>
                </p:custDataLst>
              </p:nvPr>
            </p:nvSpPr>
            <p:spPr>
              <a:xfrm>
                <a:off x="7715973" y="4247985"/>
                <a:ext cx="3519817" cy="1300417"/>
              </a:xfrm>
              <a:prstGeom prst="parallelogram">
                <a:avLst>
                  <a:gd name="adj" fmla="val 62398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i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文本框 18"/>
                  <p:cNvSpPr txBox="1"/>
                  <p:nvPr>
                    <p:custDataLst>
                      <p:tags r:id="rId20"/>
                    </p:custDataLst>
                  </p:nvPr>
                </p:nvSpPr>
                <p:spPr>
                  <a:xfrm>
                    <a:off x="7935760" y="5054427"/>
                    <a:ext cx="424241" cy="57598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800" b="1" i="1">
                              <a:latin typeface="Cambria Math" panose="02040503050406030204" pitchFamily="18" charset="0"/>
                              <a:ea typeface="MS Mincho" panose="02020609040205080304" charset="-128"/>
                              <a:cs typeface="Cambria Math" panose="02040503050406030204" pitchFamily="18" charset="0"/>
                            </a:rPr>
                            <m:t>𝜶</m:t>
                          </m:r>
                        </m:oMath>
                      </m:oMathPara>
                    </a14:m>
                    <a:endParaRPr lang="zh-CN" altLang="en-US" sz="2800" b="1" i="1">
                      <a:latin typeface="Cambria Math" panose="02040503050406030204" pitchFamily="18" charset="0"/>
                      <a:ea typeface="MS Mincho" panose="02020609040205080304" charset="-128"/>
                      <a:cs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9" name="文本框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>
                    <p:custDataLst>
                      <p:tags r:id="rId34"/>
                    </p:custDataLst>
                  </p:nvPr>
                </p:nvSpPr>
                <p:spPr>
                  <a:xfrm>
                    <a:off x="7935760" y="5054427"/>
                    <a:ext cx="424241" cy="575988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9" name="组合 38"/>
            <p:cNvGrpSpPr/>
            <p:nvPr>
              <p:custDataLst>
                <p:tags r:id="rId7"/>
              </p:custDataLst>
            </p:nvPr>
          </p:nvGrpSpPr>
          <p:grpSpPr>
            <a:xfrm>
              <a:off x="13655" y="4037"/>
              <a:ext cx="396" cy="1556"/>
              <a:chOff x="8674896" y="3611669"/>
              <a:chExt cx="335706" cy="1320671"/>
            </a:xfrm>
          </p:grpSpPr>
          <p:cxnSp>
            <p:nvCxnSpPr>
              <p:cNvPr id="68" name="直接连接符 67"/>
              <p:cNvCxnSpPr/>
              <p:nvPr>
                <p:custDataLst>
                  <p:tags r:id="rId17"/>
                </p:custDataLst>
              </p:nvPr>
            </p:nvCxnSpPr>
            <p:spPr>
              <a:xfrm flipH="1">
                <a:off x="9010602" y="3709274"/>
                <a:ext cx="0" cy="1223066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文本框 74"/>
              <p:cNvSpPr txBox="1"/>
              <p:nvPr>
                <p:custDataLst>
                  <p:tags r:id="rId18"/>
                </p:custDataLst>
              </p:nvPr>
            </p:nvSpPr>
            <p:spPr>
              <a:xfrm flipH="1">
                <a:off x="8674896" y="3611669"/>
                <a:ext cx="203702" cy="69935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i="1">
                    <a:latin typeface="Times New Roman" panose="02020603050405020304" charset="0"/>
                    <a:cs typeface="Times New Roman" panose="02020603050405020304" charset="0"/>
                  </a:rPr>
                  <a:t>l</a:t>
                </a:r>
              </a:p>
            </p:txBody>
          </p:sp>
        </p:grpSp>
        <p:cxnSp>
          <p:nvCxnSpPr>
            <p:cNvPr id="51" name="直接箭头连接符 50"/>
            <p:cNvCxnSpPr/>
            <p:nvPr>
              <p:custDataLst>
                <p:tags r:id="rId8"/>
              </p:custDataLst>
            </p:nvPr>
          </p:nvCxnSpPr>
          <p:spPr>
            <a:xfrm flipV="1">
              <a:off x="14103" y="5389"/>
              <a:ext cx="1299" cy="54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4" name="组合 73"/>
            <p:cNvGrpSpPr/>
            <p:nvPr>
              <p:custDataLst>
                <p:tags r:id="rId9"/>
              </p:custDataLst>
            </p:nvPr>
          </p:nvGrpSpPr>
          <p:grpSpPr>
            <a:xfrm>
              <a:off x="13560" y="5593"/>
              <a:ext cx="564" cy="824"/>
              <a:chOff x="7879416" y="3686411"/>
              <a:chExt cx="479124" cy="699353"/>
            </a:xfrm>
          </p:grpSpPr>
          <p:sp>
            <p:nvSpPr>
              <p:cNvPr id="47" name="文本框 46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7879416" y="3686411"/>
                <a:ext cx="294257" cy="699353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i="1">
                    <a:latin typeface="Times New Roman" panose="02020603050405020304" charset="0"/>
                    <a:cs typeface="Times New Roman" panose="02020603050405020304" charset="0"/>
                  </a:rPr>
                  <a:t>A</a:t>
                </a:r>
              </a:p>
            </p:txBody>
          </p:sp>
          <p:sp>
            <p:nvSpPr>
              <p:cNvPr id="40" name="椭圆 39"/>
              <p:cNvSpPr/>
              <p:nvPr>
                <p:custDataLst>
                  <p:tags r:id="rId16"/>
                </p:custDataLst>
              </p:nvPr>
            </p:nvSpPr>
            <p:spPr>
              <a:xfrm>
                <a:off x="8311407" y="3951333"/>
                <a:ext cx="47133" cy="47133"/>
              </a:xfrm>
              <a:prstGeom prst="ellipse">
                <a:avLst/>
              </a:prstGeom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i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grpSp>
          <p:nvGrpSpPr>
            <p:cNvPr id="73" name="组合 72"/>
            <p:cNvGrpSpPr/>
            <p:nvPr>
              <p:custDataLst>
                <p:tags r:id="rId10"/>
              </p:custDataLst>
            </p:nvPr>
          </p:nvGrpSpPr>
          <p:grpSpPr>
            <a:xfrm>
              <a:off x="15390" y="5121"/>
              <a:ext cx="410" cy="824"/>
              <a:chOff x="9856224" y="3784876"/>
              <a:chExt cx="348140" cy="699353"/>
            </a:xfrm>
          </p:grpSpPr>
          <p:sp>
            <p:nvSpPr>
              <p:cNvPr id="20" name="文本框 1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9910106" y="3784876"/>
                <a:ext cx="294258" cy="699353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i="1" dirty="0">
                    <a:latin typeface="Times New Roman" panose="02020603050405020304" charset="0"/>
                    <a:cs typeface="Times New Roman" panose="02020603050405020304" charset="0"/>
                  </a:rPr>
                  <a:t>P</a:t>
                </a:r>
              </a:p>
            </p:txBody>
          </p:sp>
          <p:sp>
            <p:nvSpPr>
              <p:cNvPr id="72" name="椭圆 71"/>
              <p:cNvSpPr/>
              <p:nvPr>
                <p:custDataLst>
                  <p:tags r:id="rId14"/>
                </p:custDataLst>
              </p:nvPr>
            </p:nvSpPr>
            <p:spPr>
              <a:xfrm>
                <a:off x="9856224" y="3983163"/>
                <a:ext cx="47133" cy="47133"/>
              </a:xfrm>
              <a:prstGeom prst="ellipse">
                <a:avLst/>
              </a:prstGeom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i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cxnSp>
          <p:nvCxnSpPr>
            <p:cNvPr id="24" name="直接箭头连接符 23"/>
            <p:cNvCxnSpPr/>
            <p:nvPr>
              <p:custDataLst>
                <p:tags r:id="rId11"/>
              </p:custDataLst>
            </p:nvPr>
          </p:nvCxnSpPr>
          <p:spPr>
            <a:xfrm flipH="1" flipV="1">
              <a:off x="14051" y="4492"/>
              <a:ext cx="0" cy="91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>
                  <p:custDataLst>
                    <p:tags r:id="rId12"/>
                  </p:custDataLst>
                </p:nvPr>
              </p:nvSpPr>
              <p:spPr>
                <a:xfrm>
                  <a:off x="14124" y="4787"/>
                  <a:ext cx="633" cy="82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zh-CN" altLang="en-US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𝒎</m:t>
                            </m:r>
                          </m:e>
                        </m:acc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36"/>
                  </p:custDataLst>
                </p:nvPr>
              </p:nvSpPr>
              <p:spPr>
                <a:xfrm>
                  <a:off x="14124" y="4787"/>
                  <a:ext cx="633" cy="824"/>
                </a:xfrm>
                <a:prstGeom prst="rect">
                  <a:avLst/>
                </a:prstGeom>
                <a:blipFill>
                  <a:blip r:embed="rId37"/>
                  <a:stretch>
                    <a:fillRect r="-606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新知</a:t>
            </a:r>
            <a:r>
              <a:rPr lang="en-US" altLang="zh-CN" sz="3200"/>
              <a:t>1</a:t>
            </a:r>
            <a:r>
              <a:rPr lang="zh-CN" altLang="en-US" sz="3200"/>
              <a:t>：</a:t>
            </a:r>
            <a:r>
              <a:rPr sz="3200"/>
              <a:t>用向量表示空间中的点</a:t>
            </a:r>
            <a:r>
              <a:rPr lang="en-US" sz="3200"/>
              <a:t>/</a:t>
            </a:r>
            <a:r>
              <a:rPr lang="zh-CN" altLang="en-US" sz="3200"/>
              <a:t>线</a:t>
            </a:r>
            <a:r>
              <a:rPr lang="en-US" altLang="zh-CN" sz="3200"/>
              <a:t>/</a:t>
            </a:r>
            <a:r>
              <a:rPr lang="zh-CN" altLang="en-US" sz="3200"/>
              <a:t>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58189" y="1142474"/>
                <a:ext cx="10097778" cy="52322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zh-CN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4. 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直线的方向向量：在直线</a:t>
                </a:r>
                <a:r>
                  <a:rPr lang="en-US" altLang="zh-CN" sz="28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上取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en-US" altLang="zh-CN" sz="2800" b="1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也是直线</a:t>
                </a:r>
                <a:r>
                  <a:rPr lang="en-US" altLang="zh-CN" sz="28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的方向向量</a:t>
                </a:r>
                <a:r>
                  <a:rPr lang="en-US" altLang="zh-CN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8"/>
                </p:custDataLst>
              </p:nvPr>
            </p:nvSpPr>
            <p:spPr>
              <a:xfrm>
                <a:off x="58189" y="1142474"/>
                <a:ext cx="10097778" cy="523220"/>
              </a:xfrm>
              <a:prstGeom prst="rect">
                <a:avLst/>
              </a:prstGeom>
              <a:blipFill>
                <a:blip r:embed="rId39"/>
                <a:stretch>
                  <a:fillRect l="-1268" t="-15116" b="-325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58189" y="3349704"/>
                <a:ext cx="10456806" cy="107696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5. 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平面的法向量：若</a:t>
                </a:r>
                <a:r>
                  <a:rPr lang="en-US" altLang="zh-CN" sz="28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en-US" altLang="zh-CN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⊥α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，则</a:t>
                </a:r>
                <a:r>
                  <a:rPr lang="en-US" altLang="zh-CN" sz="28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𝒎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称为平面的法向量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en-US" altLang="zh-CN" sz="2800" b="1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𝒎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也是平面的法向量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；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法向量常用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𝒎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  <a:sym typeface="+mn-ea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𝒏</m:t>
                        </m:r>
                      </m:e>
                    </m:acc>
                    <m:r>
                      <a:rPr lang="en-US" altLang="zh-CN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𝒖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  <a:sym typeface="+mn-ea"/>
                  </a:rPr>
                  <a:t>，</a:t>
                </a:r>
                <a:r>
                  <a:rPr lang="en-US" altLang="zh-CN" sz="28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  <a:sym typeface="+mn-ea"/>
                  </a:rPr>
                  <a:t>…</a:t>
                </a: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表示</a:t>
                </a:r>
                <a:r>
                  <a:rPr lang="en-US" altLang="zh-CN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0"/>
                </p:custDataLst>
              </p:nvPr>
            </p:nvSpPr>
            <p:spPr>
              <a:xfrm>
                <a:off x="58189" y="3349704"/>
                <a:ext cx="10456806" cy="1076961"/>
              </a:xfrm>
              <a:prstGeom prst="rect">
                <a:avLst/>
              </a:prstGeom>
              <a:blipFill>
                <a:blip r:embed="rId41"/>
                <a:stretch>
                  <a:fillRect l="-1224" t="-3955" b="-152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>
            <a:extLst>
              <a:ext uri="{FF2B5EF4-FFF2-40B4-BE49-F238E27FC236}">
                <a16:creationId xmlns:a16="http://schemas.microsoft.com/office/drawing/2014/main" id="{A3FB78DB-49BA-91AF-F58F-1C2F5BD245B4}"/>
              </a:ext>
            </a:extLst>
          </p:cNvPr>
          <p:cNvSpPr/>
          <p:nvPr/>
        </p:nvSpPr>
        <p:spPr>
          <a:xfrm>
            <a:off x="435888" y="1838515"/>
            <a:ext cx="90010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直线上任意两个不同的点都可构成直线的方向向量</a:t>
            </a:r>
            <a:r>
              <a:rPr lang="en-US" altLang="zh-CN" sz="2800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直线的方向向量不唯一</a:t>
            </a:r>
            <a:r>
              <a:rPr lang="en-US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solidFill>
                <a:srgbClr val="0000FF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C2B98F-5795-E252-671F-540060837BF2}"/>
              </a:ext>
            </a:extLst>
          </p:cNvPr>
          <p:cNvSpPr/>
          <p:nvPr/>
        </p:nvSpPr>
        <p:spPr>
          <a:xfrm>
            <a:off x="574123" y="4714047"/>
            <a:ext cx="9090376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4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4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平面</a:t>
            </a:r>
            <a:r>
              <a:rPr lang="en-US" altLang="zh-CN" sz="2400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zh-CN" altLang="zh-CN" sz="24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的一个法向量垂直于平面</a:t>
            </a:r>
            <a:r>
              <a:rPr lang="en-US" altLang="zh-CN" sz="2400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α</a:t>
            </a:r>
            <a:r>
              <a:rPr lang="zh-CN" altLang="zh-CN" sz="24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内的所有向量</a:t>
            </a:r>
            <a:r>
              <a:rPr lang="en-US" altLang="zh-CN" sz="24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2400" kern="1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4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400" kern="100" dirty="0">
                <a:solidFill>
                  <a:srgbClr val="0000FF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一个平面的法向量有无限多个，它们互相平行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9856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/>
              <a:t>【要点</a:t>
            </a:r>
            <a:r>
              <a:rPr lang="en-US" altLang="zh-CN" sz="3200"/>
              <a:t>1</a:t>
            </a:r>
            <a:r>
              <a:rPr lang="zh-CN" sz="3200"/>
              <a:t>】求直线的方向向量</a:t>
            </a:r>
          </a:p>
        </p:txBody>
      </p:sp>
      <p:sp>
        <p:nvSpPr>
          <p:cNvPr id="3" name="矩形 2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296545" y="941454"/>
            <a:ext cx="10109835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[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练习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1]</a:t>
            </a:r>
            <a:r>
              <a:rPr lang="zh-CN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如图，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棱长为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正方体</a:t>
            </a:r>
            <a:r>
              <a:rPr lang="en-US" altLang="zh-CN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</a:t>
            </a:r>
            <a:r>
              <a:rPr lang="en-US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­</a:t>
            </a:r>
            <a:r>
              <a:rPr lang="en-US" altLang="zh-CN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中，建立空间直角坐标系</a:t>
            </a:r>
            <a:r>
              <a:rPr lang="en-US" altLang="zh-CN" sz="2400" b="1" i="1" dirty="0" err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Axyz</a:t>
            </a:r>
            <a:r>
              <a:rPr lang="zh-CN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，则直线</a:t>
            </a:r>
            <a:r>
              <a:rPr lang="en-US" altLang="zh-CN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DD</a:t>
            </a:r>
            <a:r>
              <a:rPr lang="en-US" altLang="zh-CN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的方向向量的坐标为</a:t>
            </a:r>
            <a:r>
              <a:rPr lang="en-US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________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629015" y="1959610"/>
            <a:ext cx="3266440" cy="304292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5541011" y="1553388"/>
            <a:ext cx="995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(0,0,2)</a:t>
            </a: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5541011" y="1917892"/>
            <a:ext cx="995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(0,0,1)</a:t>
            </a:r>
          </a:p>
        </p:txBody>
      </p: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 flipV="1">
            <a:off x="10670540" y="2543175"/>
            <a:ext cx="445770" cy="175450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296545" y="2223431"/>
                <a:ext cx="4876165" cy="10064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是直线</a:t>
                </a:r>
                <a:r>
                  <a:rPr lang="en-US" altLang="zh-CN" sz="2400" i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zh-CN" altLang="en-US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的方向向量，</a:t>
                </a:r>
              </a:p>
              <a:p>
                <a:pPr algn="l">
                  <a:lnSpc>
                    <a:spcPct val="120000"/>
                  </a:lnSpc>
                </a:pPr>
                <a:r>
                  <a:rPr lang="zh-CN" altLang="en-US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则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t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altLang="zh-CN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(</a:t>
                </a:r>
                <a:r>
                  <a:rPr lang="en-US" altLang="zh-CN" sz="2400" i="1" dirty="0" err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t</a:t>
                </a:r>
                <a:r>
                  <a:rPr lang="en-US" altLang="zh-CN" sz="2400" dirty="0" err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∈R</a:t>
                </a:r>
                <a:r>
                  <a:rPr lang="en-US" altLang="zh-CN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)</a:t>
                </a:r>
                <a:r>
                  <a:rPr lang="zh-CN" altLang="en-US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也</a:t>
                </a:r>
                <a:r>
                  <a:rPr lang="zh-CN" altLang="en-US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是直线</a:t>
                </a:r>
                <a:r>
                  <a:rPr lang="en-US" altLang="zh-CN" sz="2400" i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zh-CN" altLang="en-US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的方向向量</a:t>
                </a:r>
                <a:r>
                  <a:rPr lang="en-US" altLang="zh-CN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.</a:t>
                </a:r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296545" y="2223431"/>
                <a:ext cx="4876165" cy="1006475"/>
              </a:xfrm>
              <a:prstGeom prst="rect">
                <a:avLst/>
              </a:prstGeom>
              <a:blipFill>
                <a:blip r:embed="rId18"/>
                <a:stretch>
                  <a:fillRect l="-2000" t="-3636"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6388100" y="33655"/>
            <a:ext cx="4673600" cy="4298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①以原点为起点的相等向量的坐标；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6388100" y="463550"/>
            <a:ext cx="3550920" cy="4298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②向量的终点减去起点坐标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D56ABF1-5A07-E730-8A87-9CCF0350CD5A}"/>
              </a:ext>
            </a:extLst>
          </p:cNvPr>
          <p:cNvSpPr txBox="1"/>
          <p:nvPr/>
        </p:nvSpPr>
        <p:spPr>
          <a:xfrm>
            <a:off x="230043" y="3435330"/>
            <a:ext cx="60973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[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练习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2]P29-2</a:t>
            </a:r>
            <a:endParaRPr lang="zh-CN" altLang="en-US" sz="2400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70722CAF-3565-5DEA-FACF-5AA4DFA2DB31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942687" y="4102419"/>
            <a:ext cx="2506980" cy="2125980"/>
            <a:chOff x="14056" y="7345"/>
            <a:chExt cx="3948" cy="3348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125527F-B0E4-5F4F-BDD9-E28B23619A08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4056" y="7345"/>
              <a:ext cx="3948" cy="3348"/>
            </a:xfrm>
            <a:prstGeom prst="rect">
              <a:avLst/>
            </a:prstGeom>
          </p:spPr>
        </p:pic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4661E54A-EEB6-30AF-C36B-6E44F430960B}"/>
                </a:ext>
              </a:extLst>
            </p:cNvPr>
            <p:cNvCxnSpPr/>
            <p:nvPr>
              <p:custDataLst>
                <p:tags r:id="rId13"/>
              </p:custDataLst>
            </p:nvPr>
          </p:nvCxnSpPr>
          <p:spPr>
            <a:xfrm flipV="1">
              <a:off x="14448" y="10470"/>
              <a:ext cx="2172" cy="1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56743338-FB46-C437-524F-A2374A18FBA9}"/>
                </a:ext>
              </a:extLst>
            </p:cNvPr>
            <p:cNvCxnSpPr/>
            <p:nvPr>
              <p:custDataLst>
                <p:tags r:id="rId14"/>
              </p:custDataLst>
            </p:nvPr>
          </p:nvCxnSpPr>
          <p:spPr>
            <a:xfrm flipV="1">
              <a:off x="14448" y="9831"/>
              <a:ext cx="607" cy="67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ADCEC819-2723-E059-1DFE-07EEB4918E8D}"/>
                </a:ext>
              </a:extLst>
            </p:cNvPr>
            <p:cNvCxnSpPr/>
            <p:nvPr>
              <p:custDataLst>
                <p:tags r:id="rId15"/>
              </p:custDataLst>
            </p:nvPr>
          </p:nvCxnSpPr>
          <p:spPr>
            <a:xfrm flipV="1">
              <a:off x="14448" y="8521"/>
              <a:ext cx="415" cy="198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16230" y="188404"/>
            <a:ext cx="11037600" cy="441964"/>
          </a:xfrm>
        </p:spPr>
        <p:txBody>
          <a:bodyPr>
            <a:noAutofit/>
          </a:bodyPr>
          <a:lstStyle/>
          <a:p>
            <a:r>
              <a:rPr lang="zh-CN" sz="3200" dirty="0">
                <a:sym typeface="+mn-ea"/>
              </a:rPr>
              <a:t>【要点</a:t>
            </a:r>
            <a:r>
              <a:rPr lang="en-US" altLang="zh-CN" sz="3200" dirty="0">
                <a:sym typeface="+mn-ea"/>
              </a:rPr>
              <a:t>2</a:t>
            </a:r>
            <a:r>
              <a:rPr lang="zh-CN" sz="3200" dirty="0">
                <a:sym typeface="+mn-ea"/>
              </a:rPr>
              <a:t>】求平面的法向量</a:t>
            </a:r>
            <a:endParaRPr lang="zh-CN" altLang="en-US" sz="3200" dirty="0"/>
          </a:p>
        </p:txBody>
      </p:sp>
      <p:sp>
        <p:nvSpPr>
          <p:cNvPr id="7" name="矩形 6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75161" y="794291"/>
            <a:ext cx="10749280" cy="3392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4035" latinLnBrk="1">
              <a:lnSpc>
                <a:spcPct val="14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P28-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例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已知长方体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sz="28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sz="28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sz="28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sz="28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中，</a:t>
            </a:r>
            <a:r>
              <a:rPr lang="en-US" sz="28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sz="28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BC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=3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sz="28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CC</a:t>
            </a:r>
            <a:r>
              <a:rPr lang="en-US" sz="2800" b="1" baseline="-25000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 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=2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M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为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中点</a:t>
            </a:r>
            <a:r>
              <a:rPr 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以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为原点，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DA</a:t>
            </a:r>
            <a:r>
              <a:rPr lang="zh-CN" alt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DC</a:t>
            </a:r>
            <a:r>
              <a:rPr lang="zh-CN" alt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DD</a:t>
            </a:r>
            <a:r>
              <a:rPr lang="en-US" altLang="zh-CN" sz="28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所在直线分别为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轴、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y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轴、</a:t>
            </a:r>
            <a:r>
              <a:rPr lang="en-US" sz="28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z</a:t>
            </a:r>
            <a:r>
              <a:rPr lang="zh-CN" altLang="en-US" sz="28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轴，建立如图所示空间直角坐标系，</a:t>
            </a:r>
            <a:endParaRPr lang="zh-CN" altLang="en-US" sz="2800" b="1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534035" latinLnBrk="1">
              <a:lnSpc>
                <a:spcPct val="140000"/>
              </a:lnSpc>
            </a:pP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）求平面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BCC</a:t>
            </a:r>
            <a:r>
              <a:rPr lang="en-US" altLang="zh-CN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的一个法向量．</a:t>
            </a:r>
          </a:p>
          <a:p>
            <a:pPr indent="534035" latinLnBrk="1">
              <a:lnSpc>
                <a:spcPct val="140000"/>
              </a:lnSpc>
            </a:pPr>
            <a:endParaRPr lang="zh-CN" altLang="en-US" sz="2400" b="1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 indent="534035" latinLnBrk="1">
              <a:lnSpc>
                <a:spcPct val="140000"/>
              </a:lnSpc>
            </a:pP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）求平面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MCA</a:t>
            </a:r>
            <a:r>
              <a:rPr lang="en-US" altLang="zh-CN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的一个法向量．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>
            <a:lum bright="-6000" contrast="12000"/>
          </a:blip>
          <a:stretch>
            <a:fillRect/>
          </a:stretch>
        </p:blipFill>
        <p:spPr>
          <a:xfrm>
            <a:off x="8689340" y="2054225"/>
            <a:ext cx="2852420" cy="2166620"/>
          </a:xfrm>
          <a:prstGeom prst="rect">
            <a:avLst/>
          </a:prstGeom>
        </p:spPr>
      </p:pic>
      <p:graphicFrame>
        <p:nvGraphicFramePr>
          <p:cNvPr id="66" name="对象 6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609616924"/>
              </p:ext>
            </p:extLst>
          </p:nvPr>
        </p:nvGraphicFramePr>
        <p:xfrm>
          <a:off x="575929" y="3172620"/>
          <a:ext cx="733044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3695700" imgH="254000" progId="Equation.KSEE3">
                  <p:embed/>
                </p:oleObj>
              </mc:Choice>
              <mc:Fallback>
                <p:oleObj r:id="rId24" imgW="3695700" imgH="254000" progId="Equation.KSEE3">
                  <p:embed/>
                  <p:pic>
                    <p:nvPicPr>
                      <p:cNvPr id="66" name="对象 6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75929" y="3172620"/>
                        <a:ext cx="7330440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对象 7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659814841"/>
              </p:ext>
            </p:extLst>
          </p:nvPr>
        </p:nvGraphicFramePr>
        <p:xfrm>
          <a:off x="5892800" y="2633645"/>
          <a:ext cx="166306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838200" imgH="254000" progId="Equation.KSEE3">
                  <p:embed/>
                </p:oleObj>
              </mc:Choice>
              <mc:Fallback>
                <p:oleObj r:id="rId26" imgW="838200" imgH="254000" progId="Equation.KSEE3">
                  <p:embed/>
                  <p:pic>
                    <p:nvPicPr>
                      <p:cNvPr id="78" name="对象 7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892800" y="2633645"/>
                        <a:ext cx="1663065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对象 7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492624553"/>
              </p:ext>
            </p:extLst>
          </p:nvPr>
        </p:nvGraphicFramePr>
        <p:xfrm>
          <a:off x="1030605" y="4156254"/>
          <a:ext cx="466026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2349500" imgH="254000" progId="Equation.KSEE3">
                  <p:embed/>
                </p:oleObj>
              </mc:Choice>
              <mc:Fallback>
                <p:oleObj r:id="rId28" imgW="2349500" imgH="254000" progId="Equation.KSEE3">
                  <p:embed/>
                  <p:pic>
                    <p:nvPicPr>
                      <p:cNvPr id="80" name="对象 7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030605" y="4156254"/>
                        <a:ext cx="4660265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对象 8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081039" y="4604880"/>
          <a:ext cx="783526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3949700" imgH="254000" progId="Equation.KSEE3">
                  <p:embed/>
                </p:oleObj>
              </mc:Choice>
              <mc:Fallback>
                <p:oleObj r:id="rId30" imgW="3949700" imgH="254000" progId="Equation.KSEE3">
                  <p:embed/>
                  <p:pic>
                    <p:nvPicPr>
                      <p:cNvPr id="82" name="对象 8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081039" y="4604880"/>
                        <a:ext cx="7835265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对象 8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080722" y="5120183"/>
          <a:ext cx="1915160" cy="1109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965200" imgH="558800" progId="Equation.KSEE3">
                  <p:embed/>
                </p:oleObj>
              </mc:Choice>
              <mc:Fallback>
                <p:oleObj r:id="rId32" imgW="965200" imgH="558800" progId="Equation.KSEE3">
                  <p:embed/>
                  <p:pic>
                    <p:nvPicPr>
                      <p:cNvPr id="84" name="对象 8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080722" y="5120183"/>
                        <a:ext cx="1915160" cy="1109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对象 8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3086370" y="5221466"/>
          <a:ext cx="216598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1091565" imgH="457200" progId="Equation.KSEE3">
                  <p:embed/>
                </p:oleObj>
              </mc:Choice>
              <mc:Fallback>
                <p:oleObj r:id="rId34" imgW="1091565" imgH="457200" progId="Equation.KSEE3">
                  <p:embed/>
                  <p:pic>
                    <p:nvPicPr>
                      <p:cNvPr id="86" name="对象 8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086370" y="5221466"/>
                        <a:ext cx="2165985" cy="90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对象 8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5342207" y="5448161"/>
          <a:ext cx="2772410" cy="42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1397000" imgH="215900" progId="Equation.KSEE3">
                  <p:embed/>
                </p:oleObj>
              </mc:Choice>
              <mc:Fallback>
                <p:oleObj r:id="rId36" imgW="1397000" imgH="215900" progId="Equation.KSEE3">
                  <p:embed/>
                  <p:pic>
                    <p:nvPicPr>
                      <p:cNvPr id="88" name="对象 8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5342207" y="5448161"/>
                        <a:ext cx="2772410" cy="429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对象 8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080722" y="6231115"/>
          <a:ext cx="445897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8" imgW="2247900" imgH="254000" progId="Equation.KSEE3">
                  <p:embed/>
                </p:oleObj>
              </mc:Choice>
              <mc:Fallback>
                <p:oleObj r:id="rId38" imgW="2247900" imgH="254000" progId="Equation.KSEE3">
                  <p:embed/>
                  <p:pic>
                    <p:nvPicPr>
                      <p:cNvPr id="90" name="对象 8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080722" y="6231115"/>
                        <a:ext cx="4458970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圆角矩形 91"/>
          <p:cNvSpPr/>
          <p:nvPr>
            <p:custDataLst>
              <p:tags r:id="rId13"/>
            </p:custDataLst>
          </p:nvPr>
        </p:nvSpPr>
        <p:spPr>
          <a:xfrm>
            <a:off x="5890664" y="4211014"/>
            <a:ext cx="1511300" cy="43243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设法向量</a:t>
            </a:r>
          </a:p>
        </p:txBody>
      </p:sp>
      <p:sp>
        <p:nvSpPr>
          <p:cNvPr id="93" name="圆角矩形 92"/>
          <p:cNvSpPr/>
          <p:nvPr>
            <p:custDataLst>
              <p:tags r:id="rId14"/>
            </p:custDataLst>
          </p:nvPr>
        </p:nvSpPr>
        <p:spPr>
          <a:xfrm>
            <a:off x="9090660" y="4651375"/>
            <a:ext cx="1511300" cy="43243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找两向量</a:t>
            </a:r>
          </a:p>
        </p:txBody>
      </p:sp>
      <p:sp>
        <p:nvSpPr>
          <p:cNvPr id="94" name="圆角矩形 93"/>
          <p:cNvSpPr/>
          <p:nvPr>
            <p:custDataLst>
              <p:tags r:id="rId15"/>
            </p:custDataLst>
          </p:nvPr>
        </p:nvSpPr>
        <p:spPr>
          <a:xfrm>
            <a:off x="9090660" y="5221605"/>
            <a:ext cx="1511300" cy="43243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列方程组</a:t>
            </a:r>
          </a:p>
        </p:txBody>
      </p:sp>
      <p:sp>
        <p:nvSpPr>
          <p:cNvPr id="95" name="圆角矩形 94"/>
          <p:cNvSpPr/>
          <p:nvPr>
            <p:custDataLst>
              <p:tags r:id="rId16"/>
            </p:custDataLst>
          </p:nvPr>
        </p:nvSpPr>
        <p:spPr>
          <a:xfrm>
            <a:off x="9090660" y="5791200"/>
            <a:ext cx="1511300" cy="43243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赋非零值</a:t>
            </a:r>
          </a:p>
        </p:txBody>
      </p:sp>
      <p:sp>
        <p:nvSpPr>
          <p:cNvPr id="96" name="圆角矩形 95"/>
          <p:cNvSpPr/>
          <p:nvPr>
            <p:custDataLst>
              <p:tags r:id="rId17"/>
            </p:custDataLst>
          </p:nvPr>
        </p:nvSpPr>
        <p:spPr>
          <a:xfrm>
            <a:off x="5741035" y="6303010"/>
            <a:ext cx="1511300" cy="43243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下结论</a:t>
            </a:r>
          </a:p>
        </p:txBody>
      </p:sp>
      <p:sp>
        <p:nvSpPr>
          <p:cNvPr id="12" name="圆角矩形 11"/>
          <p:cNvSpPr/>
          <p:nvPr>
            <p:custDataLst>
              <p:tags r:id="rId18"/>
            </p:custDataLst>
          </p:nvPr>
        </p:nvSpPr>
        <p:spPr>
          <a:xfrm>
            <a:off x="5741035" y="2108761"/>
            <a:ext cx="1409700" cy="43243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定义法</a:t>
            </a:r>
          </a:p>
        </p:txBody>
      </p:sp>
      <p:sp>
        <p:nvSpPr>
          <p:cNvPr id="13" name="圆角矩形 12"/>
          <p:cNvSpPr/>
          <p:nvPr>
            <p:custDataLst>
              <p:tags r:id="rId19"/>
            </p:custDataLst>
          </p:nvPr>
        </p:nvSpPr>
        <p:spPr>
          <a:xfrm>
            <a:off x="5786986" y="3638876"/>
            <a:ext cx="2185035" cy="43243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待定系数法</a:t>
            </a:r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5892800" y="53975"/>
            <a:ext cx="2895600" cy="4298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①定义法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找线面垂直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5892800" y="494030"/>
            <a:ext cx="3050540" cy="4298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②待定系数法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设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/</a:t>
            </a: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列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/</a:t>
            </a: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赋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4" grpId="0" animBg="1"/>
      <p:bldP spid="95" grpId="0" animBg="1"/>
      <p:bldP spid="96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63862" y="0"/>
            <a:ext cx="11299010" cy="1971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8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400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补例</a:t>
            </a:r>
            <a:r>
              <a:rPr lang="en-US" altLang="zh-CN" sz="2400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已知在空间直角坐标系中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(2,0,0)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(0,3,0)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(0,0,6)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,2)(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&gt;0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&gt;0)</a:t>
            </a:r>
            <a:r>
              <a:rPr lang="zh-CN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在平面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ABC</a:t>
            </a:r>
            <a:r>
              <a:rPr lang="zh-CN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内，则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        </a:t>
            </a:r>
            <a:r>
              <a:rPr lang="zh-CN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的最小值为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________.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39" name="对象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5059723"/>
              </p:ext>
            </p:extLst>
          </p:nvPr>
        </p:nvGraphicFramePr>
        <p:xfrm>
          <a:off x="3107878" y="1159271"/>
          <a:ext cx="1858963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1865775" imgH="1119222" progId="Word.Document.12">
                  <p:embed/>
                </p:oleObj>
              </mc:Choice>
              <mc:Fallback>
                <p:oleObj name="文档" r:id="rId2" imgW="1865775" imgH="1119222" progId="Word.Document.12">
                  <p:embed/>
                  <p:pic>
                    <p:nvPicPr>
                      <p:cNvPr id="39" name="对象 3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07878" y="1159271"/>
                        <a:ext cx="1858963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262588"/>
              </p:ext>
            </p:extLst>
          </p:nvPr>
        </p:nvGraphicFramePr>
        <p:xfrm>
          <a:off x="5813367" y="1159271"/>
          <a:ext cx="1858963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1865775" imgH="1121025" progId="Word.Document.12">
                  <p:embed/>
                </p:oleObj>
              </mc:Choice>
              <mc:Fallback>
                <p:oleObj name="文档" r:id="rId4" imgW="1865775" imgH="1121025" progId="Word.Document.12">
                  <p:embed/>
                  <p:pic>
                    <p:nvPicPr>
                      <p:cNvPr id="40" name="对象 3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13367" y="1159271"/>
                        <a:ext cx="1858963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5FEB5823-DFFD-73A8-7342-BCE8F57327A5}"/>
              </a:ext>
            </a:extLst>
          </p:cNvPr>
          <p:cNvSpPr txBox="1"/>
          <p:nvPr/>
        </p:nvSpPr>
        <p:spPr>
          <a:xfrm>
            <a:off x="163862" y="2276871"/>
            <a:ext cx="69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解</a:t>
            </a: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63862" y="-95660"/>
            <a:ext cx="11299010" cy="1971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8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400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补例</a:t>
            </a:r>
            <a:r>
              <a:rPr lang="en-US" altLang="zh-CN" sz="2400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已知在空间直角坐标系中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(2,0,0)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(0,3,0)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(0,0,6)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,2)(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&gt;0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&gt;0)</a:t>
            </a:r>
            <a:r>
              <a:rPr lang="zh-CN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在平面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ABC</a:t>
            </a:r>
            <a:r>
              <a:rPr lang="zh-CN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内，则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        </a:t>
            </a:r>
            <a:r>
              <a:rPr lang="zh-CN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的最小值为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________.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39" name="对象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0819556"/>
              </p:ext>
            </p:extLst>
          </p:nvPr>
        </p:nvGraphicFramePr>
        <p:xfrm>
          <a:off x="3099565" y="1159271"/>
          <a:ext cx="1858963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1865775" imgH="1119222" progId="Word.Document.12">
                  <p:embed/>
                </p:oleObj>
              </mc:Choice>
              <mc:Fallback>
                <p:oleObj name="文档" r:id="rId2" imgW="1865775" imgH="1119222" progId="Word.Document.12">
                  <p:embed/>
                  <p:pic>
                    <p:nvPicPr>
                      <p:cNvPr id="39" name="对象 3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99565" y="1159271"/>
                        <a:ext cx="1858963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398895"/>
              </p:ext>
            </p:extLst>
          </p:nvPr>
        </p:nvGraphicFramePr>
        <p:xfrm>
          <a:off x="5481341" y="998135"/>
          <a:ext cx="1858963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1865775" imgH="1121025" progId="Word.Document.12">
                  <p:embed/>
                </p:oleObj>
              </mc:Choice>
              <mc:Fallback>
                <p:oleObj name="文档" r:id="rId4" imgW="1865775" imgH="1121025" progId="Word.Document.12">
                  <p:embed/>
                  <p:pic>
                    <p:nvPicPr>
                      <p:cNvPr id="40" name="对象 3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81341" y="998135"/>
                        <a:ext cx="1858963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F2CDF9B1-84AF-6748-F6C7-C273B459E4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6977867"/>
              </p:ext>
            </p:extLst>
          </p:nvPr>
        </p:nvGraphicFramePr>
        <p:xfrm>
          <a:off x="611129" y="1936022"/>
          <a:ext cx="9872071" cy="1205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10755497" imgH="1307621" progId="Word.Document.12">
                  <p:embed/>
                </p:oleObj>
              </mc:Choice>
              <mc:Fallback>
                <p:oleObj name="文档" r:id="rId6" imgW="10755497" imgH="1307621" progId="Word.Document.12">
                  <p:embed/>
                  <p:pic>
                    <p:nvPicPr>
                      <p:cNvPr id="31" name="对象 3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1129" y="1936022"/>
                        <a:ext cx="9872071" cy="12050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91E8A1EE-E398-BD30-E8D7-EE1F79EB6B0B}"/>
              </a:ext>
            </a:extLst>
          </p:cNvPr>
          <p:cNvSpPr/>
          <p:nvPr/>
        </p:nvSpPr>
        <p:spPr>
          <a:xfrm>
            <a:off x="503742" y="2653758"/>
            <a:ext cx="995519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设平面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ABC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的法向量为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m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c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A5CDB0EB-AFAF-F886-0C22-6C3E5B68BA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046053"/>
              </p:ext>
            </p:extLst>
          </p:nvPr>
        </p:nvGraphicFramePr>
        <p:xfrm>
          <a:off x="545306" y="3115955"/>
          <a:ext cx="10750550" cy="158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8" imgW="10755497" imgH="1582588" progId="Word.Document.12">
                  <p:embed/>
                </p:oleObj>
              </mc:Choice>
              <mc:Fallback>
                <p:oleObj name="文档" r:id="rId8" imgW="10755497" imgH="1582588" progId="Word.Document.12">
                  <p:embed/>
                  <p:pic>
                    <p:nvPicPr>
                      <p:cNvPr id="25" name="对象 2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5306" y="3115955"/>
                        <a:ext cx="10750550" cy="158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A420A119-4897-4003-9077-58B4939B0483}"/>
              </a:ext>
            </a:extLst>
          </p:cNvPr>
          <p:cNvSpPr/>
          <p:nvPr/>
        </p:nvSpPr>
        <p:spPr>
          <a:xfrm>
            <a:off x="4634848" y="3409599"/>
            <a:ext cx="10801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令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c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，得</a:t>
            </a:r>
            <a:r>
              <a:rPr lang="en-US" altLang="zh-CN" sz="2800" b="1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m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(3,2,1)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7D8638F9-8619-9ED8-B3A7-4777333C96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120524"/>
              </p:ext>
            </p:extLst>
          </p:nvPr>
        </p:nvGraphicFramePr>
        <p:xfrm>
          <a:off x="611129" y="4471145"/>
          <a:ext cx="1040447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0" imgW="10415156" imgH="973707" progId="Word.Document.12">
                  <p:embed/>
                </p:oleObj>
              </mc:Choice>
              <mc:Fallback>
                <p:oleObj name="文档" r:id="rId10" imgW="10415156" imgH="973707" progId="Word.Document.12">
                  <p:embed/>
                  <p:pic>
                    <p:nvPicPr>
                      <p:cNvPr id="28" name="对象 27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11129" y="4471145"/>
                        <a:ext cx="10404475" cy="974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5A40392B-4A6F-B6DF-BC1E-F2D2483F01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579860"/>
              </p:ext>
            </p:extLst>
          </p:nvPr>
        </p:nvGraphicFramePr>
        <p:xfrm>
          <a:off x="611129" y="5224309"/>
          <a:ext cx="10750550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2" imgW="10755497" imgH="1306183" progId="Word.Document.12">
                  <p:embed/>
                </p:oleObj>
              </mc:Choice>
              <mc:Fallback>
                <p:oleObj name="文档" r:id="rId12" imgW="10755497" imgH="1306183" progId="Word.Document.12">
                  <p:embed/>
                  <p:pic>
                    <p:nvPicPr>
                      <p:cNvPr id="31" name="对象 30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11129" y="5224309"/>
                        <a:ext cx="10750550" cy="1300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2DA85325-F1E2-966B-7871-EFDF61B146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719571"/>
              </p:ext>
            </p:extLst>
          </p:nvPr>
        </p:nvGraphicFramePr>
        <p:xfrm>
          <a:off x="614511" y="5968312"/>
          <a:ext cx="10515600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4" imgW="10526803" imgH="1125747" progId="Word.Document.12">
                  <p:embed/>
                </p:oleObj>
              </mc:Choice>
              <mc:Fallback>
                <p:oleObj name="文档" r:id="rId14" imgW="10526803" imgH="1125747" progId="Word.Document.12">
                  <p:embed/>
                  <p:pic>
                    <p:nvPicPr>
                      <p:cNvPr id="25" name="对象 2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14511" y="5968312"/>
                        <a:ext cx="10515600" cy="1127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D4688426-BEA2-4408-75D1-0A638ED80D2C}"/>
              </a:ext>
            </a:extLst>
          </p:cNvPr>
          <p:cNvSpPr txBox="1"/>
          <p:nvPr/>
        </p:nvSpPr>
        <p:spPr>
          <a:xfrm>
            <a:off x="-83138" y="2192093"/>
            <a:ext cx="69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解</a:t>
            </a:r>
            <a:r>
              <a:rPr lang="en-US" altLang="zh-CN" sz="2400" dirty="0">
                <a:solidFill>
                  <a:srgbClr val="FF0000"/>
                </a:solidFill>
              </a:rPr>
              <a:t>2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147197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3333C0B0-8BFF-D15C-7F22-98DAFB193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604" y="684287"/>
            <a:ext cx="6270701" cy="242015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2D48CB7-D135-A88B-49AE-EC03DE5BE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082" y="734298"/>
            <a:ext cx="3267973" cy="247974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BFEAF45-5A10-EA05-BA63-84E759210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023" y="3086261"/>
            <a:ext cx="3839111" cy="53347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073841C-EF79-23BA-96CA-704A58A2D6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396" y="3809106"/>
            <a:ext cx="2562583" cy="45726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8D1D72C-1FA6-0F1B-C51D-8D7B67776C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6979" y="3749484"/>
            <a:ext cx="2353003" cy="58110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9490EA0-69A4-8FFF-D3D6-5EB86083D3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3506" y="3653420"/>
            <a:ext cx="4475151" cy="73687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1FC549A-ACCD-5324-A0EA-7B5618CF81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997" y="4362677"/>
            <a:ext cx="4286848" cy="70494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80B9E963-786F-63D4-432A-6BD53BA24F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238" y="5095081"/>
            <a:ext cx="2991266" cy="557857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955E0DFC-ADB3-B842-BDCF-31E5B109F9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03504" y="5036215"/>
            <a:ext cx="3625801" cy="55590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F98B2E09-9C0D-F157-2A28-3CC683FD42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381" y="5713549"/>
            <a:ext cx="2705335" cy="551406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9BA9E27A-0F0D-D94B-9B17-C2FF7AA286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74925" y="5535635"/>
            <a:ext cx="6882961" cy="72932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FCFD50C9-50CE-C87E-048D-B7F4B5D7C5A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71989" y="5614505"/>
            <a:ext cx="438211" cy="571580"/>
          </a:xfrm>
          <a:prstGeom prst="rect">
            <a:avLst/>
          </a:prstGeom>
        </p:spPr>
      </p:pic>
      <p:sp>
        <p:nvSpPr>
          <p:cNvPr id="35" name="标题 3">
            <a:extLst>
              <a:ext uri="{FF2B5EF4-FFF2-40B4-BE49-F238E27FC236}">
                <a16:creationId xmlns:a16="http://schemas.microsoft.com/office/drawing/2014/main" id="{8E994350-F32E-1DE0-6C51-77D449289EC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455" y="100143"/>
            <a:ext cx="11037600" cy="441964"/>
          </a:xfrm>
        </p:spPr>
        <p:txBody>
          <a:bodyPr>
            <a:noAutofit/>
          </a:bodyPr>
          <a:lstStyle/>
          <a:p>
            <a:r>
              <a:rPr lang="zh-CN" sz="3200" dirty="0">
                <a:solidFill>
                  <a:srgbClr val="FF0000"/>
                </a:solidFill>
                <a:sym typeface="+mn-ea"/>
              </a:rPr>
              <a:t>【</a:t>
            </a:r>
            <a:r>
              <a:rPr lang="zh-CN" altLang="en-US" sz="3200" dirty="0">
                <a:solidFill>
                  <a:srgbClr val="FF0000"/>
                </a:solidFill>
                <a:sym typeface="+mn-ea"/>
              </a:rPr>
              <a:t>备选</a:t>
            </a:r>
            <a:r>
              <a:rPr lang="zh-CN" sz="3200" dirty="0">
                <a:solidFill>
                  <a:srgbClr val="FF0000"/>
                </a:solidFill>
                <a:sym typeface="+mn-ea"/>
              </a:rPr>
              <a:t>】</a:t>
            </a:r>
            <a:r>
              <a:rPr lang="zh-CN" sz="3200" dirty="0">
                <a:sym typeface="+mn-ea"/>
              </a:rPr>
              <a:t>求平面的法向量</a:t>
            </a:r>
            <a:endParaRPr lang="zh-CN" altLang="en-US" sz="320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89CC62E-466D-368F-10BD-D26D80D65048}"/>
              </a:ext>
            </a:extLst>
          </p:cNvPr>
          <p:cNvSpPr txBox="1"/>
          <p:nvPr/>
        </p:nvSpPr>
        <p:spPr>
          <a:xfrm>
            <a:off x="53739" y="725481"/>
            <a:ext cx="6126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补例</a:t>
            </a:r>
            <a:r>
              <a:rPr lang="en-US" altLang="zh-CN" sz="2400" dirty="0">
                <a:solidFill>
                  <a:srgbClr val="FF0000"/>
                </a:solidFill>
              </a:rPr>
              <a:t>3</a:t>
            </a:r>
            <a:r>
              <a:rPr lang="zh-CN" altLang="en-US" sz="2400" dirty="0">
                <a:solidFill>
                  <a:srgbClr val="FF0000"/>
                </a:solidFill>
              </a:rPr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2003454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课后作业</a:t>
            </a:r>
            <a:endParaRPr lang="zh-CN" sz="36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F79D8E18-92C4-1BBB-E76B-9ADF71B455D7}"/>
              </a:ext>
            </a:extLst>
          </p:cNvPr>
          <p:cNvSpPr txBox="1">
            <a:spLocks/>
          </p:cNvSpPr>
          <p:nvPr/>
        </p:nvSpPr>
        <p:spPr>
          <a:xfrm>
            <a:off x="248378" y="1831219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活页</a:t>
            </a:r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P17-20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《1.4.1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空间中的点、直线和平面的向量表示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  <a:endParaRPr lang="zh-CN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292722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5e5cceb8-a29c-487c-95ad-ccb6ca12f4c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7"/>
  <p:tag name="KSO_WM_TEMPLATE_CATEGORY" val="custom"/>
  <p:tag name="KSO_WM_TEMPLATE_INDEX" val="2021423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8"/>
  <p:tag name="KSO_WM_TEMPLATE_CATEGORY" val="custom"/>
  <p:tag name="KSO_WM_TEMPLATE_INDEX" val="2021423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2"/>
  <p:tag name="KSO_WM_BEAUTIFY_FLAG" val="#wm#"/>
  <p:tag name="KSO_WM_TAG_VERSION" val="1.0"/>
  <p:tag name="KSO_WM_TEMPLATE_CATEGORY" val="custom"/>
  <p:tag name="KSO_WM_TEMPLATE_INDEX" val="2021423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7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9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1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2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4"/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0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0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1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2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3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9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1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2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8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9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2"/>
  <p:tag name="KSO_WM_ASSEMBLE_CHIP_INDEX" val="9b7bd84bc5984d92be7014d335f27942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4c5b424058124c46946a37ab332f51ec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7"/>
  <p:tag name="KSO_WM_ASSEMBLE_CHIP_INDEX" val="c6cdf3eb4c3f4e5286445f6607563f4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f5e4cde9647c47ffb1e3dc3990b97fc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4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5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6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7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8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8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4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5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1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3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1a9092427e584f55b226721bd6b6053c"/>
  <p:tag name="KSO_WM_UNIT_DEFAULT_FONT" val="24;44;4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/击/此/处/添/加/副/标/题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5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4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9f4c260b95494e3a932920048279b466"/>
  <p:tag name="KSO_WM_UNIT_DEFAULT_FONT" val="72;88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6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7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8"/>
  <p:tag name="KSO_WM_SLIDE_BACKGROUND_TYPE" val="general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9"/>
  <p:tag name="KSO_WM_SLIDE_BACKGROUND_TYPE" val="general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0"/>
  <p:tag name="KSO_WM_SLIDE_BACKGROUND_TYPE" val="general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1"/>
  <p:tag name="KSO_WM_SLIDE_BACKGROUND_TYPE" val="general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3"/>
  <p:tag name="KSO_WM_ASSEMBLE_CHIP_INDEX" val="ace580bc13e54c43b0dde29bdee8da3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eafbab328fd48319969a319ab1bfafc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4"/>
  <p:tag name="KSO_WM_ASSEMBLE_CHIP_INDEX" val="c8ad7e88cf3146188d0b0a0beb98f2b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9a5f7ceb75d54ad68ef0a5298131726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5"/>
  <p:tag name="KSO_WM_ASSEMBLE_CHIP_INDEX" val="fac74953c8bf43ce967450c67752e03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b566998da2b4dc691862fc5ffd8edef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6"/>
  <p:tag name="KSO_WM_SLIDE_BACKGROUND_TYPE" val="fram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7"/>
  <p:tag name="KSO_WM_SLIDE_BACKGROUND_TYPE" val="fram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8"/>
  <p:tag name="KSO_WM_SLIDE_BACKGROUND_TYPE" val="fram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9"/>
  <p:tag name="KSO_WM_SLIDE_BACKGROUND_TYPE" val="fram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0"/>
  <p:tag name="KSO_WM_SLIDE_BACKGROUND_TYPE" val="fram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2"/>
  <p:tag name="KSO_WM_ASSEMBLE_CHIP_INDEX" val="ed9e653fbd0c486d94984238d52845d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3a7ffc26353b485faf82b5abd38e59d0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3"/>
  <p:tag name="KSO_WM_ASSEMBLE_CHIP_INDEX" val="8cf94322622943f69e8d60503d9422a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452dfbfdcad24250a8beaefc02ef0b0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4"/>
  <p:tag name="KSO_WM_ASSEMBLE_CHIP_INDEX" val="b4d74fbe8e4440dd9df56bd6e5b40fe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af2579e16b9a4a72b13091c35d84148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5"/>
  <p:tag name="KSO_WM_SLIDE_BACKGROUND_TYPE" val="leftRight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6"/>
  <p:tag name="KSO_WM_SLIDE_BACKGROUND_TYPE" val="leftRight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7"/>
  <p:tag name="KSO_WM_SLIDE_BACKGROUND_TYPE" val="leftRight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8"/>
  <p:tag name="KSO_WM_SLIDE_BACKGROUND_TYPE" val="leftRight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9"/>
  <p:tag name="KSO_WM_SLIDE_BACKGROUND_TYPE" val="leftRight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0"/>
  <p:tag name="KSO_WM_SLIDE_BACKGROUND_TYPE" val="leftR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2"/>
  <p:tag name="KSO_WM_ASSEMBLE_CHIP_INDEX" val="b465646c60774b12b71c7543ceaea9d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2c19757e5b1c48da8a472f2f12e50d6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3"/>
  <p:tag name="KSO_WM_ASSEMBLE_CHIP_INDEX" val="7575a9549e9f49199657304f200b68e8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f06c57d3b2734aa08cdde69db6f8943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4"/>
  <p:tag name="KSO_WM_ASSEMBLE_CHIP_INDEX" val="9a309c2dbe7f40b6aeb69a3fb4838ed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5b3839e33c094c1bbc8507bc169c0f09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5"/>
  <p:tag name="KSO_WM_SLIDE_BACKGROUND_TYPE" val="topBottom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6"/>
  <p:tag name="KSO_WM_SLIDE_BACKGROUND_TYPE" val="topBottom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7"/>
  <p:tag name="KSO_WM_SLIDE_BACKGROUND_TYPE" val="topBottom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8"/>
  <p:tag name="KSO_WM_SLIDE_BACKGROUND_TYPE" val="topBottom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9"/>
  <p:tag name="KSO_WM_SLIDE_BACKGROUND_TYPE" val="topBottom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0"/>
  <p:tag name="KSO_WM_SLIDE_BACKGROUND_TYPE" val="topBottom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2"/>
  <p:tag name="KSO_WM_ASSEMBLE_CHIP_INDEX" val="050e5cf1573f4c29a1fe9f042401034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0b1d7cfd600743bc85235122663fd61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3"/>
  <p:tag name="KSO_WM_ASSEMBLE_CHIP_INDEX" val="7c2ed570570f4c50a3e8396c1a169d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d22292f92c5944809cff747dc1d97edc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4"/>
  <p:tag name="KSO_WM_ASSEMBLE_CHIP_INDEX" val="87cee3e3cd074d019b427def7fd5ef7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2c9ed5aa4c2d4f99ab6b78fbd53ec46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5"/>
  <p:tag name="KSO_WM_SLIDE_BACKGROUND_TYPE" val="bottomTop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6"/>
  <p:tag name="KSO_WM_SLIDE_BACKGROUND_TYPE" val="bottomTop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7"/>
  <p:tag name="KSO_WM_SLIDE_BACKGROUND_TYPE" val="bottomTop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8"/>
  <p:tag name="KSO_WM_SLIDE_BACKGROUND_TYPE" val="bottomTop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9"/>
  <p:tag name="KSO_WM_SLIDE_BACKGROUND_TYPE" val="bottomTop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0"/>
  <p:tag name="KSO_WM_SLIDE_BACKGROUND_TYPE" val="bottomTop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2"/>
  <p:tag name="KSO_WM_ASSEMBLE_CHIP_INDEX" val="4351735568dd49699e7fe772fee2159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71950d9ad028457980f92e94faee7289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3"/>
  <p:tag name="KSO_WM_ASSEMBLE_CHIP_INDEX" val="b92b0754c92349e5b8b3c01523bd28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6457013f9c2045dfbc799ab90108795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4"/>
  <p:tag name="KSO_WM_ASSEMBLE_CHIP_INDEX" val="dc8ab7e9e8b74eb4a50468eb76069c8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db2ffaf49fb046f791e6600b5000f6c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5"/>
  <p:tag name="KSO_WM_SLIDE_BACKGROUND_TYPE" val="navigation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6"/>
  <p:tag name="KSO_WM_SLIDE_BACKGROUND_TYPE" val="navigation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7"/>
  <p:tag name="KSO_WM_SLIDE_BACKGROUND_TYPE" val="navigation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8"/>
  <p:tag name="KSO_WM_SLIDE_BACKGROUND_TYPE" val="navigation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9"/>
  <p:tag name="KSO_WM_SLIDE_BACKGROUND_TYPE" val="navigation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0"/>
  <p:tag name="KSO_WM_SLIDE_BACKGROUND_TYPE" val="navigation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1"/>
  <p:tag name="KSO_WM_SLIDE_BACKGROUND_TYPE" val="navigation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2"/>
  <p:tag name="KSO_WM_SLIDE_BACKGROUND_TYPE" val="navigation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4"/>
  <p:tag name="KSO_WM_ASSEMBLE_CHIP_INDEX" val="e8e9f5dcca2047b5a8cb193694d292e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de7b2fda917549529e6676b80f7eac7b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5"/>
  <p:tag name="KSO_WM_ASSEMBLE_CHIP_INDEX" val="a8a1e0c5d5554bfea340cf4e95d967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c0e39fa7f70c4ff8812aff04a88d6bda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6"/>
  <p:tag name="KSO_WM_ASSEMBLE_CHIP_INDEX" val="9ed1119c38844c6699cd402b9e85a34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fd5a698dd5524e849f97fac5209743d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7"/>
  <p:tag name="KSO_WM_SLIDE_BACKGROUND_TYPE" val="belt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8"/>
  <p:tag name="KSO_WM_SLIDE_BACKGROUND_TYPE" val="belt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9"/>
  <p:tag name="KSO_WM_SLIDE_BACKGROUND_TYPE" val="belt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0"/>
  <p:tag name="KSO_WM_SLIDE_BACKGROUND_TYPE" val="belt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1"/>
  <p:tag name="KSO_WM_SLIDE_BACKGROUND_TYPE" val="belt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7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8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9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5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9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7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7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7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8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9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CHIP_GROUPID" val="5ebf6661ddc3daf3fef3f760"/>
  <p:tag name="KSO_WM_CHIP_INFOS" val="{&quot;layout_type&quot;:&quot;formiddle3&quot;,&quot;slide_type&quot;:[&quot;title&quot;],&quot;aspect_ratio&quot;:&quot;16:9&quot;}"/>
  <p:tag name="KSO_WM_CHIP_XID" val="5ebe041a0ac41c4a0a52557e"/>
  <p:tag name="KSO_WM_SLIDE_BACKGROUND_TYPE" val="general"/>
  <p:tag name="KSO_WM_SLIDE_BK_DARK_LIGHT" val="2"/>
  <p:tag name="KSO_WM_SLIDE_ID" val="custom20214236_1"/>
  <p:tag name="KSO_WM_SLIDE_INDEX" val="1"/>
  <p:tag name="KSO_WM_SLIDE_ITEM_CNT" val="0"/>
  <p:tag name="KSO_WM_SLIDE_LAYOUT" val="a_f"/>
  <p:tag name="KSO_WM_SLIDE_LAYOUT_CNT" val="1_2"/>
  <p:tag name="KSO_WM_SLIDE_LAYOUT_INFO" val="{&quot;id&quot;:&quot;2020-11-04T11:07:53&quot;,&quot;maxSize&quot;:{&quot;size1&quot;:52.927526177300344},&quot;minSize&quot;:{&quot;size1&quot;:43.827526177300342},&quot;normalSize&quot;:{&quot;size1&quot;:48.127526177300346},&quot;subLayout&quot;:[{&quot;id&quot;:&quot;2020-11-04T11:07:53&quot;,&quot;margin&quot;:{&quot;bottom&quot;:0.68274295330047607,&quot;left&quot;:4.5982694625854492,&quot;right&quot;:4.5737762451171875,&quot;top&quot;:4.381861686706543},&quot;type&quot;:0},{&quot;id&quot;:&quot;2020-11-04T11:07:53&quot;,&quot;margin&quot;:{&quot;bottom&quot;:2.8283224105834961,&quot;left&quot;:4.5810084342956543,&quot;right&quot;:16.101327896118164,&quot;top&quot;:0.79988729953765869},&quot;type&quot;:0}],&quot;type&quot;:0}"/>
  <p:tag name="KSO_WM_SLIDE_POSITION" val="130*79"/>
  <p:tag name="KSO_WM_SLIDE_SIZE" val="700*380"/>
  <p:tag name="KSO_WM_SLIDE_SUBTYPE" val="pureTxt"/>
  <p:tag name="KSO_WM_SLIDE_SUPPORT_FEATURE_TYPE" val="0"/>
  <p:tag name="KSO_WM_SLIDE_TYPE" val="title"/>
  <p:tag name="KSO_WM_SPECIAL_SOURCE" val="bdnull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COLOR_TYPE" val="1"/>
  <p:tag name="KSO_WM_TEMPLATE_INDEX" val="20214236"/>
  <p:tag name="KSO_WM_TEMPLATE_MASTER_THUMB_INDEX" val="13"/>
  <p:tag name="KSO_WM_TEMPLATE_MASTER_TYPE" val="1"/>
  <p:tag name="KSO_WM_TEMPLATE_SUBCATEGORY" val="21"/>
  <p:tag name="KSO_WM_TEMPLATE_THUMBS_INDEX" val="1、7、10、11、12、4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3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7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8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9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2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8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9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3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8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9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3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6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7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9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0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5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3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8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2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3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4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7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4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5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7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8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9"/>
  <p:tag name="KSO_WM_UNIT_PLACING_PICTURE_USER_VIEWPORT" val="{&quot;height&quot;:2952,&quot;width&quot;:3888}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0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2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4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5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7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8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9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2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3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4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8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8"/>
</p:tagLst>
</file>

<file path=ppt/tags/tag3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3F1EC"/>
      </a:dk2>
      <a:lt2>
        <a:srgbClr val="FFFFFF"/>
      </a:lt2>
      <a:accent1>
        <a:srgbClr val="E6BD4F"/>
      </a:accent1>
      <a:accent2>
        <a:srgbClr val="A7CA5C"/>
      </a:accent2>
      <a:accent3>
        <a:srgbClr val="76D177"/>
      </a:accent3>
      <a:accent4>
        <a:srgbClr val="57D29D"/>
      </a:accent4>
      <a:accent5>
        <a:srgbClr val="49CEC4"/>
      </a:accent5>
      <a:accent6>
        <a:srgbClr val="4EC6E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689</Words>
  <Application>Microsoft Office PowerPoint</Application>
  <PresentationFormat>宽屏</PresentationFormat>
  <Paragraphs>79</Paragraphs>
  <Slides>11</Slides>
  <Notes>1</Notes>
  <HiddenSlides>1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方正黑体_GBK</vt:lpstr>
      <vt:lpstr>黑体</vt:lpstr>
      <vt:lpstr>华文中宋</vt:lpstr>
      <vt:lpstr>宋体</vt:lpstr>
      <vt:lpstr>微软雅黑</vt:lpstr>
      <vt:lpstr>Arial</vt:lpstr>
      <vt:lpstr>Calibri</vt:lpstr>
      <vt:lpstr>Cambria Math</vt:lpstr>
      <vt:lpstr>Times New Roman</vt:lpstr>
      <vt:lpstr>Office 主题</vt:lpstr>
      <vt:lpstr>1_Office 主题​​</vt:lpstr>
      <vt:lpstr>WPS 公式 3.0</vt:lpstr>
      <vt:lpstr>文档</vt:lpstr>
      <vt:lpstr>选修一《第一章 空间向量与立体几何》 1.4.1 用空间向量研究直线、平面的位置关系（1） </vt:lpstr>
      <vt:lpstr>空间向量与点线面的联系</vt:lpstr>
      <vt:lpstr>一、用向量表示空间中的点、直线和平面</vt:lpstr>
      <vt:lpstr>新知1：用向量表示空间中的点/线/面</vt:lpstr>
      <vt:lpstr>新知1：用向量表示空间中的点/线/面</vt:lpstr>
      <vt:lpstr>【要点1】求直线的方向向量</vt:lpstr>
      <vt:lpstr>【要点2】求平面的法向量</vt:lpstr>
      <vt:lpstr>PowerPoint 演示文稿</vt:lpstr>
      <vt:lpstr>PowerPoint 演示文稿</vt:lpstr>
      <vt:lpstr>【备选】求平面的法向量</vt:lpstr>
      <vt:lpstr>课后作业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选修一《第一章 空间向量与立体几何》 1.4.1 用空间向量研究直线、平面的位置关系</dc:title>
  <dc:creator>LLD</dc:creator>
  <cp:lastModifiedBy>微软用户</cp:lastModifiedBy>
  <cp:revision>20</cp:revision>
  <cp:lastPrinted>2023-07-05T12:06:23Z</cp:lastPrinted>
  <dcterms:created xsi:type="dcterms:W3CDTF">2023-07-05T12:06:23Z</dcterms:created>
  <dcterms:modified xsi:type="dcterms:W3CDTF">2024-09-09T03:55:48Z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