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heme/theme2.xml" ContentType="application/vnd.openxmlformats-officedocument.theme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1.xml" ContentType="application/vnd.openxmlformats-officedocument.presentationml.notesSl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notesSlides/notesSlide2.xml" ContentType="application/vnd.openxmlformats-officedocument.presentationml.notesSlid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9" r:id="rId4"/>
    <p:sldId id="271" r:id="rId5"/>
    <p:sldId id="273" r:id="rId6"/>
    <p:sldId id="272" r:id="rId7"/>
    <p:sldId id="277" r:id="rId8"/>
    <p:sldId id="265" r:id="rId9"/>
    <p:sldId id="275" r:id="rId10"/>
    <p:sldId id="266" r:id="rId11"/>
    <p:sldId id="267" r:id="rId12"/>
    <p:sldId id="317" r:id="rId13"/>
    <p:sldId id="342" r:id="rId14"/>
    <p:sldId id="428" r:id="rId15"/>
    <p:sldId id="429" r:id="rId16"/>
    <p:sldId id="276" r:id="rId17"/>
    <p:sldId id="531" r:id="rId18"/>
  </p:sldIdLst>
  <p:sldSz cx="12192000" cy="6858000"/>
  <p:notesSz cx="9144000" cy="6858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  <p:cmAuthor id="2" name="*" initials="*" lastIdx="0" clrIdx="0"/>
  <p:cmAuthor id="3" name="USER" initials="U" lastIdx="0" clrIdx="0"/>
  <p:cmAuthor id="4" name="YOGA" initials="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580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9C34C-2F06-40D6-AAAB-0D008A396E9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9C34C-2F06-40D6-AAAB-0D008A396E9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0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6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tags" Target="../tags/tag102.xml"/><Relationship Id="rId3" Type="http://schemas.openxmlformats.org/officeDocument/2006/relationships/tags" Target="../tags/tag87.xml"/><Relationship Id="rId21" Type="http://schemas.openxmlformats.org/officeDocument/2006/relationships/tags" Target="../tags/tag105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tags" Target="../tags/tag101.xml"/><Relationship Id="rId25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6" Type="http://schemas.openxmlformats.org/officeDocument/2006/relationships/tags" Target="../tags/tag100.xml"/><Relationship Id="rId20" Type="http://schemas.openxmlformats.org/officeDocument/2006/relationships/tags" Target="../tags/tag104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24" Type="http://schemas.openxmlformats.org/officeDocument/2006/relationships/tags" Target="../tags/tag108.xml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23" Type="http://schemas.openxmlformats.org/officeDocument/2006/relationships/tags" Target="../tags/tag107.xml"/><Relationship Id="rId10" Type="http://schemas.openxmlformats.org/officeDocument/2006/relationships/tags" Target="../tags/tag94.xml"/><Relationship Id="rId19" Type="http://schemas.openxmlformats.org/officeDocument/2006/relationships/tags" Target="../tags/tag103.xml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Relationship Id="rId22" Type="http://schemas.openxmlformats.org/officeDocument/2006/relationships/tags" Target="../tags/tag106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10" Type="http://schemas.openxmlformats.org/officeDocument/2006/relationships/tags" Target="../tags/tag118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tags" Target="../tags/tag154.xml"/><Relationship Id="rId18" Type="http://schemas.openxmlformats.org/officeDocument/2006/relationships/tags" Target="../tags/tag159.xml"/><Relationship Id="rId26" Type="http://schemas.openxmlformats.org/officeDocument/2006/relationships/tags" Target="../tags/tag167.xml"/><Relationship Id="rId3" Type="http://schemas.openxmlformats.org/officeDocument/2006/relationships/tags" Target="../tags/tag144.xml"/><Relationship Id="rId21" Type="http://schemas.openxmlformats.org/officeDocument/2006/relationships/tags" Target="../tags/tag162.xml"/><Relationship Id="rId7" Type="http://schemas.openxmlformats.org/officeDocument/2006/relationships/tags" Target="../tags/tag148.xml"/><Relationship Id="rId12" Type="http://schemas.openxmlformats.org/officeDocument/2006/relationships/tags" Target="../tags/tag153.xml"/><Relationship Id="rId17" Type="http://schemas.openxmlformats.org/officeDocument/2006/relationships/tags" Target="../tags/tag158.xml"/><Relationship Id="rId25" Type="http://schemas.openxmlformats.org/officeDocument/2006/relationships/tags" Target="../tags/tag166.xml"/><Relationship Id="rId2" Type="http://schemas.openxmlformats.org/officeDocument/2006/relationships/tags" Target="../tags/tag143.xml"/><Relationship Id="rId16" Type="http://schemas.openxmlformats.org/officeDocument/2006/relationships/tags" Target="../tags/tag157.xml"/><Relationship Id="rId20" Type="http://schemas.openxmlformats.org/officeDocument/2006/relationships/tags" Target="../tags/tag161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tags" Target="../tags/tag152.xml"/><Relationship Id="rId24" Type="http://schemas.openxmlformats.org/officeDocument/2006/relationships/tags" Target="../tags/tag165.xml"/><Relationship Id="rId5" Type="http://schemas.openxmlformats.org/officeDocument/2006/relationships/tags" Target="../tags/tag146.xml"/><Relationship Id="rId15" Type="http://schemas.openxmlformats.org/officeDocument/2006/relationships/tags" Target="../tags/tag156.xml"/><Relationship Id="rId23" Type="http://schemas.openxmlformats.org/officeDocument/2006/relationships/tags" Target="../tags/tag164.xml"/><Relationship Id="rId28" Type="http://schemas.openxmlformats.org/officeDocument/2006/relationships/slideMaster" Target="../slideMasters/slideMaster1.xml"/><Relationship Id="rId10" Type="http://schemas.openxmlformats.org/officeDocument/2006/relationships/tags" Target="../tags/tag151.xml"/><Relationship Id="rId19" Type="http://schemas.openxmlformats.org/officeDocument/2006/relationships/tags" Target="../tags/tag160.xml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tags" Target="../tags/tag155.xml"/><Relationship Id="rId22" Type="http://schemas.openxmlformats.org/officeDocument/2006/relationships/tags" Target="../tags/tag163.xml"/><Relationship Id="rId27" Type="http://schemas.openxmlformats.org/officeDocument/2006/relationships/tags" Target="../tags/tag168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26" Type="http://schemas.openxmlformats.org/officeDocument/2006/relationships/tags" Target="../tags/tag211.xml"/><Relationship Id="rId3" Type="http://schemas.openxmlformats.org/officeDocument/2006/relationships/tags" Target="../tags/tag188.xml"/><Relationship Id="rId21" Type="http://schemas.openxmlformats.org/officeDocument/2006/relationships/tags" Target="../tags/tag206.xml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5" Type="http://schemas.openxmlformats.org/officeDocument/2006/relationships/tags" Target="../tags/tag210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0" Type="http://schemas.openxmlformats.org/officeDocument/2006/relationships/tags" Target="../tags/tag205.xml"/><Relationship Id="rId29" Type="http://schemas.openxmlformats.org/officeDocument/2006/relationships/tags" Target="../tags/tag214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24" Type="http://schemas.openxmlformats.org/officeDocument/2006/relationships/tags" Target="../tags/tag209.xml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23" Type="http://schemas.openxmlformats.org/officeDocument/2006/relationships/tags" Target="../tags/tag208.xml"/><Relationship Id="rId28" Type="http://schemas.openxmlformats.org/officeDocument/2006/relationships/tags" Target="../tags/tag213.xml"/><Relationship Id="rId10" Type="http://schemas.openxmlformats.org/officeDocument/2006/relationships/tags" Target="../tags/tag195.xml"/><Relationship Id="rId19" Type="http://schemas.openxmlformats.org/officeDocument/2006/relationships/tags" Target="../tags/tag204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Relationship Id="rId22" Type="http://schemas.openxmlformats.org/officeDocument/2006/relationships/tags" Target="../tags/tag207.xml"/><Relationship Id="rId27" Type="http://schemas.openxmlformats.org/officeDocument/2006/relationships/tags" Target="../tags/tag212.xml"/><Relationship Id="rId30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tags" Target="../tags/tag227.xml"/><Relationship Id="rId18" Type="http://schemas.openxmlformats.org/officeDocument/2006/relationships/tags" Target="../tags/tag232.xml"/><Relationship Id="rId26" Type="http://schemas.openxmlformats.org/officeDocument/2006/relationships/tags" Target="../tags/tag240.xml"/><Relationship Id="rId3" Type="http://schemas.openxmlformats.org/officeDocument/2006/relationships/tags" Target="../tags/tag217.xml"/><Relationship Id="rId21" Type="http://schemas.openxmlformats.org/officeDocument/2006/relationships/tags" Target="../tags/tag235.xml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17" Type="http://schemas.openxmlformats.org/officeDocument/2006/relationships/tags" Target="../tags/tag231.xml"/><Relationship Id="rId25" Type="http://schemas.openxmlformats.org/officeDocument/2006/relationships/tags" Target="../tags/tag239.xml"/><Relationship Id="rId2" Type="http://schemas.openxmlformats.org/officeDocument/2006/relationships/tags" Target="../tags/tag216.xml"/><Relationship Id="rId16" Type="http://schemas.openxmlformats.org/officeDocument/2006/relationships/tags" Target="../tags/tag230.xml"/><Relationship Id="rId20" Type="http://schemas.openxmlformats.org/officeDocument/2006/relationships/tags" Target="../tags/tag234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24" Type="http://schemas.openxmlformats.org/officeDocument/2006/relationships/tags" Target="../tags/tag238.xml"/><Relationship Id="rId5" Type="http://schemas.openxmlformats.org/officeDocument/2006/relationships/tags" Target="../tags/tag219.xml"/><Relationship Id="rId15" Type="http://schemas.openxmlformats.org/officeDocument/2006/relationships/tags" Target="../tags/tag229.xml"/><Relationship Id="rId23" Type="http://schemas.openxmlformats.org/officeDocument/2006/relationships/tags" Target="../tags/tag237.xml"/><Relationship Id="rId10" Type="http://schemas.openxmlformats.org/officeDocument/2006/relationships/tags" Target="../tags/tag224.xml"/><Relationship Id="rId19" Type="http://schemas.openxmlformats.org/officeDocument/2006/relationships/tags" Target="../tags/tag233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tags" Target="../tags/tag228.xml"/><Relationship Id="rId22" Type="http://schemas.openxmlformats.org/officeDocument/2006/relationships/tags" Target="../tags/tag236.xml"/><Relationship Id="rId27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219200" y="3587991"/>
            <a:ext cx="8383819" cy="3759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 b="0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19200" y="2159321"/>
            <a:ext cx="8383819" cy="1334925"/>
          </a:xfrm>
        </p:spPr>
        <p:txBody>
          <a:bodyPr anchor="b">
            <a:normAutofit/>
          </a:bodyPr>
          <a:lstStyle>
            <a:lvl1pPr algn="r">
              <a:defRPr sz="4000" b="0" kern="1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单击此处添加您的标题文字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2297" y="1133475"/>
            <a:ext cx="10954459" cy="510014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Title"/>
          <p:cNvSpPr/>
          <p:nvPr userDrawn="1">
            <p:custDataLst>
              <p:tags r:id="rId1"/>
            </p:custDataLst>
          </p:nvPr>
        </p:nvSpPr>
        <p:spPr>
          <a:xfrm>
            <a:off x="2677655" y="3057470"/>
            <a:ext cx="6819052" cy="99201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0 h 0"/>
              <a:gd name="connsiteX1-45" fmla="*/ 2520280 w 2520280"/>
              <a:gd name="connsiteY1-46" fmla="*/ 0 h 0"/>
              <a:gd name="connsiteX2-47" fmla="*/ 0 w 2520280"/>
              <a:gd name="connsiteY2-48" fmla="*/ 0 h 0"/>
            </a:gdLst>
            <a:ahLst/>
            <a:cxnLst>
              <a:cxn ang="0">
                <a:pos x="connsiteX0-43" y="connsiteY0-44"/>
              </a:cxn>
              <a:cxn ang="0">
                <a:pos x="connsiteX1-45" y="connsiteY1-46"/>
              </a:cxn>
              <a:cxn ang="0">
                <a:pos x="connsiteX2-47" y="connsiteY2-48"/>
              </a:cxn>
            </a:cxnLst>
            <a:rect l="l" t="t" r="r" b="b"/>
            <a:pathLst>
              <a:path w="2520280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78400" y="3121716"/>
            <a:ext cx="6818400" cy="993600"/>
          </a:xfrm>
        </p:spPr>
        <p:txBody>
          <a:bodyPr lIns="0" tIns="46800" rIns="0" anchor="t" anchorCtr="0">
            <a:normAutofit/>
          </a:bodyPr>
          <a:lstStyle>
            <a:lvl1pPr algn="ctr">
              <a:defRPr sz="32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/>
              <a:t>单击此处添加您的标题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2298" y="1244603"/>
            <a:ext cx="5080000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82641" y="1244603"/>
            <a:ext cx="5094116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4501" y="298151"/>
            <a:ext cx="10515597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54501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54501" y="2200273"/>
            <a:ext cx="5157787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86912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86912" y="2200273"/>
            <a:ext cx="5183188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BT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46192" y="987428"/>
            <a:ext cx="3932237" cy="106997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en-US"/>
          </a:p>
        </p:txBody>
      </p:sp>
      <p:sp>
        <p:nvSpPr>
          <p:cNvPr id="7" name="KSO_BC1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8" name="KSO_BC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246192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476090" y="510897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56592" y="510897"/>
            <a:ext cx="9795320" cy="5811838"/>
          </a:xfrm>
        </p:spPr>
        <p:txBody>
          <a:bodyPr vert="eaVer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685800" indent="0">
              <a:buFontTx/>
              <a:buNone/>
              <a:defRPr sz="20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  <a:lvl6pPr marL="1714500" indent="0">
              <a:buFontTx/>
              <a:buNone/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91307" y="424415"/>
            <a:ext cx="11609387" cy="6148387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>
            <p:custDataLst>
              <p:tags r:id="rId1"/>
            </p:custDataLst>
          </p:nvPr>
        </p:nvSpPr>
        <p:spPr>
          <a:xfrm>
            <a:off x="3021014" y="2430464"/>
            <a:ext cx="6008687" cy="2219325"/>
          </a:xfrm>
          <a:custGeom>
            <a:avLst/>
            <a:gdLst>
              <a:gd name="connsiteX0" fmla="*/ 0 w 6008914"/>
              <a:gd name="connsiteY0" fmla="*/ 452846 h 2220686"/>
              <a:gd name="connsiteX1" fmla="*/ 252548 w 6008914"/>
              <a:gd name="connsiteY1" fmla="*/ 1793966 h 2220686"/>
              <a:gd name="connsiteX2" fmla="*/ 5320937 w 6008914"/>
              <a:gd name="connsiteY2" fmla="*/ 2220686 h 2220686"/>
              <a:gd name="connsiteX3" fmla="*/ 6008914 w 6008914"/>
              <a:gd name="connsiteY3" fmla="*/ 0 h 2220686"/>
              <a:gd name="connsiteX4" fmla="*/ 0 w 6008914"/>
              <a:gd name="connsiteY4" fmla="*/ 452846 h 222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2220686">
                <a:moveTo>
                  <a:pt x="0" y="452846"/>
                </a:moveTo>
                <a:lnTo>
                  <a:pt x="252548" y="1793966"/>
                </a:lnTo>
                <a:lnTo>
                  <a:pt x="5320937" y="2220686"/>
                </a:lnTo>
                <a:lnTo>
                  <a:pt x="6008914" y="0"/>
                </a:lnTo>
                <a:lnTo>
                  <a:pt x="0" y="4528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9086850" y="2482850"/>
            <a:ext cx="400050" cy="158750"/>
          </a:xfrm>
          <a:custGeom>
            <a:avLst/>
            <a:gdLst>
              <a:gd name="connsiteX0" fmla="*/ 0 w 400050"/>
              <a:gd name="connsiteY0" fmla="*/ 152400 h 158750"/>
              <a:gd name="connsiteX1" fmla="*/ 374650 w 400050"/>
              <a:gd name="connsiteY1" fmla="*/ 0 h 158750"/>
              <a:gd name="connsiteX2" fmla="*/ 400050 w 400050"/>
              <a:gd name="connsiteY2" fmla="*/ 158750 h 158750"/>
              <a:gd name="connsiteX3" fmla="*/ 0 w 400050"/>
              <a:gd name="connsiteY3" fmla="*/ 1524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050" h="158750">
                <a:moveTo>
                  <a:pt x="0" y="152400"/>
                </a:moveTo>
                <a:lnTo>
                  <a:pt x="374650" y="0"/>
                </a:lnTo>
                <a:lnTo>
                  <a:pt x="400050" y="15875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8959850" y="1936750"/>
            <a:ext cx="368300" cy="342900"/>
          </a:xfrm>
          <a:custGeom>
            <a:avLst/>
            <a:gdLst>
              <a:gd name="connsiteX0" fmla="*/ 0 w 368300"/>
              <a:gd name="connsiteY0" fmla="*/ 342900 h 342900"/>
              <a:gd name="connsiteX1" fmla="*/ 254000 w 368300"/>
              <a:gd name="connsiteY1" fmla="*/ 0 h 342900"/>
              <a:gd name="connsiteX2" fmla="*/ 368300 w 368300"/>
              <a:gd name="connsiteY2" fmla="*/ 139700 h 342900"/>
              <a:gd name="connsiteX3" fmla="*/ 0 w 3683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42900">
                <a:moveTo>
                  <a:pt x="0" y="342900"/>
                </a:moveTo>
                <a:lnTo>
                  <a:pt x="254000" y="0"/>
                </a:lnTo>
                <a:lnTo>
                  <a:pt x="368300" y="139700"/>
                </a:lnTo>
                <a:lnTo>
                  <a:pt x="0" y="3429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BT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 rot="21480000">
            <a:off x="3425128" y="2856342"/>
            <a:ext cx="5012891" cy="108621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 rot="300000">
            <a:off x="5760000" y="4060800"/>
            <a:ext cx="2566800" cy="3924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1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6" name="椭圆 4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椭圆 5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椭圆 8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椭圆 7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椭圆 9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29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32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33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184640" y="6015789"/>
            <a:ext cx="649960" cy="659938"/>
            <a:chOff x="7072313" y="1954217"/>
            <a:chExt cx="3722687" cy="3779837"/>
          </a:xfrm>
        </p:grpSpPr>
        <p:sp>
          <p:nvSpPr>
            <p:cNvPr id="17" name="椭圆 4"/>
            <p:cNvSpPr>
              <a:spLocks noChangeArrowhead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5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7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20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29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30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32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33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59881" y="219736"/>
            <a:ext cx="1269341" cy="1288828"/>
            <a:chOff x="7072313" y="1954217"/>
            <a:chExt cx="3722687" cy="3779837"/>
          </a:xfrm>
        </p:grpSpPr>
        <p:sp>
          <p:nvSpPr>
            <p:cNvPr id="10" name="椭圆 4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29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30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2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3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74930" y="5935793"/>
            <a:ext cx="730326" cy="74153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712918" y="5436629"/>
            <a:ext cx="1269341" cy="1288828"/>
            <a:chOff x="7072313" y="1954217"/>
            <a:chExt cx="3722687" cy="3779837"/>
          </a:xfrm>
        </p:grpSpPr>
        <p:sp>
          <p:nvSpPr>
            <p:cNvPr id="12" name="椭圆 4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7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15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29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0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3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 userDrawn="1">
            <p:custDataLst>
              <p:tags r:id="rId3"/>
            </p:custDataLst>
          </p:nvPr>
        </p:nvGrpSpPr>
        <p:grpSpPr>
          <a:xfrm>
            <a:off x="10202780" y="5448327"/>
            <a:ext cx="507340" cy="515129"/>
            <a:chOff x="7072313" y="1954217"/>
            <a:chExt cx="3722687" cy="3779837"/>
          </a:xfrm>
        </p:grpSpPr>
        <p:sp>
          <p:nvSpPr>
            <p:cNvPr id="22" name="椭圆 4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5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8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7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25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29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30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32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3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00058" y="6049084"/>
            <a:ext cx="730326" cy="741538"/>
            <a:chOff x="7072313" y="1954217"/>
            <a:chExt cx="3722687" cy="3779837"/>
          </a:xfrm>
        </p:grpSpPr>
        <p:sp>
          <p:nvSpPr>
            <p:cNvPr id="14" name="椭圆 4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8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7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29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0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32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33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42774" y="185695"/>
            <a:ext cx="1272140" cy="1291670"/>
            <a:chOff x="7072313" y="1954217"/>
            <a:chExt cx="3722687" cy="3779837"/>
          </a:xfrm>
        </p:grpSpPr>
        <p:sp>
          <p:nvSpPr>
            <p:cNvPr id="24" name="椭圆 4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5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8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27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29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0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32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33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9" name="组合 28"/>
          <p:cNvGrpSpPr/>
          <p:nvPr userDrawn="1">
            <p:custDataLst>
              <p:tags r:id="rId5"/>
            </p:custDataLst>
          </p:nvPr>
        </p:nvGrpSpPr>
        <p:grpSpPr>
          <a:xfrm>
            <a:off x="219775" y="589956"/>
            <a:ext cx="1272140" cy="1291670"/>
            <a:chOff x="7072313" y="1954217"/>
            <a:chExt cx="3722687" cy="3779837"/>
          </a:xfrm>
        </p:grpSpPr>
        <p:sp>
          <p:nvSpPr>
            <p:cNvPr id="30" name="椭圆 4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5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8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7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椭圆 33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椭圆 29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30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32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椭圆 33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 userDrawn="1">
            <p:custDataLst>
              <p:tags r:id="rId6"/>
            </p:custDataLst>
          </p:nvPr>
        </p:nvGrpSpPr>
        <p:grpSpPr>
          <a:xfrm>
            <a:off x="10986066" y="5659655"/>
            <a:ext cx="543394" cy="551736"/>
            <a:chOff x="7072313" y="1954217"/>
            <a:chExt cx="3722687" cy="3779837"/>
          </a:xfrm>
        </p:grpSpPr>
        <p:sp>
          <p:nvSpPr>
            <p:cNvPr id="40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43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29" Type="http://schemas.openxmlformats.org/officeDocument/2006/relationships/tags" Target="../tags/tag1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32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28" Type="http://schemas.openxmlformats.org/officeDocument/2006/relationships/tags" Target="../tags/tag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Relationship Id="rId27" Type="http://schemas.openxmlformats.org/officeDocument/2006/relationships/tags" Target="../tags/tag8.xml"/><Relationship Id="rId30" Type="http://schemas.openxmlformats.org/officeDocument/2006/relationships/tags" Target="../tags/tag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>
              <p:custDataLst>
                <p:tags r:id="rId28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D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0" y="0"/>
              <a:ext cx="6426200" cy="5861054"/>
            </a:xfrm>
            <a:custGeom>
              <a:avLst/>
              <a:gdLst>
                <a:gd name="connsiteX0" fmla="*/ 0 w 6426200"/>
                <a:gd name="connsiteY0" fmla="*/ 0 h 5861054"/>
                <a:gd name="connsiteX1" fmla="*/ 6202018 w 6426200"/>
                <a:gd name="connsiteY1" fmla="*/ 0 h 5861054"/>
                <a:gd name="connsiteX2" fmla="*/ 6225541 w 6426200"/>
                <a:gd name="connsiteY2" fmla="*/ 69532 h 5861054"/>
                <a:gd name="connsiteX3" fmla="*/ 6426200 w 6426200"/>
                <a:gd name="connsiteY3" fmla="*/ 1397004 h 5861054"/>
                <a:gd name="connsiteX4" fmla="*/ 1962943 w 6426200"/>
                <a:gd name="connsiteY4" fmla="*/ 5861054 h 5861054"/>
                <a:gd name="connsiteX5" fmla="*/ 27937 w 6426200"/>
                <a:gd name="connsiteY5" fmla="*/ 5420851 h 5861054"/>
                <a:gd name="connsiteX6" fmla="*/ 0 w 6426200"/>
                <a:gd name="connsiteY6" fmla="*/ 5406540 h 586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200" h="5861054">
                  <a:moveTo>
                    <a:pt x="0" y="0"/>
                  </a:moveTo>
                  <a:lnTo>
                    <a:pt x="6202018" y="0"/>
                  </a:lnTo>
                  <a:lnTo>
                    <a:pt x="6225541" y="69532"/>
                  </a:lnTo>
                  <a:cubicBezTo>
                    <a:pt x="6355948" y="488880"/>
                    <a:pt x="6426200" y="934737"/>
                    <a:pt x="6426200" y="1397004"/>
                  </a:cubicBezTo>
                  <a:cubicBezTo>
                    <a:pt x="6426200" y="3862431"/>
                    <a:pt x="4427932" y="5861054"/>
                    <a:pt x="1962943" y="5861054"/>
                  </a:cubicBezTo>
                  <a:cubicBezTo>
                    <a:pt x="1269665" y="5861054"/>
                    <a:pt x="613305" y="5702960"/>
                    <a:pt x="27937" y="5420851"/>
                  </a:cubicBezTo>
                  <a:lnTo>
                    <a:pt x="0" y="5406540"/>
                  </a:lnTo>
                  <a:close/>
                </a:path>
              </a:pathLst>
            </a:custGeom>
            <a:solidFill>
              <a:srgbClr val="E5B8B7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" y="0"/>
              <a:ext cx="4662117" cy="4096657"/>
            </a:xfrm>
            <a:custGeom>
              <a:avLst/>
              <a:gdLst>
                <a:gd name="connsiteX0" fmla="*/ 0 w 4662117"/>
                <a:gd name="connsiteY0" fmla="*/ 0 h 4096657"/>
                <a:gd name="connsiteX1" fmla="*/ 4269417 w 4662117"/>
                <a:gd name="connsiteY1" fmla="*/ 0 h 4096657"/>
                <a:gd name="connsiteX2" fmla="*/ 4336341 w 4662117"/>
                <a:gd name="connsiteY2" fmla="*/ 110179 h 4096657"/>
                <a:gd name="connsiteX3" fmla="*/ 4662117 w 4662117"/>
                <a:gd name="connsiteY3" fmla="*/ 1396997 h 4096657"/>
                <a:gd name="connsiteX4" fmla="*/ 1962937 w 4662117"/>
                <a:gd name="connsiteY4" fmla="*/ 4096657 h 4096657"/>
                <a:gd name="connsiteX5" fmla="*/ 54329 w 4662117"/>
                <a:gd name="connsiteY5" fmla="*/ 3305945 h 4096657"/>
                <a:gd name="connsiteX6" fmla="*/ 0 w 4662117"/>
                <a:gd name="connsiteY6" fmla="*/ 3246158 h 409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2117" h="4096657">
                  <a:moveTo>
                    <a:pt x="0" y="0"/>
                  </a:moveTo>
                  <a:lnTo>
                    <a:pt x="4269417" y="0"/>
                  </a:lnTo>
                  <a:lnTo>
                    <a:pt x="4336341" y="110179"/>
                  </a:lnTo>
                  <a:cubicBezTo>
                    <a:pt x="4544103" y="492703"/>
                    <a:pt x="4662117" y="931066"/>
                    <a:pt x="4662117" y="1396997"/>
                  </a:cubicBezTo>
                  <a:cubicBezTo>
                    <a:pt x="4662117" y="2887978"/>
                    <a:pt x="3453653" y="4096657"/>
                    <a:pt x="1962937" y="4096657"/>
                  </a:cubicBezTo>
                  <a:cubicBezTo>
                    <a:pt x="1217579" y="4096657"/>
                    <a:pt x="542784" y="3794487"/>
                    <a:pt x="54329" y="3305945"/>
                  </a:cubicBezTo>
                  <a:lnTo>
                    <a:pt x="0" y="3246158"/>
                  </a:lnTo>
                  <a:close/>
                </a:path>
              </a:pathLst>
            </a:custGeom>
            <a:solidFill>
              <a:srgbClr val="D78F8D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9824-3CC5-4DB1-AF2F-82061BA31390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31" r:link="rId3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ransition spd="med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400" kern="12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wmf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5.wmf"/><Relationship Id="rId5" Type="http://schemas.openxmlformats.org/officeDocument/2006/relationships/image" Target="../media/image2.emf"/><Relationship Id="rId10" Type="http://schemas.openxmlformats.org/officeDocument/2006/relationships/oleObject" Target="../embeddings/oleObject3.bin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3.wmf"/><Relationship Id="rId3" Type="http://schemas.openxmlformats.org/officeDocument/2006/relationships/oleObject" Target="../embeddings/oleObject4.bin"/><Relationship Id="rId21" Type="http://schemas.openxmlformats.org/officeDocument/2006/relationships/oleObject" Target="../embeddings/oleObject13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12.wmf"/><Relationship Id="rId20" Type="http://schemas.openxmlformats.org/officeDocument/2006/relationships/image" Target="../media/image14.wmf"/><Relationship Id="rId1" Type="http://schemas.openxmlformats.org/officeDocument/2006/relationships/tags" Target="../tags/tag246.x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9.wmf"/><Relationship Id="rId19" Type="http://schemas.openxmlformats.org/officeDocument/2006/relationships/oleObject" Target="../embeddings/oleObject12.bin"/><Relationship Id="rId4" Type="http://schemas.openxmlformats.org/officeDocument/2006/relationships/image" Target="../media/image6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1.wmf"/><Relationship Id="rId22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47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25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24.wmf"/><Relationship Id="rId20" Type="http://schemas.openxmlformats.org/officeDocument/2006/relationships/image" Target="../media/image26.wmf"/><Relationship Id="rId1" Type="http://schemas.openxmlformats.org/officeDocument/2006/relationships/tags" Target="../tags/tag248.x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34.wmf"/><Relationship Id="rId3" Type="http://schemas.openxmlformats.org/officeDocument/2006/relationships/oleObject" Target="../embeddings/oleObject26.bin"/><Relationship Id="rId21" Type="http://schemas.openxmlformats.org/officeDocument/2006/relationships/oleObject" Target="../embeddings/oleObject35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33.bin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33.wmf"/><Relationship Id="rId20" Type="http://schemas.openxmlformats.org/officeDocument/2006/relationships/image" Target="../media/image35.wmf"/><Relationship Id="rId1" Type="http://schemas.openxmlformats.org/officeDocument/2006/relationships/tags" Target="../tags/tag249.x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30.bin"/><Relationship Id="rId24" Type="http://schemas.openxmlformats.org/officeDocument/2006/relationships/image" Target="../media/image37.wmf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23" Type="http://schemas.openxmlformats.org/officeDocument/2006/relationships/oleObject" Target="../embeddings/oleObject36.bin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34.bin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2.wmf"/><Relationship Id="rId22" Type="http://schemas.openxmlformats.org/officeDocument/2006/relationships/image" Target="../media/image3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46.wmf"/><Relationship Id="rId26" Type="http://schemas.openxmlformats.org/officeDocument/2006/relationships/image" Target="../media/image50.wmf"/><Relationship Id="rId3" Type="http://schemas.openxmlformats.org/officeDocument/2006/relationships/image" Target="../media/image38.emf"/><Relationship Id="rId21" Type="http://schemas.openxmlformats.org/officeDocument/2006/relationships/oleObject" Target="../embeddings/oleObject45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3.wmf"/><Relationship Id="rId17" Type="http://schemas.openxmlformats.org/officeDocument/2006/relationships/oleObject" Target="../embeddings/oleObject43.bin"/><Relationship Id="rId25" Type="http://schemas.openxmlformats.org/officeDocument/2006/relationships/oleObject" Target="../embeddings/oleObject47.bin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45.wmf"/><Relationship Id="rId20" Type="http://schemas.openxmlformats.org/officeDocument/2006/relationships/image" Target="../media/image47.wmf"/><Relationship Id="rId1" Type="http://schemas.openxmlformats.org/officeDocument/2006/relationships/tags" Target="../tags/tag250.x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40.bin"/><Relationship Id="rId24" Type="http://schemas.openxmlformats.org/officeDocument/2006/relationships/image" Target="../media/image49.wmf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23" Type="http://schemas.openxmlformats.org/officeDocument/2006/relationships/oleObject" Target="../embeddings/oleObject46.bin"/><Relationship Id="rId10" Type="http://schemas.openxmlformats.org/officeDocument/2006/relationships/image" Target="../media/image42.wmf"/><Relationship Id="rId19" Type="http://schemas.openxmlformats.org/officeDocument/2006/relationships/oleObject" Target="../embeddings/oleObject44.bin"/><Relationship Id="rId4" Type="http://schemas.openxmlformats.org/officeDocument/2006/relationships/image" Target="../media/image39.e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4.wmf"/><Relationship Id="rId22" Type="http://schemas.openxmlformats.org/officeDocument/2006/relationships/image" Target="../media/image4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51.x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5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image" Target="../media/image61.gi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52.x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59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66.wmf"/><Relationship Id="rId18" Type="http://schemas.openxmlformats.org/officeDocument/2006/relationships/oleObject" Target="../embeddings/oleObject66.bin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70.wmf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63.bin"/><Relationship Id="rId17" Type="http://schemas.openxmlformats.org/officeDocument/2006/relationships/image" Target="../media/image68.wmf"/><Relationship Id="rId25" Type="http://schemas.openxmlformats.org/officeDocument/2006/relationships/image" Target="../media/image73.wmf"/><Relationship Id="rId2" Type="http://schemas.openxmlformats.org/officeDocument/2006/relationships/tags" Target="../tags/tag254.xml"/><Relationship Id="rId16" Type="http://schemas.openxmlformats.org/officeDocument/2006/relationships/oleObject" Target="../embeddings/oleObject65.bin"/><Relationship Id="rId20" Type="http://schemas.openxmlformats.org/officeDocument/2006/relationships/oleObject" Target="../embeddings/oleObject67.bin"/><Relationship Id="rId1" Type="http://schemas.openxmlformats.org/officeDocument/2006/relationships/tags" Target="../tags/tag253.x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65.wmf"/><Relationship Id="rId24" Type="http://schemas.openxmlformats.org/officeDocument/2006/relationships/oleObject" Target="../embeddings/oleObject68.bin"/><Relationship Id="rId5" Type="http://schemas.openxmlformats.org/officeDocument/2006/relationships/image" Target="../media/image62.wmf"/><Relationship Id="rId15" Type="http://schemas.openxmlformats.org/officeDocument/2006/relationships/image" Target="../media/image67.wmf"/><Relationship Id="rId23" Type="http://schemas.openxmlformats.org/officeDocument/2006/relationships/image" Target="../media/image72.png"/><Relationship Id="rId10" Type="http://schemas.openxmlformats.org/officeDocument/2006/relationships/oleObject" Target="../embeddings/oleObject62.bin"/><Relationship Id="rId19" Type="http://schemas.openxmlformats.org/officeDocument/2006/relationships/image" Target="../media/image69.wmf"/><Relationship Id="rId4" Type="http://schemas.openxmlformats.org/officeDocument/2006/relationships/oleObject" Target="../embeddings/oleObject59.bin"/><Relationship Id="rId9" Type="http://schemas.openxmlformats.org/officeDocument/2006/relationships/image" Target="../media/image64.wmf"/><Relationship Id="rId14" Type="http://schemas.openxmlformats.org/officeDocument/2006/relationships/oleObject" Target="../embeddings/oleObject64.bin"/><Relationship Id="rId22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74.bin"/><Relationship Id="rId18" Type="http://schemas.openxmlformats.org/officeDocument/2006/relationships/image" Target="../media/image81.wmf"/><Relationship Id="rId3" Type="http://schemas.openxmlformats.org/officeDocument/2006/relationships/oleObject" Target="../embeddings/oleObject69.bin"/><Relationship Id="rId21" Type="http://schemas.openxmlformats.org/officeDocument/2006/relationships/oleObject" Target="../embeddings/oleObject78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8.wmf"/><Relationship Id="rId17" Type="http://schemas.openxmlformats.org/officeDocument/2006/relationships/oleObject" Target="../embeddings/oleObject76.bin"/><Relationship Id="rId25" Type="http://schemas.openxmlformats.org/officeDocument/2006/relationships/image" Target="../media/image85.wmf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80.wmf"/><Relationship Id="rId20" Type="http://schemas.openxmlformats.org/officeDocument/2006/relationships/image" Target="../media/image82.wmf"/><Relationship Id="rId1" Type="http://schemas.openxmlformats.org/officeDocument/2006/relationships/tags" Target="../tags/tag255.x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73.bin"/><Relationship Id="rId24" Type="http://schemas.openxmlformats.org/officeDocument/2006/relationships/oleObject" Target="../embeddings/oleObject79.bin"/><Relationship Id="rId5" Type="http://schemas.openxmlformats.org/officeDocument/2006/relationships/oleObject" Target="../embeddings/oleObject70.bin"/><Relationship Id="rId15" Type="http://schemas.openxmlformats.org/officeDocument/2006/relationships/oleObject" Target="../embeddings/oleObject75.bin"/><Relationship Id="rId23" Type="http://schemas.openxmlformats.org/officeDocument/2006/relationships/image" Target="../media/image84.png"/><Relationship Id="rId10" Type="http://schemas.openxmlformats.org/officeDocument/2006/relationships/image" Target="../media/image77.wmf"/><Relationship Id="rId19" Type="http://schemas.openxmlformats.org/officeDocument/2006/relationships/oleObject" Target="../embeddings/oleObject77.bin"/><Relationship Id="rId4" Type="http://schemas.openxmlformats.org/officeDocument/2006/relationships/image" Target="../media/image74.wmf"/><Relationship Id="rId9" Type="http://schemas.openxmlformats.org/officeDocument/2006/relationships/oleObject" Target="../embeddings/oleObject72.bin"/><Relationship Id="rId14" Type="http://schemas.openxmlformats.org/officeDocument/2006/relationships/image" Target="../media/image79.wmf"/><Relationship Id="rId22" Type="http://schemas.openxmlformats.org/officeDocument/2006/relationships/image" Target="../media/image8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13" Type="http://schemas.openxmlformats.org/officeDocument/2006/relationships/oleObject" Target="../embeddings/oleObject85.bin"/><Relationship Id="rId18" Type="http://schemas.openxmlformats.org/officeDocument/2006/relationships/image" Target="../media/image92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12" Type="http://schemas.openxmlformats.org/officeDocument/2006/relationships/image" Target="../media/image89.wmf"/><Relationship Id="rId17" Type="http://schemas.openxmlformats.org/officeDocument/2006/relationships/oleObject" Target="../embeddings/oleObject87.bin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91.wmf"/><Relationship Id="rId20" Type="http://schemas.openxmlformats.org/officeDocument/2006/relationships/image" Target="../media/image93.wmf"/><Relationship Id="rId1" Type="http://schemas.openxmlformats.org/officeDocument/2006/relationships/tags" Target="../tags/tag256.xml"/><Relationship Id="rId6" Type="http://schemas.openxmlformats.org/officeDocument/2006/relationships/image" Target="../media/image86.wmf"/><Relationship Id="rId11" Type="http://schemas.openxmlformats.org/officeDocument/2006/relationships/oleObject" Target="../embeddings/oleObject84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86.bin"/><Relationship Id="rId10" Type="http://schemas.openxmlformats.org/officeDocument/2006/relationships/image" Target="../media/image88.wmf"/><Relationship Id="rId19" Type="http://schemas.openxmlformats.org/officeDocument/2006/relationships/oleObject" Target="../embeddings/oleObject88.bin"/><Relationship Id="rId4" Type="http://schemas.openxmlformats.org/officeDocument/2006/relationships/image" Target="../media/image74.wmf"/><Relationship Id="rId9" Type="http://schemas.openxmlformats.org/officeDocument/2006/relationships/oleObject" Target="../embeddings/oleObject83.bin"/><Relationship Id="rId14" Type="http://schemas.openxmlformats.org/officeDocument/2006/relationships/image" Target="../media/image9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13" Type="http://schemas.openxmlformats.org/officeDocument/2006/relationships/image" Target="../media/image99.wmf"/><Relationship Id="rId3" Type="http://schemas.openxmlformats.org/officeDocument/2006/relationships/image" Target="../media/image94.png"/><Relationship Id="rId7" Type="http://schemas.openxmlformats.org/officeDocument/2006/relationships/image" Target="../media/image96.wmf"/><Relationship Id="rId12" Type="http://schemas.openxmlformats.org/officeDocument/2006/relationships/oleObject" Target="../embeddings/oleObject93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57.xml"/><Relationship Id="rId6" Type="http://schemas.openxmlformats.org/officeDocument/2006/relationships/oleObject" Target="../embeddings/oleObject90.bin"/><Relationship Id="rId11" Type="http://schemas.openxmlformats.org/officeDocument/2006/relationships/image" Target="../media/image98.wmf"/><Relationship Id="rId5" Type="http://schemas.openxmlformats.org/officeDocument/2006/relationships/image" Target="../media/image95.wmf"/><Relationship Id="rId10" Type="http://schemas.openxmlformats.org/officeDocument/2006/relationships/oleObject" Target="../embeddings/oleObject92.bin"/><Relationship Id="rId4" Type="http://schemas.openxmlformats.org/officeDocument/2006/relationships/oleObject" Target="../embeddings/oleObject89.bin"/><Relationship Id="rId9" Type="http://schemas.openxmlformats.org/officeDocument/2006/relationships/image" Target="../media/image97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8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99.bin"/><Relationship Id="rId18" Type="http://schemas.openxmlformats.org/officeDocument/2006/relationships/image" Target="../media/image42.wmf"/><Relationship Id="rId26" Type="http://schemas.openxmlformats.org/officeDocument/2006/relationships/image" Target="../media/image105.wmf"/><Relationship Id="rId3" Type="http://schemas.openxmlformats.org/officeDocument/2006/relationships/oleObject" Target="../embeddings/oleObject94.bin"/><Relationship Id="rId21" Type="http://schemas.openxmlformats.org/officeDocument/2006/relationships/oleObject" Target="../embeddings/oleObject103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04.wmf"/><Relationship Id="rId17" Type="http://schemas.openxmlformats.org/officeDocument/2006/relationships/oleObject" Target="../embeddings/oleObject101.bin"/><Relationship Id="rId25" Type="http://schemas.openxmlformats.org/officeDocument/2006/relationships/oleObject" Target="../embeddings/oleObject105.bin"/><Relationship Id="rId33" Type="http://schemas.openxmlformats.org/officeDocument/2006/relationships/image" Target="../media/image39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1.wmf"/><Relationship Id="rId20" Type="http://schemas.openxmlformats.org/officeDocument/2006/relationships/image" Target="../media/image43.wmf"/><Relationship Id="rId29" Type="http://schemas.openxmlformats.org/officeDocument/2006/relationships/oleObject" Target="../embeddings/oleObject107.bin"/><Relationship Id="rId1" Type="http://schemas.openxmlformats.org/officeDocument/2006/relationships/tags" Target="../tags/tag259.xml"/><Relationship Id="rId6" Type="http://schemas.openxmlformats.org/officeDocument/2006/relationships/image" Target="../media/image101.wmf"/><Relationship Id="rId11" Type="http://schemas.openxmlformats.org/officeDocument/2006/relationships/oleObject" Target="../embeddings/oleObject98.bin"/><Relationship Id="rId24" Type="http://schemas.openxmlformats.org/officeDocument/2006/relationships/image" Target="../media/image45.wmf"/><Relationship Id="rId32" Type="http://schemas.openxmlformats.org/officeDocument/2006/relationships/image" Target="../media/image49.wmf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0.bin"/><Relationship Id="rId23" Type="http://schemas.openxmlformats.org/officeDocument/2006/relationships/oleObject" Target="../embeddings/oleObject104.bin"/><Relationship Id="rId28" Type="http://schemas.openxmlformats.org/officeDocument/2006/relationships/image" Target="../media/image47.wmf"/><Relationship Id="rId10" Type="http://schemas.openxmlformats.org/officeDocument/2006/relationships/image" Target="../media/image103.wmf"/><Relationship Id="rId19" Type="http://schemas.openxmlformats.org/officeDocument/2006/relationships/oleObject" Target="../embeddings/oleObject102.bin"/><Relationship Id="rId31" Type="http://schemas.openxmlformats.org/officeDocument/2006/relationships/oleObject" Target="../embeddings/oleObject108.bin"/><Relationship Id="rId4" Type="http://schemas.openxmlformats.org/officeDocument/2006/relationships/image" Target="../media/image100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40.wmf"/><Relationship Id="rId22" Type="http://schemas.openxmlformats.org/officeDocument/2006/relationships/image" Target="../media/image44.wmf"/><Relationship Id="rId27" Type="http://schemas.openxmlformats.org/officeDocument/2006/relationships/oleObject" Target="../embeddings/oleObject106.bin"/><Relationship Id="rId30" Type="http://schemas.openxmlformats.org/officeDocument/2006/relationships/image" Target="../media/image48.wmf"/><Relationship Id="rId8" Type="http://schemas.openxmlformats.org/officeDocument/2006/relationships/image" Target="../media/image10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60.xml"/><Relationship Id="rId6" Type="http://schemas.openxmlformats.org/officeDocument/2006/relationships/image" Target="../media/image107.w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106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858851" y="2012950"/>
            <a:ext cx="8383905" cy="1977390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b="1">
                <a:latin typeface="Times New Roman" panose="02020603050405020304" pitchFamily="18" charset="0"/>
                <a:cs typeface="Times New Roman" panose="02020603050405020304" pitchFamily="18" charset="0"/>
              </a:rPr>
              <a:t>2.4.1 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圆的方程</a:t>
            </a:r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课时</a:t>
            </a:r>
            <a:b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kumimoji="0" lang="zh-CN" altLang="en-US" sz="4000" b="1" i="0" u="none" strike="noStrike" kern="1000" cap="none" spc="0" normalizeH="0" baseline="0" noProof="0" dirty="0">
                <a:ln>
                  <a:noFill/>
                </a:ln>
                <a:solidFill>
                  <a:srgbClr val="D78F8E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标准方程与一般方程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903730" y="1564005"/>
            <a:ext cx="8383905" cy="4489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None/>
              <a:defRPr lang="zh-CN" altLang="en-US" sz="1800" b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 dirty="0">
                <a:solidFill>
                  <a:schemeClr val="accent1">
                    <a:lumMod val="75000"/>
                  </a:schemeClr>
                </a:solidFill>
              </a:rPr>
              <a:t>选择性必修第一册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2000" dirty="0">
                <a:solidFill>
                  <a:schemeClr val="accent1">
                    <a:lumMod val="75000"/>
                  </a:schemeClr>
                </a:solidFill>
              </a:rPr>
              <a:t>第二章《直线和圆的方程》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18"/>
          <p:cNvSpPr txBox="1"/>
          <p:nvPr/>
        </p:nvSpPr>
        <p:spPr>
          <a:xfrm>
            <a:off x="902970" y="502920"/>
            <a:ext cx="95015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黑体" panose="02010609060101010101" charset="-122"/>
                <a:ea typeface="黑体"/>
              </a:rPr>
              <a:t>问题</a:t>
            </a:r>
            <a:r>
              <a:rPr lang="en-US" altLang="zh-CN" sz="2800" b="1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</a:rPr>
              <a:t>1:</a:t>
            </a:r>
            <a:r>
              <a:rPr lang="zh-CN" altLang="en-US" sz="2800" b="1">
                <a:solidFill>
                  <a:srgbClr val="262626"/>
                </a:solidFill>
                <a:latin typeface="黑体" panose="02010609060101010101" charset="-122"/>
                <a:ea typeface="黑体"/>
              </a:rPr>
              <a:t>在平面直角坐标系中，确定一个圆的要素是什么</a:t>
            </a:r>
            <a:r>
              <a:rPr lang="en-US" altLang="zh-CN" sz="2800" b="1">
                <a:solidFill>
                  <a:srgbClr val="262626"/>
                </a:solidFill>
                <a:latin typeface="黑体" panose="02010609060101010101" charset="-122"/>
                <a:ea typeface="黑体"/>
              </a:rPr>
              <a:t>?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07005" y="1094105"/>
            <a:ext cx="1771015" cy="52197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zh-CN" altLang="en-US" sz="2800" b="1" strike="noStrike" noProof="1">
                <a:solidFill>
                  <a:schemeClr val="bg2"/>
                </a:solidFill>
                <a:latin typeface="+mn-ea"/>
                <a:ea typeface="+mn-ea"/>
              </a:rPr>
              <a:t>圆心位置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19395" y="1094105"/>
            <a:ext cx="1771015" cy="52197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zh-CN" altLang="en-US" sz="2800" b="1" strike="noStrike" noProof="1">
                <a:solidFill>
                  <a:schemeClr val="bg2"/>
                </a:solidFill>
                <a:latin typeface="+mn-ea"/>
                <a:ea typeface="+mn-ea"/>
              </a:rPr>
              <a:t>半径大小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550150" y="3146425"/>
            <a:ext cx="3536315" cy="3379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902970" y="2458720"/>
            <a:ext cx="906970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  <a:buFont typeface="Wingdings" panose="05000000000000000000" charset="0"/>
            </a:pPr>
            <a:r>
              <a:rPr lang="zh-CN" altLang="en-US" sz="2800" b="1" dirty="0">
                <a:solidFill>
                  <a:srgbClr val="0070C0"/>
                </a:solidFill>
                <a:latin typeface="黑体" panose="02010609060101010101" charset="-122"/>
                <a:ea typeface="黑体"/>
              </a:rPr>
              <a:t>问题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ea typeface="宋体" panose="02010600030101010101" pitchFamily="2" charset="-122"/>
              </a:rPr>
              <a:t>2:</a:t>
            </a:r>
            <a:r>
              <a:rPr lang="zh-CN" altLang="en-US" sz="2800" b="1" dirty="0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如何用</a:t>
            </a:r>
            <a:r>
              <a:rPr lang="zh-CN" altLang="en-US" sz="2800" b="1" dirty="0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圆心坐标</a:t>
            </a:r>
            <a:r>
              <a:rPr lang="en-US" altLang="zh-CN" sz="2800" b="1" dirty="0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800" b="1" i="1" dirty="0" err="1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a</a:t>
            </a:r>
            <a:r>
              <a:rPr lang="en-US" altLang="zh-CN" sz="2800" b="1" dirty="0" err="1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,</a:t>
            </a:r>
            <a:r>
              <a:rPr lang="en-US" altLang="zh-CN" sz="2800" b="1" i="1" dirty="0" err="1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b</a:t>
            </a:r>
            <a:r>
              <a:rPr lang="en-US" altLang="zh-CN" sz="2800" b="1" dirty="0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800" b="1" dirty="0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和</a:t>
            </a:r>
            <a:r>
              <a:rPr lang="zh-CN" altLang="en-US" sz="2800" b="1" dirty="0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半径</a:t>
            </a:r>
            <a:r>
              <a:rPr lang="en-US" altLang="zh-CN" sz="2800" b="1" i="1" dirty="0">
                <a:solidFill>
                  <a:srgbClr val="262626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</a:rPr>
              <a:t>r</a:t>
            </a:r>
            <a:r>
              <a:rPr lang="zh-CN" altLang="en-US" sz="2800" b="1" dirty="0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来表示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圆上任意一点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800" b="1" dirty="0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中的</a:t>
            </a:r>
            <a:r>
              <a:rPr lang="en-US" altLang="zh-CN" sz="2800" b="1" i="1" dirty="0" err="1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en-US" altLang="zh-CN" sz="2800" b="1" dirty="0" err="1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,</a:t>
            </a:r>
            <a:r>
              <a:rPr lang="en-US" altLang="zh-CN" sz="2800" b="1" i="1" dirty="0" err="1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zh-CN" altLang="en-US" sz="2800" b="1" dirty="0">
                <a:solidFill>
                  <a:srgbClr val="262626"/>
                </a:solidFill>
                <a:latin typeface="Times New Roman" panose="02020603050405020304" charset="0"/>
                <a:ea typeface="黑体"/>
              </a:rPr>
              <a:t>所满足的方程？</a:t>
            </a:r>
          </a:p>
        </p:txBody>
      </p:sp>
      <p:graphicFrame>
        <p:nvGraphicFramePr>
          <p:cNvPr id="17417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46346" y="4327993"/>
          <a:ext cx="3358046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447800" imgH="279400" progId="Equation.KSEE3">
                  <p:embed/>
                </p:oleObj>
              </mc:Choice>
              <mc:Fallback>
                <p:oleObj r:id="rId6" imgW="14478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46346" y="4327993"/>
                        <a:ext cx="3358046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46346" y="5017603"/>
          <a:ext cx="3483221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384300" imgH="228600" progId="Equation.KSEE3">
                  <p:embed/>
                </p:oleObj>
              </mc:Choice>
              <mc:Fallback>
                <p:oleObj r:id="rId8" imgW="1384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46346" y="5017603"/>
                        <a:ext cx="3483221" cy="575945"/>
                      </a:xfrm>
                      <a:prstGeom prst="rect">
                        <a:avLst/>
                      </a:prstGeom>
                      <a:noFill/>
                      <a:ln w="28575" cap="flat" cmpd="sng">
                        <a:solidFill>
                          <a:srgbClr val="FF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46346" y="3696168"/>
          <a:ext cx="1973580" cy="589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850900" imgH="254000" progId="Equation.KSEE3">
                  <p:embed/>
                </p:oleObj>
              </mc:Choice>
              <mc:Fallback>
                <p:oleObj r:id="rId10" imgW="850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846346" y="3696168"/>
                        <a:ext cx="1973580" cy="5899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8"/>
          <p:cNvSpPr txBox="1"/>
          <p:nvPr/>
        </p:nvSpPr>
        <p:spPr>
          <a:xfrm>
            <a:off x="979805" y="1754505"/>
            <a:ext cx="77438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262626"/>
                </a:solidFill>
                <a:latin typeface="黑体" panose="02010609060101010101" charset="-122"/>
                <a:ea typeface="黑体"/>
              </a:rPr>
              <a:t>圆是平面上到定点的距离等于定长的点的集合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新知</a:t>
            </a:r>
            <a:r>
              <a:rPr lang="en-US" altLang="zh-CN" dirty="0"/>
              <a:t>1</a:t>
            </a:r>
            <a:r>
              <a:rPr lang="zh-CN" altLang="en-US" dirty="0"/>
              <a:t>：圆的标准方程</a:t>
            </a:r>
          </a:p>
        </p:txBody>
      </p:sp>
      <p:graphicFrame>
        <p:nvGraphicFramePr>
          <p:cNvPr id="14337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29850" y="1086391"/>
          <a:ext cx="2692400" cy="47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155700" imgH="203200" progId="Equation.KSEE3">
                  <p:embed/>
                </p:oleObj>
              </mc:Choice>
              <mc:Fallback>
                <p:oleObj r:id="rId3" imgW="1155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9850" y="1086391"/>
                        <a:ext cx="2692400" cy="4743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21773" y="1052830"/>
          <a:ext cx="332680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409700" imgH="228600" progId="Equation.KSEE3">
                  <p:embed/>
                </p:oleObj>
              </mc:Choice>
              <mc:Fallback>
                <p:oleObj r:id="rId5" imgW="1409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21773" y="1052830"/>
                        <a:ext cx="3326806" cy="540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5"/>
          <p:cNvSpPr txBox="1"/>
          <p:nvPr/>
        </p:nvSpPr>
        <p:spPr>
          <a:xfrm>
            <a:off x="5280025" y="134620"/>
            <a:ext cx="462280" cy="55435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t">
            <a:noAutofit/>
            <a:scene3d>
              <a:camera prst="orthographicFront"/>
              <a:lightRig rig="threePt" dir="t"/>
            </a:scene3d>
          </a:bodyPr>
          <a:lstStyle/>
          <a:p>
            <a:pPr lvl="0" indent="0" algn="ctr" fontAlgn="base">
              <a:lnSpc>
                <a:spcPct val="90000"/>
              </a:lnSpc>
            </a:pPr>
            <a:r>
              <a:rPr lang="en-US" sz="3600" b="1" i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/>
              </a:rPr>
              <a:t>a</a:t>
            </a:r>
          </a:p>
        </p:txBody>
      </p:sp>
      <p:sp>
        <p:nvSpPr>
          <p:cNvPr id="20" name="文本框 15"/>
          <p:cNvSpPr txBox="1"/>
          <p:nvPr/>
        </p:nvSpPr>
        <p:spPr>
          <a:xfrm>
            <a:off x="5938520" y="134620"/>
            <a:ext cx="462280" cy="55435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t">
            <a:noAutofit/>
            <a:scene3d>
              <a:camera prst="orthographicFront"/>
              <a:lightRig rig="threePt" dir="t"/>
            </a:scene3d>
          </a:bodyPr>
          <a:lstStyle/>
          <a:p>
            <a:pPr lvl="0" indent="0" algn="ctr" fontAlgn="base">
              <a:lnSpc>
                <a:spcPct val="90000"/>
              </a:lnSpc>
            </a:pPr>
            <a:r>
              <a:rPr lang="en-US" sz="3600" b="1" i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/>
              </a:rPr>
              <a:t>b</a:t>
            </a:r>
          </a:p>
        </p:txBody>
      </p:sp>
      <p:sp>
        <p:nvSpPr>
          <p:cNvPr id="21" name="文本框 15"/>
          <p:cNvSpPr txBox="1"/>
          <p:nvPr/>
        </p:nvSpPr>
        <p:spPr>
          <a:xfrm>
            <a:off x="6560820" y="134620"/>
            <a:ext cx="463550" cy="55435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t">
            <a:noAutofit/>
            <a:scene3d>
              <a:camera prst="orthographicFront"/>
              <a:lightRig rig="threePt" dir="t"/>
            </a:scene3d>
          </a:bodyPr>
          <a:lstStyle/>
          <a:p>
            <a:pPr lvl="0" indent="0" algn="ctr" fontAlgn="base">
              <a:lnSpc>
                <a:spcPct val="90000"/>
              </a:lnSpc>
            </a:pPr>
            <a:r>
              <a:rPr lang="en-US" sz="3600" b="1" i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/>
              </a:rPr>
              <a:t>r</a:t>
            </a:r>
          </a:p>
        </p:txBody>
      </p:sp>
      <p:graphicFrame>
        <p:nvGraphicFramePr>
          <p:cNvPr id="1946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485" y="2131820"/>
          <a:ext cx="556450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324100" imgH="228600" progId="Equation.KSEE3">
                  <p:embed/>
                </p:oleObj>
              </mc:Choice>
              <mc:Fallback>
                <p:oleObj r:id="rId7" imgW="2324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13485" y="2131820"/>
                        <a:ext cx="556450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45248" y="4751070"/>
          <a:ext cx="809990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390900" imgH="241300" progId="Equation.KSEE3">
                  <p:embed/>
                </p:oleObj>
              </mc:Choice>
              <mc:Fallback>
                <p:oleObj r:id="rId9" imgW="33909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45248" y="4751070"/>
                        <a:ext cx="8099900" cy="57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2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45724" y="5359400"/>
          <a:ext cx="8911468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3733800" imgH="241300" progId="Equation.KSEE3">
                  <p:embed/>
                </p:oleObj>
              </mc:Choice>
              <mc:Fallback>
                <p:oleObj r:id="rId11" imgW="37338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45724" y="5359400"/>
                        <a:ext cx="8911468" cy="57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45127" y="2841335"/>
          <a:ext cx="7829550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288665" imgH="241300" progId="Equation.KSEE3">
                  <p:embed/>
                </p:oleObj>
              </mc:Choice>
              <mc:Fallback>
                <p:oleObj r:id="rId13" imgW="32886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45127" y="2841335"/>
                        <a:ext cx="7829550" cy="5759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001" y="3449058"/>
          <a:ext cx="1071181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4495800" imgH="241300" progId="Equation.KSEE3">
                  <p:embed/>
                </p:oleObj>
              </mc:Choice>
              <mc:Fallback>
                <p:oleObj r:id="rId15" imgW="44958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13001" y="3449058"/>
                        <a:ext cx="10711815" cy="5759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400800" y="2875598"/>
            <a:ext cx="9858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(-2,3)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425180" y="2875915"/>
            <a:ext cx="6527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077960" y="3515995"/>
            <a:ext cx="98583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(-2,3)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358880" y="3449320"/>
            <a:ext cx="441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</a:p>
        </p:txBody>
      </p:sp>
      <p:graphicFrame>
        <p:nvGraphicFramePr>
          <p:cNvPr id="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720280" y="4135660"/>
          <a:ext cx="544216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438400" imgH="241300" progId="Equation.KSEE3">
                  <p:embed/>
                </p:oleObj>
              </mc:Choice>
              <mc:Fallback>
                <p:oleObj r:id="rId17" imgW="2438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20280" y="4135660"/>
                        <a:ext cx="5442166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8521065" y="4808855"/>
            <a:ext cx="6692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±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370695" y="5363845"/>
            <a:ext cx="61404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</a:p>
        </p:txBody>
      </p:sp>
      <p:graphicFrame>
        <p:nvGraphicFramePr>
          <p:cNvPr id="10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585553" y="1061626"/>
          <a:ext cx="3432175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473200" imgH="215900" progId="Equation.KSEE3">
                  <p:embed/>
                </p:oleObj>
              </mc:Choice>
              <mc:Fallback>
                <p:oleObj r:id="rId19" imgW="1473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585553" y="1061626"/>
                        <a:ext cx="3432175" cy="50355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2443480" y="3000375"/>
            <a:ext cx="243840" cy="365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168" y="1608262"/>
          <a:ext cx="4227830" cy="50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765300" imgH="215900" progId="Equation.KSEE3">
                  <p:embed/>
                </p:oleObj>
              </mc:Choice>
              <mc:Fallback>
                <p:oleObj r:id="rId21" imgW="1765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313168" y="1608262"/>
                        <a:ext cx="4227830" cy="5099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" grpId="0"/>
      <p:bldP spid="3" grpId="0"/>
      <p:bldP spid="5" grpId="0"/>
      <p:bldP spid="6" grpId="0"/>
      <p:bldP spid="8" grpId="0"/>
      <p:bldP spid="9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/>
              <a:t>思考与探究</a:t>
            </a:r>
          </a:p>
        </p:txBody>
      </p:sp>
      <p:graphicFrame>
        <p:nvGraphicFramePr>
          <p:cNvPr id="819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704976" y="1710532"/>
          <a:ext cx="581035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463165" imgH="228600" progId="Equation.KSEE3">
                  <p:embed/>
                </p:oleObj>
              </mc:Choice>
              <mc:Fallback>
                <p:oleObj r:id="rId3" imgW="24631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04976" y="1710532"/>
                        <a:ext cx="5810359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文本框 3079"/>
          <p:cNvSpPr txBox="1"/>
          <p:nvPr/>
        </p:nvSpPr>
        <p:spPr>
          <a:xfrm>
            <a:off x="1313180" y="1088708"/>
            <a:ext cx="771779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</a:rPr>
              <a:t>问题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</a:rPr>
              <a:t>4: </a:t>
            </a:r>
            <a:r>
              <a:rPr lang="zh-CN" altLang="en-US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圆的标准方程展开后会得出怎样的形式？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4202430" y="2306320"/>
            <a:ext cx="792480" cy="5461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1" name="圆角矩形 30"/>
          <p:cNvSpPr/>
          <p:nvPr/>
        </p:nvSpPr>
        <p:spPr>
          <a:xfrm>
            <a:off x="3132455" y="2306320"/>
            <a:ext cx="793750" cy="5461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9" name="圆角矩形 38"/>
          <p:cNvSpPr/>
          <p:nvPr/>
        </p:nvSpPr>
        <p:spPr>
          <a:xfrm>
            <a:off x="5589905" y="2306320"/>
            <a:ext cx="2124075" cy="5461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5373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716405" y="2254885"/>
          <a:ext cx="6708775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286000" imgH="228600" progId="Equation.KSEE3">
                  <p:embed/>
                </p:oleObj>
              </mc:Choice>
              <mc:Fallback>
                <p:oleObj r:id="rId5" imgW="2286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16405" y="2254885"/>
                        <a:ext cx="6708775" cy="671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直接连接符 33"/>
          <p:cNvCxnSpPr/>
          <p:nvPr/>
        </p:nvCxnSpPr>
        <p:spPr>
          <a:xfrm>
            <a:off x="1757680" y="2902585"/>
            <a:ext cx="12080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180080" y="2926398"/>
            <a:ext cx="205613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621655" y="2926398"/>
            <a:ext cx="205613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7" name="文本框 36"/>
          <p:cNvSpPr txBox="1"/>
          <p:nvPr/>
        </p:nvSpPr>
        <p:spPr>
          <a:xfrm>
            <a:off x="1649730" y="2902585"/>
            <a:ext cx="1422400" cy="7254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303030"/>
                </a:solidFill>
                <a:latin typeface="黑体" panose="02010609060101010101" charset="-122"/>
                <a:ea typeface="黑体"/>
              </a:rPr>
              <a:t>二次项</a:t>
            </a:r>
          </a:p>
        </p:txBody>
      </p:sp>
      <p:sp>
        <p:nvSpPr>
          <p:cNvPr id="15378" name="文本框 37"/>
          <p:cNvSpPr txBox="1"/>
          <p:nvPr/>
        </p:nvSpPr>
        <p:spPr>
          <a:xfrm>
            <a:off x="3267710" y="3794760"/>
            <a:ext cx="525145" cy="622300"/>
          </a:xfrm>
          <a:prstGeom prst="rect">
            <a:avLst/>
          </a:prstGeom>
          <a:noFill/>
          <a:ln w="9525" cap="flat" cmpd="sng">
            <a:solidFill>
              <a:srgbClr val="30303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i="1">
                <a:solidFill>
                  <a:srgbClr val="C00000"/>
                </a:solidFill>
                <a:latin typeface="Times New Roman" panose="02020603050405020304" charset="0"/>
                <a:ea typeface="黑体"/>
              </a:rPr>
              <a:t>D</a:t>
            </a:r>
          </a:p>
        </p:txBody>
      </p:sp>
      <p:cxnSp>
        <p:nvCxnSpPr>
          <p:cNvPr id="40" name="直接箭头连接符 39"/>
          <p:cNvCxnSpPr>
            <a:stCxn id="31" idx="2"/>
            <a:endCxn id="15378" idx="0"/>
          </p:cNvCxnSpPr>
          <p:nvPr/>
        </p:nvCxnSpPr>
        <p:spPr>
          <a:xfrm>
            <a:off x="3529330" y="2852420"/>
            <a:ext cx="1270" cy="942340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0" name="文本框 40"/>
          <p:cNvSpPr txBox="1"/>
          <p:nvPr/>
        </p:nvSpPr>
        <p:spPr>
          <a:xfrm>
            <a:off x="4335780" y="3794760"/>
            <a:ext cx="525780" cy="622300"/>
          </a:xfrm>
          <a:prstGeom prst="rect">
            <a:avLst/>
          </a:prstGeom>
          <a:noFill/>
          <a:ln w="9525" cap="flat" cmpd="sng">
            <a:solidFill>
              <a:srgbClr val="30303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i="1">
                <a:solidFill>
                  <a:srgbClr val="C00000"/>
                </a:solidFill>
                <a:latin typeface="Times New Roman" panose="02020603050405020304" charset="0"/>
                <a:ea typeface="黑体"/>
              </a:rPr>
              <a:t>E</a:t>
            </a:r>
          </a:p>
        </p:txBody>
      </p:sp>
      <p:sp>
        <p:nvSpPr>
          <p:cNvPr id="15381" name="文本框 41"/>
          <p:cNvSpPr txBox="1"/>
          <p:nvPr/>
        </p:nvSpPr>
        <p:spPr>
          <a:xfrm>
            <a:off x="6415405" y="3794760"/>
            <a:ext cx="525780" cy="622300"/>
          </a:xfrm>
          <a:prstGeom prst="rect">
            <a:avLst/>
          </a:prstGeom>
          <a:noFill/>
          <a:ln w="9525" cap="flat" cmpd="sng">
            <a:solidFill>
              <a:srgbClr val="30303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i="1">
                <a:solidFill>
                  <a:srgbClr val="C00000"/>
                </a:solidFill>
                <a:latin typeface="Times New Roman" panose="02020603050405020304" charset="0"/>
                <a:ea typeface="黑体"/>
              </a:rPr>
              <a:t>F</a:t>
            </a:r>
          </a:p>
        </p:txBody>
      </p:sp>
      <p:cxnSp>
        <p:nvCxnSpPr>
          <p:cNvPr id="43" name="直接箭头连接符 42"/>
          <p:cNvCxnSpPr>
            <a:stCxn id="32" idx="2"/>
            <a:endCxn id="15380" idx="0"/>
          </p:cNvCxnSpPr>
          <p:nvPr/>
        </p:nvCxnSpPr>
        <p:spPr>
          <a:xfrm flipH="1">
            <a:off x="4598353" y="2852420"/>
            <a:ext cx="0" cy="942340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39" idx="2"/>
            <a:endCxn id="15381" idx="0"/>
          </p:cNvCxnSpPr>
          <p:nvPr/>
        </p:nvCxnSpPr>
        <p:spPr>
          <a:xfrm>
            <a:off x="6651943" y="2852420"/>
            <a:ext cx="26035" cy="942340"/>
          </a:xfrm>
          <a:prstGeom prst="straightConnector1">
            <a:avLst/>
          </a:prstGeom>
          <a:ln w="28575">
            <a:solidFill>
              <a:schemeClr val="tx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384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81163" y="4491673"/>
          <a:ext cx="4314386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612900" imgH="228600" progId="Equation.KSEE3">
                  <p:embed/>
                </p:oleObj>
              </mc:Choice>
              <mc:Fallback>
                <p:oleObj r:id="rId7" imgW="1612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81163" y="4491673"/>
                        <a:ext cx="4314386" cy="61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5" name="文本框 46"/>
          <p:cNvSpPr txBox="1"/>
          <p:nvPr/>
        </p:nvSpPr>
        <p:spPr>
          <a:xfrm>
            <a:off x="3497580" y="2926398"/>
            <a:ext cx="1422400" cy="725487"/>
          </a:xfrm>
          <a:prstGeom prst="rect">
            <a:avLst/>
          </a:prstGeom>
          <a:noFill/>
          <a:ln w="2857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303030"/>
                </a:solidFill>
                <a:latin typeface="黑体" panose="02010609060101010101" charset="-122"/>
                <a:ea typeface="黑体"/>
              </a:rPr>
              <a:t>一次项</a:t>
            </a:r>
          </a:p>
        </p:txBody>
      </p:sp>
      <p:sp>
        <p:nvSpPr>
          <p:cNvPr id="15386" name="文本框 47"/>
          <p:cNvSpPr txBox="1"/>
          <p:nvPr/>
        </p:nvSpPr>
        <p:spPr>
          <a:xfrm>
            <a:off x="6043930" y="2902585"/>
            <a:ext cx="1422400" cy="725488"/>
          </a:xfrm>
          <a:prstGeom prst="rect">
            <a:avLst/>
          </a:prstGeom>
          <a:noFill/>
          <a:ln w="2857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303030"/>
                </a:solidFill>
                <a:latin typeface="黑体" panose="02010609060101010101" charset="-122"/>
                <a:ea typeface="黑体"/>
              </a:rPr>
              <a:t>常数项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995670" y="4583430"/>
            <a:ext cx="71551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任何一个圆的方程都是二元二次方程</a:t>
            </a:r>
          </a:p>
        </p:txBody>
      </p:sp>
      <p:sp>
        <p:nvSpPr>
          <p:cNvPr id="17417" name="文本框 43"/>
          <p:cNvSpPr txBox="1"/>
          <p:nvPr/>
        </p:nvSpPr>
        <p:spPr>
          <a:xfrm>
            <a:off x="1313180" y="5210175"/>
            <a:ext cx="95008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zh-CN" sz="2800" b="1">
                <a:solidFill>
                  <a:srgbClr val="0070C0"/>
                </a:solidFill>
                <a:latin typeface="Times New Roman" panose="02020603050405020304" charset="0"/>
                <a:ea typeface="黑体"/>
                <a:sym typeface="+mn-ea"/>
              </a:rPr>
              <a:t>问题</a:t>
            </a:r>
            <a:r>
              <a:rPr lang="en-US" altLang="zh-CN" sz="2800" b="1">
                <a:solidFill>
                  <a:srgbClr val="0070C0"/>
                </a:solidFill>
                <a:latin typeface="Times New Roman" panose="02020603050405020304" charset="0"/>
                <a:ea typeface="黑体"/>
                <a:sym typeface="+mn-ea"/>
              </a:rPr>
              <a:t>4: </a:t>
            </a:r>
            <a:r>
              <a:rPr lang="zh-CN" altLang="en-US" sz="2800" b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任何一个形如</a:t>
            </a:r>
            <a:r>
              <a:rPr lang="en-US" altLang="zh-CN" sz="2800" b="1" i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en-US" altLang="zh-CN" sz="2800" b="1" baseline="3000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2</a:t>
            </a:r>
            <a:r>
              <a:rPr lang="en-US" altLang="zh-CN" sz="2800" b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800" b="1" baseline="3000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2</a:t>
            </a:r>
            <a:r>
              <a:rPr lang="en-US" altLang="zh-CN" sz="2800" b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Dx</a:t>
            </a:r>
            <a:r>
              <a:rPr lang="en-US" altLang="zh-CN" sz="2800" b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Ey</a:t>
            </a:r>
            <a:r>
              <a:rPr lang="en-US" altLang="zh-CN" sz="2800" b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F</a:t>
            </a:r>
            <a:r>
              <a:rPr lang="en-US" altLang="zh-CN" sz="2800" b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=0</a:t>
            </a:r>
            <a:r>
              <a:rPr lang="zh-CN" altLang="en-US" sz="2800" b="1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的二元二次方程表示的曲线都是圆吗？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39" grpId="0" animBg="1"/>
      <p:bldP spid="15377" grpId="0"/>
      <p:bldP spid="15378" grpId="0" animBg="1"/>
      <p:bldP spid="15380" grpId="0" animBg="1"/>
      <p:bldP spid="15381" grpId="0" animBg="1"/>
      <p:bldP spid="15385" grpId="0"/>
      <p:bldP spid="15386" grpId="0"/>
      <p:bldP spid="23" grpId="0"/>
      <p:bldP spid="174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/>
              <a:t>思考与探究</a:t>
            </a:r>
          </a:p>
        </p:txBody>
      </p:sp>
      <p:graphicFrame>
        <p:nvGraphicFramePr>
          <p:cNvPr id="15384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165658" y="963613"/>
          <a:ext cx="380681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612900" imgH="228600" progId="Equation.KSEE3">
                  <p:embed/>
                </p:oleObj>
              </mc:Choice>
              <mc:Fallback>
                <p:oleObj r:id="rId3" imgW="1612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65658" y="963613"/>
                        <a:ext cx="3806811" cy="54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1108075" y="963930"/>
            <a:ext cx="71551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任何一个圆的方程都是二元二次方程：</a:t>
            </a:r>
          </a:p>
        </p:txBody>
      </p:sp>
      <p:sp>
        <p:nvSpPr>
          <p:cNvPr id="17417" name="文本框 43"/>
          <p:cNvSpPr txBox="1"/>
          <p:nvPr/>
        </p:nvSpPr>
        <p:spPr>
          <a:xfrm>
            <a:off x="1108075" y="1503680"/>
            <a:ext cx="10718165" cy="55989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sym typeface="+mn-ea"/>
              </a:rPr>
              <a:t>问题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sym typeface="+mn-ea"/>
              </a:rPr>
              <a:t>3: </a:t>
            </a:r>
            <a:r>
              <a:rPr lang="zh-CN" altLang="en-US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任何一个形如</a:t>
            </a:r>
            <a:r>
              <a:rPr lang="en-US" altLang="zh-CN" sz="2800" b="1" i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en-US" altLang="zh-CN" sz="2800" b="1" baseline="30000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2</a:t>
            </a:r>
            <a:r>
              <a:rPr lang="en-US" altLang="zh-CN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800" b="1" baseline="30000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2</a:t>
            </a:r>
            <a:r>
              <a:rPr lang="en-US" altLang="zh-CN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Dx</a:t>
            </a:r>
            <a:r>
              <a:rPr lang="en-US" altLang="zh-CN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Ey</a:t>
            </a:r>
            <a:r>
              <a:rPr lang="en-US" altLang="zh-CN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800" b="1" i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F</a:t>
            </a:r>
            <a:r>
              <a:rPr lang="en-US" altLang="zh-CN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=0</a:t>
            </a:r>
            <a:r>
              <a:rPr lang="zh-CN" altLang="en-US" sz="2800" b="1" dirty="0">
                <a:solidFill>
                  <a:srgbClr val="272727"/>
                </a:solidFill>
                <a:latin typeface="Times New Roman" panose="02020603050405020304" charset="0"/>
                <a:ea typeface="黑体"/>
              </a:rPr>
              <a:t>的二元二次方程都表示圆吗？</a:t>
            </a:r>
          </a:p>
        </p:txBody>
      </p:sp>
      <p:graphicFrame>
        <p:nvGraphicFramePr>
          <p:cNvPr id="1946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07916" y="2128838"/>
          <a:ext cx="6089308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730500" imgH="419100" progId="Equation.KSEE3">
                  <p:embed/>
                </p:oleObj>
              </mc:Choice>
              <mc:Fallback>
                <p:oleObj r:id="rId5" imgW="27305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7916" y="2128838"/>
                        <a:ext cx="6089308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圆角矩形 19"/>
          <p:cNvSpPr/>
          <p:nvPr/>
        </p:nvSpPr>
        <p:spPr>
          <a:xfrm>
            <a:off x="1156018" y="3089910"/>
            <a:ext cx="3205163" cy="4778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639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68718" y="3089910"/>
          <a:ext cx="313690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422400" imgH="215900" progId="Equation.KSEE3">
                  <p:embed/>
                </p:oleObj>
              </mc:Choice>
              <mc:Fallback>
                <p:oleObj r:id="rId7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68718" y="3089910"/>
                        <a:ext cx="3136900" cy="4778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68718" y="3567906"/>
          <a:ext cx="4256426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943100" imgH="393700" progId="Equation.KSEE3">
                  <p:embed/>
                </p:oleObj>
              </mc:Choice>
              <mc:Fallback>
                <p:oleObj r:id="rId9" imgW="1943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68718" y="3567906"/>
                        <a:ext cx="4256426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68718" y="4632008"/>
          <a:ext cx="31369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422400" imgH="215900" progId="Equation.KSEE3">
                  <p:embed/>
                </p:oleObj>
              </mc:Choice>
              <mc:Fallback>
                <p:oleObj r:id="rId11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68718" y="4632008"/>
                        <a:ext cx="3136900" cy="4762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04665" y="4459446"/>
          <a:ext cx="3254380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485900" imgH="393700" progId="Equation.KSEE3">
                  <p:embed/>
                </p:oleObj>
              </mc:Choice>
              <mc:Fallback>
                <p:oleObj r:id="rId13" imgW="1485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04665" y="4459446"/>
                        <a:ext cx="3254380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25282" y="3465989"/>
          <a:ext cx="4295010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968500" imgH="444500" progId="Equation.KSEE3">
                  <p:embed/>
                </p:oleObj>
              </mc:Choice>
              <mc:Fallback>
                <p:oleObj r:id="rId15" imgW="19685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425282" y="3465989"/>
                        <a:ext cx="4295010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68718" y="5452745"/>
          <a:ext cx="31369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422400" imgH="215900" progId="Equation.KSEE3">
                  <p:embed/>
                </p:oleObj>
              </mc:Choice>
              <mc:Fallback>
                <p:oleObj r:id="rId17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68718" y="5452745"/>
                        <a:ext cx="3136900" cy="4762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06094" y="5461477"/>
          <a:ext cx="4817110" cy="467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095500" imgH="203200" progId="Equation.KSEE3">
                  <p:embed/>
                </p:oleObj>
              </mc:Choice>
              <mc:Fallback>
                <p:oleObj r:id="rId19" imgW="2095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306094" y="5461477"/>
                        <a:ext cx="4817110" cy="4673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108075" y="6066790"/>
            <a:ext cx="71551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任何一个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+mn-ea"/>
              </a:rPr>
              <a:t>二元二次方程不一定表示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圆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0087610" y="2951480"/>
            <a:ext cx="1860550" cy="2465070"/>
            <a:chOff x="15886" y="4648"/>
            <a:chExt cx="2930" cy="3882"/>
          </a:xfrm>
        </p:grpSpPr>
        <p:sp>
          <p:nvSpPr>
            <p:cNvPr id="3" name="椭圆 2"/>
            <p:cNvSpPr/>
            <p:nvPr/>
          </p:nvSpPr>
          <p:spPr>
            <a:xfrm>
              <a:off x="15886" y="4648"/>
              <a:ext cx="2930" cy="38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    </a:t>
              </a:r>
            </a:p>
            <a:p>
              <a:pPr algn="ctr"/>
              <a:endParaRPr lang="en-US" altLang="zh-CN"/>
            </a:p>
            <a:p>
              <a:pPr algn="ctr"/>
              <a:endParaRPr lang="zh-CN" altLang="en-US" sz="2400"/>
            </a:p>
            <a:p>
              <a:pPr algn="ctr"/>
              <a:r>
                <a:rPr lang="zh-CN" altLang="en-US" sz="2000">
                  <a:solidFill>
                    <a:schemeClr val="tx1"/>
                  </a:solidFill>
                </a:rPr>
                <a:t>二元二次方程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16173" y="5297"/>
              <a:ext cx="2451" cy="11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>
                  <a:solidFill>
                    <a:schemeClr val="tx1"/>
                  </a:solidFill>
                </a:rPr>
                <a:t>圆的</a:t>
              </a:r>
            </a:p>
            <a:p>
              <a:pPr algn="ctr"/>
              <a:r>
                <a:rPr lang="zh-CN" altLang="en-US" sz="2000">
                  <a:solidFill>
                    <a:schemeClr val="tx1"/>
                  </a:solidFill>
                </a:rPr>
                <a:t>方程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新知</a:t>
            </a:r>
            <a:r>
              <a:rPr lang="en-US" altLang="zh-CN"/>
              <a:t>2</a:t>
            </a:r>
            <a:r>
              <a:rPr lang="zh-CN" altLang="en-US"/>
              <a:t>：圆的一般方程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5280025" y="134620"/>
            <a:ext cx="462280" cy="55435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t">
            <a:noAutofit/>
            <a:scene3d>
              <a:camera prst="orthographicFront"/>
              <a:lightRig rig="threePt" dir="t"/>
            </a:scene3d>
          </a:bodyPr>
          <a:lstStyle/>
          <a:p>
            <a:pPr lvl="0" indent="0" algn="ctr" fontAlgn="base">
              <a:lnSpc>
                <a:spcPct val="90000"/>
              </a:lnSpc>
            </a:pPr>
            <a:r>
              <a:rPr lang="en-US" sz="3600" b="1" i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/>
              </a:rPr>
              <a:t>D</a:t>
            </a:r>
          </a:p>
        </p:txBody>
      </p:sp>
      <p:sp>
        <p:nvSpPr>
          <p:cNvPr id="11" name="文本框 15"/>
          <p:cNvSpPr txBox="1"/>
          <p:nvPr/>
        </p:nvSpPr>
        <p:spPr>
          <a:xfrm>
            <a:off x="5938520" y="134620"/>
            <a:ext cx="462280" cy="55435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t">
            <a:noAutofit/>
            <a:scene3d>
              <a:camera prst="orthographicFront"/>
              <a:lightRig rig="threePt" dir="t"/>
            </a:scene3d>
          </a:bodyPr>
          <a:lstStyle/>
          <a:p>
            <a:pPr lvl="0" indent="0" algn="ctr" fontAlgn="base">
              <a:lnSpc>
                <a:spcPct val="90000"/>
              </a:lnSpc>
            </a:pPr>
            <a:r>
              <a:rPr lang="en-US" sz="3600" b="1" i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/>
              </a:rPr>
              <a:t>E</a:t>
            </a:r>
          </a:p>
        </p:txBody>
      </p:sp>
      <p:sp>
        <p:nvSpPr>
          <p:cNvPr id="12" name="文本框 15"/>
          <p:cNvSpPr txBox="1"/>
          <p:nvPr/>
        </p:nvSpPr>
        <p:spPr>
          <a:xfrm>
            <a:off x="6560820" y="134620"/>
            <a:ext cx="463550" cy="55435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t">
            <a:noAutofit/>
            <a:scene3d>
              <a:camera prst="orthographicFront"/>
              <a:lightRig rig="threePt" dir="t"/>
            </a:scene3d>
          </a:bodyPr>
          <a:lstStyle/>
          <a:p>
            <a:pPr lvl="0" indent="0" algn="ctr" fontAlgn="base">
              <a:lnSpc>
                <a:spcPct val="90000"/>
              </a:lnSpc>
            </a:pPr>
            <a:r>
              <a:rPr lang="en-US" sz="3600" b="1" i="1" strike="noStrike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/>
              </a:rPr>
              <a:t>F</a:t>
            </a:r>
          </a:p>
        </p:txBody>
      </p:sp>
      <p:graphicFrame>
        <p:nvGraphicFramePr>
          <p:cNvPr id="18434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5228" y="1104900"/>
          <a:ext cx="334276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435100" imgH="215900" progId="Equation.KSEE3">
                  <p:embed/>
                </p:oleObj>
              </mc:Choice>
              <mc:Fallback>
                <p:oleObj r:id="rId3" imgW="1435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5228" y="1104900"/>
                        <a:ext cx="3342767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61828" y="1104900"/>
          <a:ext cx="706710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162300" imgH="228600" progId="Equation.KSEE3">
                  <p:embed/>
                </p:oleObj>
              </mc:Choice>
              <mc:Fallback>
                <p:oleObj r:id="rId5" imgW="3162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61828" y="1104900"/>
                        <a:ext cx="706710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45212" y="1707173"/>
          <a:ext cx="3326400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524000" imgH="444500" progId="Equation.KSEE3">
                  <p:embed/>
                </p:oleObj>
              </mc:Choice>
              <mc:Fallback>
                <p:oleObj r:id="rId7" imgW="15240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45212" y="1707173"/>
                        <a:ext cx="3326400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5545" y="1818323"/>
          <a:ext cx="2559530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168400" imgH="393700" progId="Equation.KSEE3">
                  <p:embed/>
                </p:oleObj>
              </mc:Choice>
              <mc:Fallback>
                <p:oleObj r:id="rId9" imgW="1168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85545" y="1818323"/>
                        <a:ext cx="2559530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直接连接符 13"/>
          <p:cNvCxnSpPr/>
          <p:nvPr/>
        </p:nvCxnSpPr>
        <p:spPr>
          <a:xfrm>
            <a:off x="5114290" y="1603693"/>
            <a:ext cx="35782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9" name="文本框 9229"/>
          <p:cNvSpPr txBox="1"/>
          <p:nvPr/>
        </p:nvSpPr>
        <p:spPr>
          <a:xfrm>
            <a:off x="1185545" y="2682240"/>
            <a:ext cx="525081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en-US" sz="2800" b="1">
                <a:solidFill>
                  <a:srgbClr val="303030"/>
                </a:solidFill>
                <a:latin typeface="Times New Roman" panose="02020603050405020304" charset="0"/>
                <a:ea typeface="黑体"/>
              </a:rPr>
              <a:t>P88-</a:t>
            </a:r>
            <a:r>
              <a:rPr lang="en-US" sz="2800" b="1">
                <a:solidFill>
                  <a:srgbClr val="303030"/>
                </a:solidFill>
                <a:latin typeface="Times New Roman" panose="02020603050405020304" charset="0"/>
                <a:ea typeface="黑体"/>
              </a:rPr>
              <a:t>2.</a:t>
            </a:r>
            <a:r>
              <a:rPr lang="zh-CN" altLang="en-US" sz="2800" b="1">
                <a:solidFill>
                  <a:srgbClr val="303030"/>
                </a:solidFill>
                <a:latin typeface="Times New Roman" panose="02020603050405020304" charset="0"/>
                <a:ea typeface="黑体"/>
              </a:rPr>
              <a:t>下列方程各表示什么图形?</a:t>
            </a:r>
          </a:p>
        </p:txBody>
      </p:sp>
      <p:graphicFrame>
        <p:nvGraphicFramePr>
          <p:cNvPr id="19460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5383" y="3204292"/>
          <a:ext cx="4046220" cy="172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727200" imgH="736600" progId="Equation.KSEE3">
                  <p:embed/>
                </p:oleObj>
              </mc:Choice>
              <mc:Fallback>
                <p:oleObj r:id="rId11" imgW="1727200" imgH="736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85383" y="3204292"/>
                        <a:ext cx="4046220" cy="17278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97406" y="3254775"/>
          <a:ext cx="104449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482600" imgH="215900" progId="Equation.KSEE3">
                  <p:embed/>
                </p:oleObj>
              </mc:Choice>
              <mc:Fallback>
                <p:oleObj r:id="rId13" imgW="482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397406" y="3254775"/>
                        <a:ext cx="1044496" cy="46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329874" y="3104325"/>
          <a:ext cx="3355340" cy="55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97000" imgH="228600" progId="Equation.KSEE3">
                  <p:embed/>
                </p:oleObj>
              </mc:Choice>
              <mc:Fallback>
                <p:oleObj r:id="rId15" imgW="1397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29874" y="3104325"/>
                        <a:ext cx="3355340" cy="5505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80181" y="3697053"/>
          <a:ext cx="419482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879600" imgH="241300" progId="Equation.KSEE3">
                  <p:embed/>
                </p:oleObj>
              </mc:Choice>
              <mc:Fallback>
                <p:oleObj r:id="rId17" imgW="18796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280181" y="3697053"/>
                        <a:ext cx="4194826" cy="54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74994" y="4931855"/>
          <a:ext cx="326242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384300" imgH="228600" progId="Equation.KSEE3">
                  <p:embed/>
                </p:oleObj>
              </mc:Choice>
              <mc:Fallback>
                <p:oleObj r:id="rId19" imgW="1384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74994" y="4931855"/>
                        <a:ext cx="3262422" cy="54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74994" y="5482400"/>
          <a:ext cx="634422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691765" imgH="228600" progId="Equation.KSEE3">
                  <p:embed/>
                </p:oleObj>
              </mc:Choice>
              <mc:Fallback>
                <p:oleObj r:id="rId21" imgW="26917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74994" y="5482400"/>
                        <a:ext cx="6344221" cy="54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74994" y="6023103"/>
          <a:ext cx="8719186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810000" imgH="266700" progId="Equation.KSEE3">
                  <p:embed/>
                </p:oleObj>
              </mc:Choice>
              <mc:Fallback>
                <p:oleObj r:id="rId23" imgW="3810000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74994" y="6023103"/>
                        <a:ext cx="8719186" cy="61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94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新知</a:t>
            </a:r>
            <a:r>
              <a:rPr lang="en-US" altLang="zh-CN" dirty="0"/>
              <a:t>3</a:t>
            </a:r>
            <a:r>
              <a:rPr lang="zh-CN" altLang="en-US" dirty="0"/>
              <a:t>：判断点与圆的位置关系</a:t>
            </a:r>
          </a:p>
        </p:txBody>
      </p:sp>
      <p:pic>
        <p:nvPicPr>
          <p:cNvPr id="27649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" y="1102995"/>
            <a:ext cx="3056890" cy="29184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0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05" y="1102995"/>
            <a:ext cx="3056890" cy="291846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3555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85540" y="2122805"/>
          <a:ext cx="339893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358900" imgH="215900" progId="Equation.KSEE3">
                  <p:embed/>
                </p:oleObj>
              </mc:Choice>
              <mc:Fallback>
                <p:oleObj r:id="rId5" imgW="1358900" imgH="215900" progId="Equation.KSEE3">
                  <p:embed/>
                  <p:pic>
                    <p:nvPicPr>
                      <p:cNvPr id="23555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85540" y="2122805"/>
                        <a:ext cx="339893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02685" y="3248025"/>
          <a:ext cx="336565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346200" imgH="215900" progId="Equation.KSEE3">
                  <p:embed/>
                </p:oleObj>
              </mc:Choice>
              <mc:Fallback>
                <p:oleObj r:id="rId7" imgW="1346200" imgH="215900" progId="Equation.KSEE3">
                  <p:embed/>
                  <p:pic>
                    <p:nvPicPr>
                      <p:cNvPr id="23556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02685" y="3248025"/>
                        <a:ext cx="336565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92525" y="4443095"/>
          <a:ext cx="338599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358900" imgH="215900" progId="Equation.KSEE3">
                  <p:embed/>
                </p:oleObj>
              </mc:Choice>
              <mc:Fallback>
                <p:oleObj r:id="rId9" imgW="1358900" imgH="215900" progId="Equation.KSEE3">
                  <p:embed/>
                  <p:pic>
                    <p:nvPicPr>
                      <p:cNvPr id="2355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92525" y="4443095"/>
                        <a:ext cx="338599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84378" y="2108835"/>
          <a:ext cx="3966845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714500" imgH="241300" progId="Equation.KSEE3">
                  <p:embed/>
                </p:oleObj>
              </mc:Choice>
              <mc:Fallback>
                <p:oleObj r:id="rId11" imgW="1714500" imgH="241300" progId="Equation.KSEE3">
                  <p:embed/>
                  <p:pic>
                    <p:nvPicPr>
                      <p:cNvPr id="2355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084378" y="2108835"/>
                        <a:ext cx="3966845" cy="560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67868" y="3249930"/>
          <a:ext cx="3966845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714500" imgH="241300" progId="Equation.KSEE3">
                  <p:embed/>
                </p:oleObj>
              </mc:Choice>
              <mc:Fallback>
                <p:oleObj r:id="rId13" imgW="1714500" imgH="241300" progId="Equation.KSEE3">
                  <p:embed/>
                  <p:pic>
                    <p:nvPicPr>
                      <p:cNvPr id="23560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067868" y="3249930"/>
                        <a:ext cx="3966845" cy="560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56438" y="4468495"/>
          <a:ext cx="396811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714500" imgH="241300" progId="Equation.KSEE3">
                  <p:embed/>
                </p:oleObj>
              </mc:Choice>
              <mc:Fallback>
                <p:oleObj r:id="rId15" imgW="1714500" imgH="241300" progId="Equation.KSEE3">
                  <p:embed/>
                  <p:pic>
                    <p:nvPicPr>
                      <p:cNvPr id="23561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56438" y="4468495"/>
                        <a:ext cx="3968115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15"/>
          <p:cNvSpPr txBox="1"/>
          <p:nvPr/>
        </p:nvSpPr>
        <p:spPr>
          <a:xfrm>
            <a:off x="4725035" y="1526540"/>
            <a:ext cx="1454150" cy="51117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anchor="t">
            <a:noAutofit/>
          </a:bodyPr>
          <a:lstStyle/>
          <a:p>
            <a:pPr lvl="0" indent="0" algn="ctr" fontAlgn="base"/>
            <a:r>
              <a:rPr lang="zh-CN" sz="2800" b="1" strike="noStrike" noProof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/>
              </a:rPr>
              <a:t>几何法</a:t>
            </a:r>
          </a:p>
        </p:txBody>
      </p:sp>
      <p:sp>
        <p:nvSpPr>
          <p:cNvPr id="19" name="文本框 15"/>
          <p:cNvSpPr txBox="1"/>
          <p:nvPr/>
        </p:nvSpPr>
        <p:spPr>
          <a:xfrm>
            <a:off x="8147685" y="1522730"/>
            <a:ext cx="1454150" cy="51117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anchor="t">
            <a:noAutofit/>
          </a:bodyPr>
          <a:lstStyle/>
          <a:p>
            <a:pPr lvl="0" indent="0" algn="ctr" fontAlgn="base"/>
            <a:r>
              <a:rPr lang="zh-CN" sz="2800" b="1" strike="noStrike" noProof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/>
              </a:rPr>
              <a:t>代数法</a:t>
            </a:r>
          </a:p>
        </p:txBody>
      </p:sp>
      <p:graphicFrame>
        <p:nvGraphicFramePr>
          <p:cNvPr id="6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64268" y="960120"/>
          <a:ext cx="7522845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3251200" imgH="241300" progId="Equation.KSEE3">
                  <p:embed/>
                </p:oleObj>
              </mc:Choice>
              <mc:Fallback>
                <p:oleObj r:id="rId17" imgW="3251200" imgH="241300" progId="Equation.KSEE3">
                  <p:embed/>
                  <p:pic>
                    <p:nvPicPr>
                      <p:cNvPr id="6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64268" y="960120"/>
                        <a:ext cx="7522845" cy="560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66915" y="2635885"/>
          <a:ext cx="4955079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032000" imgH="254000" progId="Equation.KSEE3">
                  <p:embed/>
                </p:oleObj>
              </mc:Choice>
              <mc:Fallback>
                <p:oleObj r:id="rId19" imgW="2032000" imgH="254000" progId="Equation.KSEE3">
                  <p:embed/>
                  <p:pic>
                    <p:nvPicPr>
                      <p:cNvPr id="17411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066915" y="2635885"/>
                        <a:ext cx="4955079" cy="612000"/>
                      </a:xfrm>
                      <a:prstGeom prst="rect">
                        <a:avLst/>
                      </a:prstGeom>
                      <a:solidFill>
                        <a:srgbClr val="FFDCD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78345" y="3788093"/>
          <a:ext cx="495508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032000" imgH="254000" progId="Equation.KSEE3">
                  <p:embed/>
                </p:oleObj>
              </mc:Choice>
              <mc:Fallback>
                <p:oleObj r:id="rId21" imgW="2032000" imgH="254000" progId="Equation.KSEE3">
                  <p:embed/>
                  <p:pic>
                    <p:nvPicPr>
                      <p:cNvPr id="8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078345" y="3788093"/>
                        <a:ext cx="4955080" cy="612000"/>
                      </a:xfrm>
                      <a:prstGeom prst="rect">
                        <a:avLst/>
                      </a:prstGeom>
                      <a:solidFill>
                        <a:srgbClr val="FFDCD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55803" y="5025708"/>
          <a:ext cx="496586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032000" imgH="254000" progId="Equation.KSEE3">
                  <p:embed/>
                </p:oleObj>
              </mc:Choice>
              <mc:Fallback>
                <p:oleObj r:id="rId23" imgW="2032000" imgH="254000" progId="Equation.KSEE3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055803" y="5025708"/>
                        <a:ext cx="4965860" cy="612000"/>
                      </a:xfrm>
                      <a:prstGeom prst="rect">
                        <a:avLst/>
                      </a:prstGeom>
                      <a:solidFill>
                        <a:srgbClr val="FFDCD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84378" y="2033905"/>
          <a:ext cx="4112895" cy="678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777365" imgH="292100" progId="Equation.KSEE3">
                  <p:embed/>
                </p:oleObj>
              </mc:Choice>
              <mc:Fallback>
                <p:oleObj r:id="rId25" imgW="1777365" imgH="292100" progId="Equation.KSEE3">
                  <p:embed/>
                  <p:pic>
                    <p:nvPicPr>
                      <p:cNvPr id="2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084378" y="2033905"/>
                        <a:ext cx="4112895" cy="6781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80568824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8623300" cy="441960"/>
          </a:xfrm>
        </p:spPr>
        <p:txBody>
          <a:bodyPr>
            <a:normAutofit fontScale="90000"/>
          </a:bodyPr>
          <a:lstStyle/>
          <a:p>
            <a:r>
              <a:rPr lang="zh-CN">
                <a:sym typeface="+mn-ea"/>
              </a:rPr>
              <a:t>概念运用与巩固：求圆的方程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②知圆上三点</a:t>
            </a:r>
            <a:endParaRPr lang="zh-CN" altLang="en-US"/>
          </a:p>
        </p:txBody>
      </p:sp>
      <p:graphicFrame>
        <p:nvGraphicFramePr>
          <p:cNvPr id="1843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181" y="1077278"/>
          <a:ext cx="9824776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025900" imgH="431800" progId="Equation.KSEE3">
                  <p:embed/>
                </p:oleObj>
              </mc:Choice>
              <mc:Fallback>
                <p:oleObj r:id="rId3" imgW="4025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3181" y="1077278"/>
                        <a:ext cx="9824776" cy="104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2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3810" y="2181860"/>
          <a:ext cx="771144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187700" imgH="228600" progId="Equation.KSEE3">
                  <p:embed/>
                </p:oleObj>
              </mc:Choice>
              <mc:Fallback>
                <p:oleObj r:id="rId5" imgW="3187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73810" y="2181860"/>
                        <a:ext cx="7711440" cy="5397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223" y="2680885"/>
          <a:ext cx="5342890" cy="2376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260600" imgH="1016000" progId="Equation.KSEE3">
                  <p:embed/>
                </p:oleObj>
              </mc:Choice>
              <mc:Fallback>
                <p:oleObj r:id="rId7" imgW="2260600" imgH="1016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13223" y="2680885"/>
                        <a:ext cx="5342890" cy="2376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180" y="5056823"/>
          <a:ext cx="591264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501900" imgH="228600" progId="Equation.KSEE3">
                  <p:embed/>
                </p:oleObj>
              </mc:Choice>
              <mc:Fallback>
                <p:oleObj r:id="rId9" imgW="2501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13180" y="5056823"/>
                        <a:ext cx="591264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椭圆 13"/>
          <p:cNvSpPr/>
          <p:nvPr/>
        </p:nvSpPr>
        <p:spPr>
          <a:xfrm>
            <a:off x="6233795" y="2222500"/>
            <a:ext cx="288925" cy="458788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" name="椭圆 14"/>
          <p:cNvSpPr/>
          <p:nvPr/>
        </p:nvSpPr>
        <p:spPr>
          <a:xfrm>
            <a:off x="7748905" y="2221865"/>
            <a:ext cx="248285" cy="45910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6" name="椭圆 15"/>
          <p:cNvSpPr/>
          <p:nvPr/>
        </p:nvSpPr>
        <p:spPr>
          <a:xfrm>
            <a:off x="8583613" y="2222500"/>
            <a:ext cx="261938" cy="458788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0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034948" y="3214920"/>
          <a:ext cx="2039620" cy="17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862965" imgH="736600" progId="Equation.KSEE3">
                  <p:embed/>
                </p:oleObj>
              </mc:Choice>
              <mc:Fallback>
                <p:oleObj r:id="rId11" imgW="862965" imgH="736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034948" y="3214920"/>
                        <a:ext cx="2039620" cy="17233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11196" y="3215238"/>
          <a:ext cx="4623435" cy="184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955800" imgH="787400" progId="Equation.KSEE3">
                  <p:embed/>
                </p:oleObj>
              </mc:Choice>
              <mc:Fallback>
                <p:oleObj r:id="rId13" imgW="1955800" imgH="787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411196" y="3215238"/>
                        <a:ext cx="4623435" cy="18421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9302115" cy="441960"/>
          </a:xfrm>
        </p:spPr>
        <p:txBody>
          <a:bodyPr>
            <a:normAutofit fontScale="90000"/>
          </a:bodyPr>
          <a:lstStyle/>
          <a:p>
            <a:r>
              <a:rPr lang="zh-CN">
                <a:sym typeface="+mn-ea"/>
              </a:rPr>
              <a:t>概念运用与巩固：求圆的方程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②知圆上三点</a:t>
            </a:r>
            <a:endParaRPr lang="zh-CN" altLang="en-US"/>
          </a:p>
        </p:txBody>
      </p:sp>
      <p:graphicFrame>
        <p:nvGraphicFramePr>
          <p:cNvPr id="1843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84300" y="1076960"/>
          <a:ext cx="9230995" cy="1007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025900" imgH="431800" progId="Equation.KSEE3">
                  <p:embed/>
                </p:oleObj>
              </mc:Choice>
              <mc:Fallback>
                <p:oleObj r:id="rId3" imgW="4025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4300" y="1076960"/>
                        <a:ext cx="9230995" cy="10077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30985" y="2147570"/>
          <a:ext cx="8229600" cy="54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441700" imgH="228600" progId="Equation.KSEE3">
                  <p:embed/>
                </p:oleObj>
              </mc:Choice>
              <mc:Fallback>
                <p:oleObj r:id="rId5" imgW="3441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0985" y="2147570"/>
                        <a:ext cx="8229600" cy="5403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46268" y="2751053"/>
          <a:ext cx="5342890" cy="2199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260600" imgH="939800" progId="Equation.KSEE3">
                  <p:embed/>
                </p:oleObj>
              </mc:Choice>
              <mc:Fallback>
                <p:oleObj r:id="rId7" imgW="2260600" imgH="939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6268" y="2751053"/>
                        <a:ext cx="5342890" cy="21990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14993" y="3285723"/>
          <a:ext cx="2311400" cy="166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977900" imgH="711200" progId="Equation.KSEE3">
                  <p:embed/>
                </p:oleObj>
              </mc:Choice>
              <mc:Fallback>
                <p:oleObj r:id="rId9" imgW="977900" imgH="711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14993" y="3285723"/>
                        <a:ext cx="2311400" cy="16643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45908" y="4949825"/>
          <a:ext cx="6711315" cy="54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806700" imgH="228600" progId="Equation.KSEE3">
                  <p:embed/>
                </p:oleObj>
              </mc:Choice>
              <mc:Fallback>
                <p:oleObj r:id="rId11" imgW="2806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45908" y="4949825"/>
                        <a:ext cx="6711315" cy="5403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" name="图片 99"/>
          <p:cNvPicPr/>
          <p:nvPr/>
        </p:nvPicPr>
        <p:blipFill>
          <a:blip r:embed="rId13"/>
          <a:stretch>
            <a:fillRect/>
          </a:stretch>
        </p:blipFill>
        <p:spPr>
          <a:xfrm>
            <a:off x="8729980" y="2974340"/>
            <a:ext cx="1751965" cy="17519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9646920" cy="441960"/>
          </a:xfrm>
        </p:spPr>
        <p:txBody>
          <a:bodyPr>
            <a:normAutofit fontScale="90000"/>
          </a:bodyPr>
          <a:lstStyle/>
          <a:p>
            <a:r>
              <a:rPr lang="zh-CN">
                <a:sym typeface="+mn-ea"/>
              </a:rPr>
              <a:t>概念运用与巩固：求圆的方程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②知圆上三点</a:t>
            </a:r>
            <a:endParaRPr lang="zh-CN" altLang="en-US"/>
          </a:p>
        </p:txBody>
      </p:sp>
      <p:graphicFrame>
        <p:nvGraphicFramePr>
          <p:cNvPr id="1843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5816" y="993145"/>
          <a:ext cx="866076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025900" imgH="431800" progId="Equation.KSEE3">
                  <p:embed/>
                </p:oleObj>
              </mc:Choice>
              <mc:Fallback>
                <p:oleObj r:id="rId4" imgW="4025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5816" y="993145"/>
                        <a:ext cx="8660765" cy="93599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79771" y="2464438"/>
          <a:ext cx="492823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273300" imgH="215900" progId="Equation.KSEE3">
                  <p:embed/>
                </p:oleObj>
              </mc:Choice>
              <mc:Fallback>
                <p:oleObj r:id="rId6" imgW="2273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79771" y="2464438"/>
                        <a:ext cx="492823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93825" y="2913063"/>
          <a:ext cx="702559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3314700" imgH="254000" progId="Equation.KSEE3">
                  <p:embed/>
                </p:oleObj>
              </mc:Choice>
              <mc:Fallback>
                <p:oleObj r:id="rId8" imgW="3314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93825" y="2913063"/>
                        <a:ext cx="702559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84300" y="5858510"/>
          <a:ext cx="625475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806700" imgH="228600" progId="Equation.KSEE3">
                  <p:embed/>
                </p:oleObj>
              </mc:Choice>
              <mc:Fallback>
                <p:oleObj r:id="rId10" imgW="2806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84300" y="5858510"/>
                        <a:ext cx="625475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84300" y="3937953"/>
          <a:ext cx="733669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454400" imgH="254000" progId="Equation.KSEE3">
                  <p:embed/>
                </p:oleObj>
              </mc:Choice>
              <mc:Fallback>
                <p:oleObj r:id="rId12" imgW="3454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84300" y="3937953"/>
                        <a:ext cx="733669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84300" y="3455035"/>
          <a:ext cx="285826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346200" imgH="203200" progId="Equation.KSEE3">
                  <p:embed/>
                </p:oleObj>
              </mc:Choice>
              <mc:Fallback>
                <p:oleObj r:id="rId14" imgW="1346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84300" y="3455035"/>
                        <a:ext cx="2858264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对象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84300" y="4449445"/>
          <a:ext cx="29862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409700" imgH="203200" progId="Equation.KSEE3">
                  <p:embed/>
                </p:oleObj>
              </mc:Choice>
              <mc:Fallback>
                <p:oleObj r:id="rId16" imgW="1409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384300" y="4449445"/>
                        <a:ext cx="298620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84300" y="4883785"/>
          <a:ext cx="4902680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286000" imgH="457200" progId="Equation.KSEE3">
                  <p:embed/>
                </p:oleObj>
              </mc:Choice>
              <mc:Fallback>
                <p:oleObj r:id="rId18" imgW="22860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384300" y="4883785"/>
                        <a:ext cx="4902680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对象 2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86818" y="5059363"/>
          <a:ext cx="232855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054100" imgH="279400" progId="Equation.KSEE3">
                  <p:embed/>
                </p:oleObj>
              </mc:Choice>
              <mc:Fallback>
                <p:oleObj r:id="rId20" imgW="10541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286818" y="5059363"/>
                        <a:ext cx="2328551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圆角矩形 1"/>
          <p:cNvSpPr/>
          <p:nvPr/>
        </p:nvSpPr>
        <p:spPr>
          <a:xfrm>
            <a:off x="1689735" y="2943860"/>
            <a:ext cx="1394460" cy="4597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圆角矩形 2"/>
          <p:cNvSpPr/>
          <p:nvPr/>
        </p:nvSpPr>
        <p:spPr>
          <a:xfrm>
            <a:off x="1689735" y="3886835"/>
            <a:ext cx="1393825" cy="5137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2">
            <a:lum bright="-12000" contrast="24000"/>
          </a:blip>
          <a:stretch>
            <a:fillRect/>
          </a:stretch>
        </p:blipFill>
        <p:spPr>
          <a:xfrm>
            <a:off x="9303385" y="0"/>
            <a:ext cx="2888615" cy="1929130"/>
          </a:xfrm>
          <a:prstGeom prst="rect">
            <a:avLst/>
          </a:prstGeom>
        </p:spPr>
      </p:pic>
      <p:pic>
        <p:nvPicPr>
          <p:cNvPr id="2765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9371965" y="2033905"/>
            <a:ext cx="2374265" cy="2521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8721090" y="4715510"/>
            <a:ext cx="3285490" cy="1308735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[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注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]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三角形的外接圆圆心</a:t>
            </a:r>
            <a:r>
              <a:rPr lang="zh-CN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sym typeface="+mn-ea"/>
              </a:rPr>
              <a:t>在三边的中垂线上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or</a:t>
            </a:r>
            <a:r>
              <a:rPr lang="zh-CN" alt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sym typeface="+mn-ea"/>
              </a:rPr>
              <a:t>到三个顶点的距离相等</a:t>
            </a:r>
          </a:p>
        </p:txBody>
      </p:sp>
      <p:graphicFrame>
        <p:nvGraphicFramePr>
          <p:cNvPr id="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64532" y="1929133"/>
          <a:ext cx="748728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454400" imgH="215900" progId="Equation.KSEE3">
                  <p:embed/>
                </p:oleObj>
              </mc:Choice>
              <mc:Fallback>
                <p:oleObj r:id="rId24" imgW="3454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364532" y="1929133"/>
                        <a:ext cx="748728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圆角矩形 6"/>
          <p:cNvSpPr/>
          <p:nvPr/>
        </p:nvSpPr>
        <p:spPr>
          <a:xfrm>
            <a:off x="3753485" y="1929130"/>
            <a:ext cx="2652395" cy="4597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1471930" y="2696210"/>
            <a:ext cx="1485265" cy="551180"/>
          </a:xfrm>
          <a:prstGeom prst="roundRect">
            <a:avLst/>
          </a:prstGeom>
          <a:solidFill>
            <a:srgbClr val="FFFF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" name="圆角矩形 5"/>
          <p:cNvSpPr/>
          <p:nvPr/>
        </p:nvSpPr>
        <p:spPr>
          <a:xfrm>
            <a:off x="1578610" y="3277870"/>
            <a:ext cx="1767840" cy="431165"/>
          </a:xfrm>
          <a:prstGeom prst="roundRect">
            <a:avLst/>
          </a:prstGeom>
          <a:solidFill>
            <a:srgbClr val="FFFF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>
                <a:sym typeface="+mn-ea"/>
              </a:rPr>
              <a:t>概念运用与巩固：求圆的方程</a:t>
            </a:r>
            <a:endParaRPr lang="zh-CN" altLang="en-US"/>
          </a:p>
        </p:txBody>
      </p:sp>
      <p:graphicFrame>
        <p:nvGraphicFramePr>
          <p:cNvPr id="20481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810" y="1127723"/>
          <a:ext cx="7923592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56000" imgH="457200" progId="Equation.KSEE3">
                  <p:embed/>
                </p:oleObj>
              </mc:Choice>
              <mc:Fallback>
                <p:oleObj r:id="rId3" imgW="3556000" imgH="457200" progId="Equation.KSEE3">
                  <p:embed/>
                  <p:pic>
                    <p:nvPicPr>
                      <p:cNvPr id="20481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0810" y="1127723"/>
                        <a:ext cx="7923592" cy="100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7811" y="2695921"/>
          <a:ext cx="729551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187700" imgH="254000" progId="Equation.KSEE3">
                  <p:embed/>
                </p:oleObj>
              </mc:Choice>
              <mc:Fallback>
                <p:oleObj r:id="rId5" imgW="3187700" imgH="254000" progId="Equation.KSEE3">
                  <p:embed/>
                  <p:pic>
                    <p:nvPicPr>
                      <p:cNvPr id="28677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7811" y="2695921"/>
                        <a:ext cx="7295515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73281" y="2734311"/>
          <a:ext cx="3046095" cy="467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308100" imgH="203200" progId="Equation.KSEE3">
                  <p:embed/>
                </p:oleObj>
              </mc:Choice>
              <mc:Fallback>
                <p:oleObj r:id="rId7" imgW="1308100" imgH="203200" progId="Equation.KSEE3">
                  <p:embed/>
                  <p:pic>
                    <p:nvPicPr>
                      <p:cNvPr id="28678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73281" y="2734311"/>
                        <a:ext cx="3046095" cy="4673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1575" y="3271838"/>
          <a:ext cx="468947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019300" imgH="203200" progId="Equation.KSEE3">
                  <p:embed/>
                </p:oleObj>
              </mc:Choice>
              <mc:Fallback>
                <p:oleObj r:id="rId9" imgW="2019300" imgH="203200" progId="Equation.KSEE3">
                  <p:embed/>
                  <p:pic>
                    <p:nvPicPr>
                      <p:cNvPr id="2867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71575" y="3271838"/>
                        <a:ext cx="468947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935" y="3739198"/>
          <a:ext cx="4654550" cy="1077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955800" imgH="457200" progId="Equation.KSEE3">
                  <p:embed/>
                </p:oleObj>
              </mc:Choice>
              <mc:Fallback>
                <p:oleObj r:id="rId11" imgW="1955800" imgH="457200" progId="Equation.KSEE3">
                  <p:embed/>
                  <p:pic>
                    <p:nvPicPr>
                      <p:cNvPr id="28680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30935" y="3739198"/>
                        <a:ext cx="4654550" cy="1077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1575" y="4796473"/>
          <a:ext cx="5314950" cy="658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234565" imgH="279400" progId="Equation.KSEE3">
                  <p:embed/>
                </p:oleObj>
              </mc:Choice>
              <mc:Fallback>
                <p:oleObj r:id="rId13" imgW="2234565" imgH="279400" progId="Equation.KSEE3">
                  <p:embed/>
                  <p:pic>
                    <p:nvPicPr>
                      <p:cNvPr id="28681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71575" y="4796473"/>
                        <a:ext cx="5314950" cy="6584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2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935" y="5454968"/>
          <a:ext cx="62801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654300" imgH="228600" progId="Equation.KSEE3">
                  <p:embed/>
                </p:oleObj>
              </mc:Choice>
              <mc:Fallback>
                <p:oleObj r:id="rId15" imgW="2654300" imgH="228600" progId="Equation.KSEE3">
                  <p:embed/>
                  <p:pic>
                    <p:nvPicPr>
                      <p:cNvPr id="28682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30935" y="5454968"/>
                        <a:ext cx="628015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61114" y="3640901"/>
          <a:ext cx="5045075" cy="49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171700" imgH="215900" progId="Equation.KSEE3">
                  <p:embed/>
                </p:oleObj>
              </mc:Choice>
              <mc:Fallback>
                <p:oleObj r:id="rId17" imgW="2171700" imgH="215900" progId="Equation.KSEE3">
                  <p:embed/>
                  <p:pic>
                    <p:nvPicPr>
                      <p:cNvPr id="29700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61114" y="3640901"/>
                        <a:ext cx="5045075" cy="4978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对象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49210" y="4594353"/>
          <a:ext cx="120284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495300" imgH="254000" progId="Equation.KSEE3">
                  <p:embed/>
                </p:oleObj>
              </mc:Choice>
              <mc:Fallback>
                <p:oleObj r:id="rId19" imgW="495300" imgH="254000" progId="Equation.KSEE3">
                  <p:embed/>
                  <p:pic>
                    <p:nvPicPr>
                      <p:cNvPr id="29702" name="对象 2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649210" y="4594353"/>
                        <a:ext cx="1202845" cy="6115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49210" y="4114293"/>
          <a:ext cx="3930650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651000" imgH="203200" progId="Equation.KSEE3">
                  <p:embed/>
                </p:oleObj>
              </mc:Choice>
              <mc:Fallback>
                <p:oleObj r:id="rId21" imgW="1651000" imgH="203200" progId="Equation.KSEE3">
                  <p:embed/>
                  <p:pic>
                    <p:nvPicPr>
                      <p:cNvPr id="29703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649210" y="4114293"/>
                        <a:ext cx="3930650" cy="4800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571990" y="264795"/>
            <a:ext cx="2440940" cy="22726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圆角矩形 7"/>
          <p:cNvSpPr/>
          <p:nvPr/>
        </p:nvSpPr>
        <p:spPr>
          <a:xfrm>
            <a:off x="6928485" y="3504565"/>
            <a:ext cx="5076825" cy="167068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7767" y="2192656"/>
          <a:ext cx="524712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247900" imgH="215900" progId="Equation.KSEE3">
                  <p:embed/>
                </p:oleObj>
              </mc:Choice>
              <mc:Fallback>
                <p:oleObj r:id="rId24" imgW="2247900" imgH="215900" progId="Equation.KSEE3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77767" y="2192656"/>
                        <a:ext cx="524712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连接符 12"/>
          <p:cNvCxnSpPr/>
          <p:nvPr/>
        </p:nvCxnSpPr>
        <p:spPr>
          <a:xfrm>
            <a:off x="9571990" y="3201670"/>
            <a:ext cx="19602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4008755" y="3709035"/>
            <a:ext cx="19602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649210" y="5279390"/>
            <a:ext cx="2828925" cy="902970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[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注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]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圆心在</a:t>
            </a:r>
            <a:r>
              <a:rPr lang="zh-CN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sym typeface="+mn-ea"/>
              </a:rPr>
              <a:t>圆上任意两点的中垂线上</a:t>
            </a:r>
            <a:r>
              <a:rPr lang="en-US" altLang="zh-CN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sym typeface="+mn-ea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714468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>
                <a:sym typeface="+mn-ea"/>
              </a:rPr>
              <a:t>概念运用与巩固：求圆的方程</a:t>
            </a:r>
            <a:endParaRPr lang="zh-CN" altLang="en-US"/>
          </a:p>
        </p:txBody>
      </p:sp>
      <p:graphicFrame>
        <p:nvGraphicFramePr>
          <p:cNvPr id="20481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810" y="1127723"/>
          <a:ext cx="8206105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56000" imgH="457200" progId="Equation.KSEE3">
                  <p:embed/>
                </p:oleObj>
              </mc:Choice>
              <mc:Fallback>
                <p:oleObj r:id="rId3" imgW="3556000" imgH="457200" progId="Equation.KSEE3">
                  <p:embed/>
                  <p:pic>
                    <p:nvPicPr>
                      <p:cNvPr id="20481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0810" y="1127723"/>
                        <a:ext cx="8206105" cy="10439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935" y="2204720"/>
          <a:ext cx="764706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429000" imgH="228600" progId="Equation.KSEE3">
                  <p:embed/>
                </p:oleObj>
              </mc:Choice>
              <mc:Fallback>
                <p:oleObj r:id="rId5" imgW="3429000" imgH="228600" progId="Equation.KSEE3">
                  <p:embed/>
                  <p:pic>
                    <p:nvPicPr>
                      <p:cNvPr id="26626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30935" y="2204720"/>
                        <a:ext cx="764706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661" y="2735178"/>
          <a:ext cx="6882965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984500" imgH="457200" progId="Equation.KSEE3">
                  <p:embed/>
                </p:oleObj>
              </mc:Choice>
              <mc:Fallback>
                <p:oleObj r:id="rId7" imgW="2984500" imgH="457200" progId="Equation.KSEE3">
                  <p:embed/>
                  <p:pic>
                    <p:nvPicPr>
                      <p:cNvPr id="2560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30661" y="2735178"/>
                        <a:ext cx="6882965" cy="104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661" y="3805153"/>
          <a:ext cx="5571812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413000" imgH="393700" progId="Equation.KSEE3">
                  <p:embed/>
                </p:oleObj>
              </mc:Choice>
              <mc:Fallback>
                <p:oleObj r:id="rId9" imgW="2413000" imgH="393700" progId="Equation.KSEE3">
                  <p:embed/>
                  <p:pic>
                    <p:nvPicPr>
                      <p:cNvPr id="2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30661" y="3805153"/>
                        <a:ext cx="5571812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0979" y="4731578"/>
          <a:ext cx="4094480" cy="165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739900" imgH="711200" progId="Equation.KSEE3">
                  <p:embed/>
                </p:oleObj>
              </mc:Choice>
              <mc:Fallback>
                <p:oleObj r:id="rId11" imgW="1739900" imgH="711200" progId="Equation.KSEE3">
                  <p:embed/>
                  <p:pic>
                    <p:nvPicPr>
                      <p:cNvPr id="11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30979" y="4731578"/>
                        <a:ext cx="4094480" cy="16560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45735" y="5289550"/>
          <a:ext cx="5890260" cy="54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463165" imgH="228600" progId="Equation.KSEE3">
                  <p:embed/>
                </p:oleObj>
              </mc:Choice>
              <mc:Fallback>
                <p:oleObj r:id="rId13" imgW="2463165" imgH="228600" progId="Equation.KSEE3">
                  <p:embed/>
                  <p:pic>
                    <p:nvPicPr>
                      <p:cNvPr id="15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45735" y="5289550"/>
                        <a:ext cx="5890260" cy="5403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63384" y="2741948"/>
          <a:ext cx="469265" cy="46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03200" imgH="203200" progId="Equation.KSEE3">
                  <p:embed/>
                </p:oleObj>
              </mc:Choice>
              <mc:Fallback>
                <p:oleObj r:id="rId15" imgW="203200" imgH="2032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663384" y="2741948"/>
                        <a:ext cx="469265" cy="4648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956119" y="3239788"/>
          <a:ext cx="469265" cy="46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03200" imgH="203200" progId="Equation.KSEE3">
                  <p:embed/>
                </p:oleObj>
              </mc:Choice>
              <mc:Fallback>
                <p:oleObj r:id="rId17" imgW="203200" imgH="203200" progId="Equation.KSEE3">
                  <p:embed/>
                  <p:pic>
                    <p:nvPicPr>
                      <p:cNvPr id="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956119" y="3239788"/>
                        <a:ext cx="469265" cy="4648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02629" y="4022743"/>
          <a:ext cx="469265" cy="46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03200" imgH="203200" progId="Equation.KSEE3">
                  <p:embed/>
                </p:oleObj>
              </mc:Choice>
              <mc:Fallback>
                <p:oleObj r:id="rId19" imgW="203200" imgH="203200" progId="Equation.KSEE3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702629" y="4022743"/>
                        <a:ext cx="469265" cy="4648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连接符 12"/>
          <p:cNvCxnSpPr/>
          <p:nvPr/>
        </p:nvCxnSpPr>
        <p:spPr>
          <a:xfrm>
            <a:off x="1462405" y="3472180"/>
            <a:ext cx="30708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462405" y="4718050"/>
            <a:ext cx="25736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37648194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9302115" cy="441960"/>
          </a:xfrm>
        </p:spPr>
        <p:txBody>
          <a:bodyPr>
            <a:normAutofit fontScale="90000"/>
          </a:bodyPr>
          <a:lstStyle/>
          <a:p>
            <a:r>
              <a:rPr lang="zh-CN">
                <a:sym typeface="+mn-ea"/>
              </a:rPr>
              <a:t>概念运用与巩固：求圆的方程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②知圆上三点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180" y="2220595"/>
            <a:ext cx="2400300" cy="267716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H="1">
            <a:off x="2332990" y="2593340"/>
            <a:ext cx="0" cy="23025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1358265" y="3191510"/>
            <a:ext cx="1886585" cy="9740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62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21664" y="2220598"/>
          <a:ext cx="663416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314700" imgH="215900" progId="Equation.KSEE3">
                  <p:embed/>
                </p:oleObj>
              </mc:Choice>
              <mc:Fallback>
                <p:oleObj r:id="rId4" imgW="3314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21664" y="2220598"/>
                        <a:ext cx="6634160" cy="432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992505" y="5005070"/>
            <a:ext cx="2828925" cy="1106805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[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注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]</a:t>
            </a:r>
            <a:r>
              <a:rPr lang="zh-CN" sz="20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三角形的外接圆圆心</a:t>
            </a:r>
            <a:r>
              <a:rPr lang="zh-CN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sym typeface="+mn-ea"/>
              </a:rPr>
              <a:t>在三边的中垂线上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or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sym typeface="+mn-ea"/>
              </a:rPr>
              <a:t>到三个顶点的距离相等</a:t>
            </a:r>
          </a:p>
        </p:txBody>
      </p:sp>
      <p:graphicFrame>
        <p:nvGraphicFramePr>
          <p:cNvPr id="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49984" y="2688593"/>
          <a:ext cx="6052176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009900" imgH="393700" progId="Equation.KSEE3">
                  <p:embed/>
                </p:oleObj>
              </mc:Choice>
              <mc:Fallback>
                <p:oleObj r:id="rId6" imgW="3009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49984" y="2688593"/>
                        <a:ext cx="6052176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49666" y="3480438"/>
          <a:ext cx="5618195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794000" imgH="393700" progId="Equation.KSEE3">
                  <p:embed/>
                </p:oleObj>
              </mc:Choice>
              <mc:Fallback>
                <p:oleObj r:id="rId8" imgW="2794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349666" y="3480438"/>
                        <a:ext cx="5618195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40141" y="4353246"/>
          <a:ext cx="7440585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721100" imgH="431800" progId="Equation.KSEE3">
                  <p:embed/>
                </p:oleObj>
              </mc:Choice>
              <mc:Fallback>
                <p:oleObj r:id="rId10" imgW="37211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40141" y="4353246"/>
                        <a:ext cx="7440585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39908" y="5224780"/>
          <a:ext cx="5207079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451100" imgH="393700" progId="Equation.KSEE3">
                  <p:embed/>
                </p:oleObj>
              </mc:Choice>
              <mc:Fallback>
                <p:oleObj r:id="rId12" imgW="2451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339908" y="5224780"/>
                        <a:ext cx="5207079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连接符 12"/>
          <p:cNvCxnSpPr/>
          <p:nvPr/>
        </p:nvCxnSpPr>
        <p:spPr>
          <a:xfrm>
            <a:off x="7728585" y="4312920"/>
            <a:ext cx="21907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349750" y="5005070"/>
            <a:ext cx="10052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122680" y="988695"/>
            <a:ext cx="10542270" cy="16435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P88-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3.如图，在四边形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ABCD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中，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=6，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CD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=3,且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//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CD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，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AD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=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BC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，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与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CD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间的距离为3.求等腰梯形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ABCD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的外接圆的方程，并求这个圆的圆心坐标和半径.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79170" y="3017841"/>
            <a:ext cx="8383819" cy="133492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6600" b="1" dirty="0"/>
              <a:t>梳理小结</a:t>
            </a:r>
            <a:br>
              <a:rPr lang="zh-CN" altLang="en-US" sz="6600" b="1" dirty="0"/>
            </a:br>
            <a:r>
              <a:rPr lang="en-US" altLang="zh-CN" sz="6600" b="1" dirty="0"/>
              <a:t>“</a:t>
            </a:r>
            <a:r>
              <a:rPr lang="zh-CN" altLang="en-US" sz="6600" b="1" dirty="0"/>
              <a:t>圆的方程</a:t>
            </a:r>
            <a:r>
              <a:rPr lang="en-US" altLang="zh-CN" sz="6600" b="1" dirty="0"/>
              <a:t>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9849489"/>
      </p:ext>
    </p:extLst>
  </p:cSld>
  <p:clrMapOvr>
    <a:masterClrMapping/>
  </p:clrMapOvr>
  <p:transition spd="med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0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34008"/>
              </p:ext>
            </p:extLst>
          </p:nvPr>
        </p:nvGraphicFramePr>
        <p:xfrm>
          <a:off x="625250" y="509690"/>
          <a:ext cx="554281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514600" imgH="228600" progId="Equation.KSEE3">
                  <p:embed/>
                </p:oleObj>
              </mc:Choice>
              <mc:Fallback>
                <p:oleObj r:id="rId3" imgW="2514600" imgH="228600" progId="Equation.KSEE3">
                  <p:embed/>
                  <p:pic>
                    <p:nvPicPr>
                      <p:cNvPr id="14340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250" y="509690"/>
                        <a:ext cx="5542814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2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686080"/>
              </p:ext>
            </p:extLst>
          </p:nvPr>
        </p:nvGraphicFramePr>
        <p:xfrm>
          <a:off x="6263973" y="515487"/>
          <a:ext cx="4437443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005965" imgH="215900" progId="Equation.KSEE3">
                  <p:embed/>
                </p:oleObj>
              </mc:Choice>
              <mc:Fallback>
                <p:oleObj r:id="rId5" imgW="2005965" imgH="215900" progId="Equation.KSEE3">
                  <p:embed/>
                  <p:pic>
                    <p:nvPicPr>
                      <p:cNvPr id="10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63973" y="515487"/>
                        <a:ext cx="4437443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039689"/>
              </p:ext>
            </p:extLst>
          </p:nvPr>
        </p:nvGraphicFramePr>
        <p:xfrm>
          <a:off x="625251" y="1063618"/>
          <a:ext cx="944841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229100" imgH="228600" progId="Equation.KSEE3">
                  <p:embed/>
                </p:oleObj>
              </mc:Choice>
              <mc:Fallback>
                <p:oleObj r:id="rId7" imgW="4229100" imgH="228600" progId="Equation.KSEE3">
                  <p:embed/>
                  <p:pic>
                    <p:nvPicPr>
                      <p:cNvPr id="18435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5251" y="1063618"/>
                        <a:ext cx="9448413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8265942"/>
              </p:ext>
            </p:extLst>
          </p:nvPr>
        </p:nvGraphicFramePr>
        <p:xfrm>
          <a:off x="828040" y="1556691"/>
          <a:ext cx="7150008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276600" imgH="444500" progId="Equation.KSEE3">
                  <p:embed/>
                </p:oleObj>
              </mc:Choice>
              <mc:Fallback>
                <p:oleObj r:id="rId9" imgW="3276600" imgH="444500" progId="Equation.KSEE3">
                  <p:embed/>
                  <p:pic>
                    <p:nvPicPr>
                      <p:cNvPr id="18436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8040" y="1556691"/>
                        <a:ext cx="7150008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7392440" y="1461486"/>
            <a:ext cx="248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466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08912"/>
              </p:ext>
            </p:extLst>
          </p:nvPr>
        </p:nvGraphicFramePr>
        <p:xfrm>
          <a:off x="914387" y="2474184"/>
          <a:ext cx="4460605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476500" imgH="419100" progId="Equation.KSEE3">
                  <p:embed/>
                </p:oleObj>
              </mc:Choice>
              <mc:Fallback>
                <p:oleObj r:id="rId11" imgW="2476500" imgH="419100" progId="Equation.KSEE3">
                  <p:embed/>
                  <p:pic>
                    <p:nvPicPr>
                      <p:cNvPr id="19466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4387" y="2474184"/>
                        <a:ext cx="4460605" cy="7560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肘形连接符 4"/>
          <p:cNvCxnSpPr>
            <a:stCxn id="18435" idx="1"/>
            <a:endCxn id="19466" idx="1"/>
          </p:cNvCxnSpPr>
          <p:nvPr/>
        </p:nvCxnSpPr>
        <p:spPr>
          <a:xfrm rot="10800000" flipH="1" flipV="1">
            <a:off x="625251" y="1315618"/>
            <a:ext cx="289136" cy="1536566"/>
          </a:xfrm>
          <a:prstGeom prst="bentConnector3">
            <a:avLst>
              <a:gd name="adj1" fmla="val -79063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55" name="对象 2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895373"/>
              </p:ext>
            </p:extLst>
          </p:nvPr>
        </p:nvGraphicFramePr>
        <p:xfrm>
          <a:off x="965849" y="3886663"/>
          <a:ext cx="294574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358900" imgH="215900" progId="Equation.KSEE3">
                  <p:embed/>
                </p:oleObj>
              </mc:Choice>
              <mc:Fallback>
                <p:oleObj r:id="rId13" imgW="1358900" imgH="215900" progId="Equation.KSEE3">
                  <p:embed/>
                  <p:pic>
                    <p:nvPicPr>
                      <p:cNvPr id="23555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65849" y="3886663"/>
                        <a:ext cx="294574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对象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951297"/>
              </p:ext>
            </p:extLst>
          </p:nvPr>
        </p:nvGraphicFramePr>
        <p:xfrm>
          <a:off x="980271" y="4880402"/>
          <a:ext cx="291689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46200" imgH="215900" progId="Equation.KSEE3">
                  <p:embed/>
                </p:oleObj>
              </mc:Choice>
              <mc:Fallback>
                <p:oleObj r:id="rId15" imgW="1346200" imgH="215900" progId="Equation.KSEE3">
                  <p:embed/>
                  <p:pic>
                    <p:nvPicPr>
                      <p:cNvPr id="23556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80271" y="4880402"/>
                        <a:ext cx="291689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对象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12091"/>
              </p:ext>
            </p:extLst>
          </p:nvPr>
        </p:nvGraphicFramePr>
        <p:xfrm>
          <a:off x="1026160" y="5875260"/>
          <a:ext cx="293452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358900" imgH="215900" progId="Equation.KSEE3">
                  <p:embed/>
                </p:oleObj>
              </mc:Choice>
              <mc:Fallback>
                <p:oleObj r:id="rId17" imgW="1358900" imgH="215900" progId="Equation.KSEE3">
                  <p:embed/>
                  <p:pic>
                    <p:nvPicPr>
                      <p:cNvPr id="2355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26160" y="5875260"/>
                        <a:ext cx="29345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287934"/>
              </p:ext>
            </p:extLst>
          </p:nvPr>
        </p:nvGraphicFramePr>
        <p:xfrm>
          <a:off x="3932171" y="3801634"/>
          <a:ext cx="382469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714500" imgH="241300" progId="Equation.KSEE3">
                  <p:embed/>
                </p:oleObj>
              </mc:Choice>
              <mc:Fallback>
                <p:oleObj r:id="rId19" imgW="1714500" imgH="241300" progId="Equation.KSEE3">
                  <p:embed/>
                  <p:pic>
                    <p:nvPicPr>
                      <p:cNvPr id="2355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932171" y="3801634"/>
                        <a:ext cx="3824694" cy="5400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3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对象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655416"/>
              </p:ext>
            </p:extLst>
          </p:nvPr>
        </p:nvGraphicFramePr>
        <p:xfrm>
          <a:off x="3901650" y="4844527"/>
          <a:ext cx="3824694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714500" imgH="241300" progId="Equation.KSEE3">
                  <p:embed/>
                </p:oleObj>
              </mc:Choice>
              <mc:Fallback>
                <p:oleObj r:id="rId21" imgW="1714500" imgH="241300" progId="Equation.KSEE3">
                  <p:embed/>
                  <p:pic>
                    <p:nvPicPr>
                      <p:cNvPr id="23560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901650" y="4844527"/>
                        <a:ext cx="3824694" cy="53975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3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对象 1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709464"/>
              </p:ext>
            </p:extLst>
          </p:nvPr>
        </p:nvGraphicFramePr>
        <p:xfrm>
          <a:off x="3960689" y="5803510"/>
          <a:ext cx="3834614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714500" imgH="241300" progId="Equation.KSEE3">
                  <p:embed/>
                </p:oleObj>
              </mc:Choice>
              <mc:Fallback>
                <p:oleObj r:id="rId23" imgW="1714500" imgH="241300" progId="Equation.KSEE3">
                  <p:embed/>
                  <p:pic>
                    <p:nvPicPr>
                      <p:cNvPr id="23561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960689" y="5803510"/>
                        <a:ext cx="3834614" cy="53975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3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15"/>
          <p:cNvSpPr txBox="1"/>
          <p:nvPr/>
        </p:nvSpPr>
        <p:spPr>
          <a:xfrm>
            <a:off x="124460" y="4131310"/>
            <a:ext cx="703580" cy="13925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anchor="t">
            <a:noAutofit/>
          </a:bodyPr>
          <a:lstStyle/>
          <a:p>
            <a:pPr lvl="0" indent="0" algn="ctr" fontAlgn="base"/>
            <a:r>
              <a:rPr lang="zh-CN" sz="2800" b="1" strike="noStrike" noProof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/>
              </a:rPr>
              <a:t>几何法</a:t>
            </a:r>
          </a:p>
        </p:txBody>
      </p:sp>
      <p:sp>
        <p:nvSpPr>
          <p:cNvPr id="19" name="文本框 15"/>
          <p:cNvSpPr txBox="1"/>
          <p:nvPr/>
        </p:nvSpPr>
        <p:spPr>
          <a:xfrm>
            <a:off x="8823960" y="4120515"/>
            <a:ext cx="708660" cy="140398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anchor="t">
            <a:noAutofit/>
          </a:bodyPr>
          <a:lstStyle/>
          <a:p>
            <a:pPr lvl="0" indent="0" algn="ctr" fontAlgn="base">
              <a:lnSpc>
                <a:spcPct val="100000"/>
              </a:lnSpc>
            </a:pPr>
            <a:r>
              <a:rPr lang="zh-CN" sz="2800" b="1" strike="noStrike" noProof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/>
              </a:rPr>
              <a:t>代数法</a:t>
            </a:r>
          </a:p>
        </p:txBody>
      </p:sp>
      <p:graphicFrame>
        <p:nvGraphicFramePr>
          <p:cNvPr id="9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685318"/>
              </p:ext>
            </p:extLst>
          </p:nvPr>
        </p:nvGraphicFramePr>
        <p:xfrm>
          <a:off x="625250" y="3312598"/>
          <a:ext cx="443182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019300" imgH="228600" progId="Equation.KSEE3">
                  <p:embed/>
                </p:oleObj>
              </mc:Choice>
              <mc:Fallback>
                <p:oleObj r:id="rId25" imgW="2019300" imgH="228600" progId="Equation.KSEE3">
                  <p:embed/>
                  <p:pic>
                    <p:nvPicPr>
                      <p:cNvPr id="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25250" y="3312598"/>
                        <a:ext cx="4431828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253400"/>
              </p:ext>
            </p:extLst>
          </p:nvPr>
        </p:nvGraphicFramePr>
        <p:xfrm>
          <a:off x="3897170" y="4293126"/>
          <a:ext cx="4663604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2032000" imgH="254000" progId="Equation.KSEE3">
                  <p:embed/>
                </p:oleObj>
              </mc:Choice>
              <mc:Fallback>
                <p:oleObj r:id="rId27" imgW="2032000" imgH="254000" progId="Equation.KSEE3">
                  <p:embed/>
                  <p:pic>
                    <p:nvPicPr>
                      <p:cNvPr id="17411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897170" y="4293126"/>
                        <a:ext cx="4663604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0173668"/>
              </p:ext>
            </p:extLst>
          </p:nvPr>
        </p:nvGraphicFramePr>
        <p:xfrm>
          <a:off x="3932171" y="5263125"/>
          <a:ext cx="466360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2032000" imgH="254000" progId="Equation.KSEE3">
                  <p:embed/>
                </p:oleObj>
              </mc:Choice>
              <mc:Fallback>
                <p:oleObj r:id="rId29" imgW="2032000" imgH="254000" progId="Equation.KSEE3">
                  <p:embed/>
                  <p:pic>
                    <p:nvPicPr>
                      <p:cNvPr id="13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932171" y="5263125"/>
                        <a:ext cx="4663605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816212"/>
              </p:ext>
            </p:extLst>
          </p:nvPr>
        </p:nvGraphicFramePr>
        <p:xfrm>
          <a:off x="3960689" y="6282055"/>
          <a:ext cx="4673751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2032000" imgH="254000" progId="Equation.KSEE3">
                  <p:embed/>
                </p:oleObj>
              </mc:Choice>
              <mc:Fallback>
                <p:oleObj r:id="rId31" imgW="2032000" imgH="2540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960689" y="6282055"/>
                        <a:ext cx="4673751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0" name="图片 3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638665" y="3576955"/>
            <a:ext cx="2441575" cy="2331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3" name="矩形 9222"/>
          <p:cNvSpPr/>
          <p:nvPr/>
        </p:nvSpPr>
        <p:spPr>
          <a:xfrm>
            <a:off x="8023225" y="1703923"/>
            <a:ext cx="40322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</a:rPr>
              <a:t>x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</a:rPr>
              <a:t>与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</a:rPr>
              <a:t>y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</a:rPr>
              <a:t>系数相同且不为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</a:rPr>
              <a:t>0.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4D96748F-5C3E-768B-44B5-E719F366E3E7}"/>
              </a:ext>
            </a:extLst>
          </p:cNvPr>
          <p:cNvSpPr txBox="1">
            <a:spLocks/>
          </p:cNvSpPr>
          <p:nvPr/>
        </p:nvSpPr>
        <p:spPr>
          <a:xfrm>
            <a:off x="187778" y="88502"/>
            <a:ext cx="7048681" cy="426873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dirty="0">
                <a:solidFill>
                  <a:schemeClr val="tx1"/>
                </a:solidFill>
                <a:sym typeface="+mn-ea"/>
              </a:rPr>
              <a:t>课堂小结：求圆的方程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20481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1196340" y="1181735"/>
            <a:ext cx="1978025" cy="51689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196340" y="3407410"/>
            <a:ext cx="1978025" cy="51689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280523" y="515209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sym typeface="+mn-ea"/>
              </a:rPr>
              <a:t>4</a:t>
            </a:r>
            <a:r>
              <a:rPr lang="zh-CN" dirty="0">
                <a:sym typeface="+mn-ea"/>
              </a:rPr>
              <a:t>：求圆的方程</a:t>
            </a:r>
            <a:endParaRPr lang="zh-CN" altLang="en-US" dirty="0"/>
          </a:p>
        </p:txBody>
      </p:sp>
      <p:graphicFrame>
        <p:nvGraphicFramePr>
          <p:cNvPr id="20481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07328" y="3445791"/>
          <a:ext cx="8624691" cy="26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34765" imgH="1181100" progId="Equation.KSEE3">
                  <p:embed/>
                </p:oleObj>
              </mc:Choice>
              <mc:Fallback>
                <p:oleObj r:id="rId3" imgW="3834765" imgH="1181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7328" y="3445791"/>
                        <a:ext cx="8624691" cy="26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07071" y="1223794"/>
          <a:ext cx="6541135" cy="209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908300" imgH="939800" progId="Equation.KSEE3">
                  <p:embed/>
                </p:oleObj>
              </mc:Choice>
              <mc:Fallback>
                <p:oleObj r:id="rId5" imgW="2908300" imgH="939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07071" y="1223794"/>
                        <a:ext cx="6541135" cy="2092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>
            <a:off x="1682750" y="2733675"/>
            <a:ext cx="21507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AC793A-2241-B002-85E3-0BB75C01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36" y="1094850"/>
            <a:ext cx="11037600" cy="441964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课后作业：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03E23D-4BE2-8390-FF42-FEF9E38693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756" y="1673550"/>
            <a:ext cx="7559229" cy="781200"/>
          </a:xfrm>
        </p:spPr>
        <p:txBody>
          <a:bodyPr>
            <a:noAutofit/>
          </a:bodyPr>
          <a:lstStyle/>
          <a:p>
            <a:r>
              <a:rPr lang="en-US" altLang="zh-CN" sz="3200" b="1" dirty="0">
                <a:latin typeface="+mn-ea"/>
                <a:ea typeface="+mn-ea"/>
              </a:rPr>
              <a:t>1.</a:t>
            </a:r>
            <a:r>
              <a:rPr lang="zh-CN" altLang="en-US" sz="3200" b="1" dirty="0">
                <a:latin typeface="+mn-ea"/>
                <a:ea typeface="+mn-ea"/>
              </a:rPr>
              <a:t>活页</a:t>
            </a:r>
            <a:r>
              <a:rPr lang="en-US" altLang="zh-CN" sz="3200" b="1" dirty="0">
                <a:latin typeface="+mn-ea"/>
                <a:ea typeface="+mn-ea"/>
              </a:rPr>
              <a:t>P63-64《2.4.1</a:t>
            </a:r>
            <a:r>
              <a:rPr lang="zh-CN" altLang="en-US" sz="3200" b="1" dirty="0">
                <a:latin typeface="+mn-ea"/>
                <a:ea typeface="+mn-ea"/>
              </a:rPr>
              <a:t> 圆的的方程</a:t>
            </a:r>
            <a:r>
              <a:rPr lang="en-US" altLang="zh-CN" sz="3200" dirty="0">
                <a:latin typeface="+mn-ea"/>
                <a:ea typeface="+mn-ea"/>
              </a:rPr>
              <a:t>》</a:t>
            </a:r>
            <a:endParaRPr lang="zh-CN" altLang="en-US" sz="3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6842849"/>
      </p:ext>
    </p:extLst>
  </p:cSld>
  <p:clrMapOvr>
    <a:masterClrMapping/>
  </p:clrMapOvr>
  <p:transition spd="med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0c1d1b7b-2da3-4159-a23d-9713739a9e5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47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MH" val="20151016101458"/>
  <p:tag name="MH_LIBRARY" val="CONTENTS"/>
  <p:tag name="MH_TYPE" val="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SUBTYPE" val="h"/>
  <p:tag name="KSO_WM_UNIT_TYPE" val="i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h"/>
  <p:tag name="KSO_WM_UNIT_TYPE" val="i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SUBTYPE" val="h"/>
  <p:tag name="KSO_WM_UNIT_TYPE" val="i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125_1"/>
  <p:tag name="KSO_WM_SLIDE_INDEX" val="1"/>
  <p:tag name="KSO_WM_SLIDE_ITEM_CNT" val="0"/>
  <p:tag name="KSO_WM_SLIDE_LAYOUT" val="a_b"/>
  <p:tag name="KSO_WM_SLIDE_LAYOUT_CNT" val="1_1"/>
  <p:tag name="KSO_WM_SLIDE_TYPE" val="title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a"/>
  <p:tag name="KSO_WM_UNIT_VALUE" val="3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b"/>
  <p:tag name="KSO_WM_UNIT_VALUE" val="3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125_2"/>
  <p:tag name="KSO_WM_SLIDE_INDEX" val="2"/>
  <p:tag name="KSO_WM_SLIDE_ITEM_CNT" val="0"/>
  <p:tag name="KSO_WM_SLIDE_LAYOUT" val="a_f"/>
  <p:tag name="KSO_WM_SLIDE_LAYOUT_CNT" val="1_1"/>
  <p:tag name="KSO_WM_SLIDE_POSITION" val="48*16"/>
  <p:tag name="KSO_WM_SLIDE_SIZE" val="862*474"/>
  <p:tag name="KSO_WM_SLIDE_TYPE" val="text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732.500787401575,&quot;width&quot;:6000}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562,&quot;width&quot;:4296}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heme/theme1.xml><?xml version="1.0" encoding="utf-8"?>
<a:theme xmlns:a="http://schemas.openxmlformats.org/drawingml/2006/main" name="1_Office 主题">
  <a:themeElements>
    <a:clrScheme name="160125">
      <a:dk1>
        <a:srgbClr val="000000"/>
      </a:dk1>
      <a:lt1>
        <a:srgbClr val="FFFFFF"/>
      </a:lt1>
      <a:dk2>
        <a:srgbClr val="F6E8E7"/>
      </a:dk2>
      <a:lt2>
        <a:srgbClr val="FDF9F8"/>
      </a:lt2>
      <a:accent1>
        <a:srgbClr val="D78F8E"/>
      </a:accent1>
      <a:accent2>
        <a:srgbClr val="CA7D76"/>
      </a:accent2>
      <a:accent3>
        <a:srgbClr val="BB6E60"/>
      </a:accent3>
      <a:accent4>
        <a:srgbClr val="A9624E"/>
      </a:accent4>
      <a:accent5>
        <a:srgbClr val="8C5A46"/>
      </a:accent5>
      <a:accent6>
        <a:srgbClr val="704F3D"/>
      </a:accent6>
      <a:hlink>
        <a:srgbClr val="2998E3"/>
      </a:hlink>
      <a:folHlink>
        <a:srgbClr val="A5A5A5"/>
      </a:folHlink>
    </a:clrScheme>
    <a:fontScheme name="自定义 10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513</Words>
  <Application>Microsoft Office PowerPoint</Application>
  <PresentationFormat>宽屏</PresentationFormat>
  <Paragraphs>65</Paragraphs>
  <Slides>17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黑体</vt:lpstr>
      <vt:lpstr>宋体</vt:lpstr>
      <vt:lpstr>微软雅黑</vt:lpstr>
      <vt:lpstr>幼圆</vt:lpstr>
      <vt:lpstr>Arial</vt:lpstr>
      <vt:lpstr>Calibri</vt:lpstr>
      <vt:lpstr>Times New Roman</vt:lpstr>
      <vt:lpstr>Wingdings</vt:lpstr>
      <vt:lpstr>Wingdings 2</vt:lpstr>
      <vt:lpstr>1_Office 主题</vt:lpstr>
      <vt:lpstr>WPS 公式 3.0</vt:lpstr>
      <vt:lpstr>2.4.1 圆的方程 第1课时 标准方程与一般方程</vt:lpstr>
      <vt:lpstr>PowerPoint 演示文稿</vt:lpstr>
      <vt:lpstr>新知1：圆的标准方程</vt:lpstr>
      <vt:lpstr>思考与探究</vt:lpstr>
      <vt:lpstr>思考与探究</vt:lpstr>
      <vt:lpstr>新知2：圆的一般方程</vt:lpstr>
      <vt:lpstr>新知3：判断点与圆的位置关系</vt:lpstr>
      <vt:lpstr>概念运用与巩固：求圆的方程——②知圆上三点</vt:lpstr>
      <vt:lpstr>概念运用与巩固：求圆的方程——②知圆上三点</vt:lpstr>
      <vt:lpstr>概念运用与巩固：求圆的方程——②知圆上三点</vt:lpstr>
      <vt:lpstr>概念运用与巩固：求圆的方程</vt:lpstr>
      <vt:lpstr>概念运用与巩固：求圆的方程</vt:lpstr>
      <vt:lpstr>概念运用与巩固：求圆的方程——②知圆上三点</vt:lpstr>
      <vt:lpstr>梳理小结 “圆的方程”</vt:lpstr>
      <vt:lpstr>PowerPoint 演示文稿</vt:lpstr>
      <vt:lpstr>4：求圆的方程</vt:lpstr>
      <vt:lpstr>课后作业：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2.4 圆的方程 第1课时</dc:title>
  <dc:creator>LLD</dc:creator>
  <cp:lastModifiedBy>微软用户</cp:lastModifiedBy>
  <cp:revision>8</cp:revision>
  <cp:lastPrinted>2023-07-28T17:34:12Z</cp:lastPrinted>
  <dcterms:created xsi:type="dcterms:W3CDTF">2023-07-28T17:34:12Z</dcterms:created>
  <dcterms:modified xsi:type="dcterms:W3CDTF">2024-10-07T02:23:46Z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