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heme/theme3.xml" ContentType="application/vnd.openxmlformats-officedocument.them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1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notesSlides/notesSlide2.xml" ContentType="application/vnd.openxmlformats-officedocument.presentationml.notesSlide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notesSlides/notesSlide3.xml" ContentType="application/vnd.openxmlformats-officedocument.presentationml.notesSlide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notesSlides/notesSlide4.xml" ContentType="application/vnd.openxmlformats-officedocument.presentationml.notesSlide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4"/>
  </p:notesMasterIdLst>
  <p:sldIdLst>
    <p:sldId id="290" r:id="rId3"/>
    <p:sldId id="432" r:id="rId4"/>
    <p:sldId id="320" r:id="rId5"/>
    <p:sldId id="531" r:id="rId6"/>
    <p:sldId id="459" r:id="rId7"/>
    <p:sldId id="370" r:id="rId8"/>
    <p:sldId id="501" r:id="rId9"/>
    <p:sldId id="396" r:id="rId10"/>
    <p:sldId id="319" r:id="rId11"/>
    <p:sldId id="269" r:id="rId12"/>
    <p:sldId id="461" r:id="rId13"/>
    <p:sldId id="505" r:id="rId14"/>
    <p:sldId id="433" r:id="rId15"/>
    <p:sldId id="434" r:id="rId16"/>
    <p:sldId id="504" r:id="rId17"/>
    <p:sldId id="510" r:id="rId18"/>
    <p:sldId id="511" r:id="rId19"/>
    <p:sldId id="516" r:id="rId20"/>
    <p:sldId id="515" r:id="rId21"/>
    <p:sldId id="532" r:id="rId22"/>
    <p:sldId id="853" r:id="rId23"/>
  </p:sldIdLst>
  <p:sldSz cx="12192000" cy="6858000"/>
  <p:notesSz cx="9144000" cy="6858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  <p:cmAuthor id="2" name="*" initials="*" lastIdx="0" clrIdx="0"/>
  <p:cmAuthor id="3" name="USER" initials="U" lastIdx="0" clrIdx="0"/>
  <p:cmAuthor id="4" name="YOGA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7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9C34C-2F06-40D6-AAAB-0D008A396E9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6562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参数法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8610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8610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8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6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9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3" Type="http://schemas.openxmlformats.org/officeDocument/2006/relationships/tags" Target="../tags/tag87.xml"/><Relationship Id="rId21" Type="http://schemas.openxmlformats.org/officeDocument/2006/relationships/tags" Target="../tags/tag105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0" Type="http://schemas.openxmlformats.org/officeDocument/2006/relationships/tags" Target="../tags/tag104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tags" Target="../tags/tag108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10" Type="http://schemas.openxmlformats.org/officeDocument/2006/relationships/tags" Target="../tags/tag94.xml"/><Relationship Id="rId19" Type="http://schemas.openxmlformats.org/officeDocument/2006/relationships/tags" Target="../tags/tag103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tags" Target="../tags/tag106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18" Type="http://schemas.openxmlformats.org/officeDocument/2006/relationships/tags" Target="../tags/tag159.xml"/><Relationship Id="rId26" Type="http://schemas.openxmlformats.org/officeDocument/2006/relationships/tags" Target="../tags/tag167.xml"/><Relationship Id="rId3" Type="http://schemas.openxmlformats.org/officeDocument/2006/relationships/tags" Target="../tags/tag144.xml"/><Relationship Id="rId21" Type="http://schemas.openxmlformats.org/officeDocument/2006/relationships/tags" Target="../tags/tag162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17" Type="http://schemas.openxmlformats.org/officeDocument/2006/relationships/tags" Target="../tags/tag158.xml"/><Relationship Id="rId25" Type="http://schemas.openxmlformats.org/officeDocument/2006/relationships/tags" Target="../tags/tag166.xml"/><Relationship Id="rId2" Type="http://schemas.openxmlformats.org/officeDocument/2006/relationships/tags" Target="../tags/tag143.xml"/><Relationship Id="rId16" Type="http://schemas.openxmlformats.org/officeDocument/2006/relationships/tags" Target="../tags/tag157.xml"/><Relationship Id="rId20" Type="http://schemas.openxmlformats.org/officeDocument/2006/relationships/tags" Target="../tags/tag161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24" Type="http://schemas.openxmlformats.org/officeDocument/2006/relationships/tags" Target="../tags/tag165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23" Type="http://schemas.openxmlformats.org/officeDocument/2006/relationships/tags" Target="../tags/tag164.xml"/><Relationship Id="rId28" Type="http://schemas.openxmlformats.org/officeDocument/2006/relationships/slideMaster" Target="../slideMasters/slideMaster2.xml"/><Relationship Id="rId10" Type="http://schemas.openxmlformats.org/officeDocument/2006/relationships/tags" Target="../tags/tag151.xml"/><Relationship Id="rId19" Type="http://schemas.openxmlformats.org/officeDocument/2006/relationships/tags" Target="../tags/tag160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Relationship Id="rId22" Type="http://schemas.openxmlformats.org/officeDocument/2006/relationships/tags" Target="../tags/tag163.xml"/><Relationship Id="rId27" Type="http://schemas.openxmlformats.org/officeDocument/2006/relationships/tags" Target="../tags/tag168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26" Type="http://schemas.openxmlformats.org/officeDocument/2006/relationships/tags" Target="../tags/tag211.xml"/><Relationship Id="rId3" Type="http://schemas.openxmlformats.org/officeDocument/2006/relationships/tags" Target="../tags/tag188.xml"/><Relationship Id="rId21" Type="http://schemas.openxmlformats.org/officeDocument/2006/relationships/tags" Target="../tags/tag206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5" Type="http://schemas.openxmlformats.org/officeDocument/2006/relationships/tags" Target="../tags/tag210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tags" Target="../tags/tag205.xml"/><Relationship Id="rId29" Type="http://schemas.openxmlformats.org/officeDocument/2006/relationships/tags" Target="../tags/tag214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tags" Target="../tags/tag209.xml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tags" Target="../tags/tag208.xml"/><Relationship Id="rId28" Type="http://schemas.openxmlformats.org/officeDocument/2006/relationships/tags" Target="../tags/tag213.xml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tags" Target="../tags/tag207.xml"/><Relationship Id="rId27" Type="http://schemas.openxmlformats.org/officeDocument/2006/relationships/tags" Target="../tags/tag212.xml"/><Relationship Id="rId30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tags" Target="../tags/tag227.xml"/><Relationship Id="rId18" Type="http://schemas.openxmlformats.org/officeDocument/2006/relationships/tags" Target="../tags/tag232.xml"/><Relationship Id="rId26" Type="http://schemas.openxmlformats.org/officeDocument/2006/relationships/tags" Target="../tags/tag240.xml"/><Relationship Id="rId3" Type="http://schemas.openxmlformats.org/officeDocument/2006/relationships/tags" Target="../tags/tag217.xml"/><Relationship Id="rId21" Type="http://schemas.openxmlformats.org/officeDocument/2006/relationships/tags" Target="../tags/tag235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tags" Target="../tags/tag231.xml"/><Relationship Id="rId25" Type="http://schemas.openxmlformats.org/officeDocument/2006/relationships/tags" Target="../tags/tag239.xml"/><Relationship Id="rId2" Type="http://schemas.openxmlformats.org/officeDocument/2006/relationships/tags" Target="../tags/tag216.xml"/><Relationship Id="rId16" Type="http://schemas.openxmlformats.org/officeDocument/2006/relationships/tags" Target="../tags/tag230.xml"/><Relationship Id="rId20" Type="http://schemas.openxmlformats.org/officeDocument/2006/relationships/tags" Target="../tags/tag234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24" Type="http://schemas.openxmlformats.org/officeDocument/2006/relationships/tags" Target="../tags/tag238.xml"/><Relationship Id="rId5" Type="http://schemas.openxmlformats.org/officeDocument/2006/relationships/tags" Target="../tags/tag219.xml"/><Relationship Id="rId15" Type="http://schemas.openxmlformats.org/officeDocument/2006/relationships/tags" Target="../tags/tag229.xml"/><Relationship Id="rId23" Type="http://schemas.openxmlformats.org/officeDocument/2006/relationships/tags" Target="../tags/tag237.xml"/><Relationship Id="rId10" Type="http://schemas.openxmlformats.org/officeDocument/2006/relationships/tags" Target="../tags/tag224.xml"/><Relationship Id="rId19" Type="http://schemas.openxmlformats.org/officeDocument/2006/relationships/tags" Target="../tags/tag233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Relationship Id="rId22" Type="http://schemas.openxmlformats.org/officeDocument/2006/relationships/tags" Target="../tags/tag236.xml"/><Relationship Id="rId27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60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5.xml"/><Relationship Id="rId33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9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3.xml"/><Relationship Id="rId28" Type="http://schemas.openxmlformats.org/officeDocument/2006/relationships/tags" Target="../tags/tag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1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2.xml"/><Relationship Id="rId27" Type="http://schemas.openxmlformats.org/officeDocument/2006/relationships/tags" Target="../tags/tag7.xml"/><Relationship Id="rId30" Type="http://schemas.openxmlformats.org/officeDocument/2006/relationships/tags" Target="../tags/tag10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2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9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4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0.png"/><Relationship Id="rId7" Type="http://schemas.openxmlformats.org/officeDocument/2006/relationships/image" Target="../media/image4.wmf"/><Relationship Id="rId12" Type="http://schemas.openxmlformats.org/officeDocument/2006/relationships/image" Target="../media/image90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45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3.wmf"/><Relationship Id="rId1" Type="http://schemas.openxmlformats.org/officeDocument/2006/relationships/tags" Target="../tags/tag246.x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0.wmf"/><Relationship Id="rId18" Type="http://schemas.openxmlformats.org/officeDocument/2006/relationships/oleObject" Target="../embeddings/oleObject19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18.bin"/><Relationship Id="rId20" Type="http://schemas.openxmlformats.org/officeDocument/2006/relationships/image" Target="../media/image24.png"/><Relationship Id="rId1" Type="http://schemas.openxmlformats.org/officeDocument/2006/relationships/tags" Target="../tags/tag247.xml"/><Relationship Id="rId6" Type="http://schemas.openxmlformats.org/officeDocument/2006/relationships/image" Target="../media/image16.wmf"/><Relationship Id="rId11" Type="http://schemas.openxmlformats.org/officeDocument/2006/relationships/image" Target="../media/image19.png"/><Relationship Id="rId5" Type="http://schemas.openxmlformats.org/officeDocument/2006/relationships/oleObject" Target="../embeddings/oleObject13.bin"/><Relationship Id="rId15" Type="http://schemas.openxmlformats.org/officeDocument/2006/relationships/image" Target="../media/image21.wmf"/><Relationship Id="rId10" Type="http://schemas.openxmlformats.org/officeDocument/2006/relationships/image" Target="../media/image18.wmf"/><Relationship Id="rId19" Type="http://schemas.openxmlformats.org/officeDocument/2006/relationships/image" Target="../media/image23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27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26.bin"/><Relationship Id="rId1" Type="http://schemas.openxmlformats.org/officeDocument/2006/relationships/tags" Target="../tags/tag248.xml"/><Relationship Id="rId6" Type="http://schemas.openxmlformats.org/officeDocument/2006/relationships/image" Target="../media/image26.wmf"/><Relationship Id="rId11" Type="http://schemas.openxmlformats.org/officeDocument/2006/relationships/image" Target="../media/image29.png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31.wmf"/><Relationship Id="rId10" Type="http://schemas.openxmlformats.org/officeDocument/2006/relationships/image" Target="../media/image28.wmf"/><Relationship Id="rId19" Type="http://schemas.openxmlformats.org/officeDocument/2006/relationships/image" Target="../media/image33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13" Type="http://schemas.openxmlformats.org/officeDocument/2006/relationships/tags" Target="../tags/tag261.xml"/><Relationship Id="rId18" Type="http://schemas.openxmlformats.org/officeDocument/2006/relationships/image" Target="../media/image35.wmf"/><Relationship Id="rId26" Type="http://schemas.openxmlformats.org/officeDocument/2006/relationships/image" Target="../media/image39.wmf"/><Relationship Id="rId3" Type="http://schemas.openxmlformats.org/officeDocument/2006/relationships/tags" Target="../tags/tag251.xml"/><Relationship Id="rId21" Type="http://schemas.openxmlformats.org/officeDocument/2006/relationships/oleObject" Target="../embeddings/oleObject31.bin"/><Relationship Id="rId7" Type="http://schemas.openxmlformats.org/officeDocument/2006/relationships/tags" Target="../tags/tag255.xml"/><Relationship Id="rId12" Type="http://schemas.openxmlformats.org/officeDocument/2006/relationships/tags" Target="../tags/tag260.xml"/><Relationship Id="rId17" Type="http://schemas.openxmlformats.org/officeDocument/2006/relationships/oleObject" Target="../embeddings/oleObject29.bin"/><Relationship Id="rId25" Type="http://schemas.openxmlformats.org/officeDocument/2006/relationships/oleObject" Target="../embeddings/oleObject33.bin"/><Relationship Id="rId2" Type="http://schemas.openxmlformats.org/officeDocument/2006/relationships/tags" Target="../tags/tag250.xml"/><Relationship Id="rId16" Type="http://schemas.openxmlformats.org/officeDocument/2006/relationships/image" Target="../media/image34.wmf"/><Relationship Id="rId20" Type="http://schemas.openxmlformats.org/officeDocument/2006/relationships/image" Target="../media/image36.wmf"/><Relationship Id="rId29" Type="http://schemas.openxmlformats.org/officeDocument/2006/relationships/image" Target="../media/image42.wmf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tags" Target="../tags/tag259.xml"/><Relationship Id="rId24" Type="http://schemas.openxmlformats.org/officeDocument/2006/relationships/image" Target="../media/image38.wmf"/><Relationship Id="rId5" Type="http://schemas.openxmlformats.org/officeDocument/2006/relationships/tags" Target="../tags/tag253.xml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2.bin"/><Relationship Id="rId28" Type="http://schemas.openxmlformats.org/officeDocument/2006/relationships/oleObject" Target="../embeddings/oleObject34.bin"/><Relationship Id="rId10" Type="http://schemas.openxmlformats.org/officeDocument/2006/relationships/tags" Target="../tags/tag258.xml"/><Relationship Id="rId19" Type="http://schemas.openxmlformats.org/officeDocument/2006/relationships/oleObject" Target="../embeddings/oleObject30.bin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slideLayout" Target="../slideLayouts/slideLayout28.xml"/><Relationship Id="rId22" Type="http://schemas.openxmlformats.org/officeDocument/2006/relationships/image" Target="../media/image37.wmf"/><Relationship Id="rId27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47.wmf"/><Relationship Id="rId18" Type="http://schemas.openxmlformats.org/officeDocument/2006/relationships/oleObject" Target="../embeddings/oleObject42.bin"/><Relationship Id="rId3" Type="http://schemas.openxmlformats.org/officeDocument/2006/relationships/image" Target="../media/image35.png"/><Relationship Id="rId21" Type="http://schemas.openxmlformats.org/officeDocument/2006/relationships/image" Target="../media/image51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9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1" Type="http://schemas.openxmlformats.org/officeDocument/2006/relationships/tags" Target="../tags/tag262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4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58.wmf"/><Relationship Id="rId18" Type="http://schemas.openxmlformats.org/officeDocument/2006/relationships/oleObject" Target="../embeddings/oleObject53.bin"/><Relationship Id="rId3" Type="http://schemas.openxmlformats.org/officeDocument/2006/relationships/image" Target="../media/image53.emf"/><Relationship Id="rId21" Type="http://schemas.openxmlformats.org/officeDocument/2006/relationships/image" Target="../media/image62.emf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60.emf"/><Relationship Id="rId25" Type="http://schemas.openxmlformats.org/officeDocument/2006/relationships/oleObject" Target="../embeddings/oleObject56.bin"/><Relationship Id="rId2" Type="http://schemas.openxmlformats.org/officeDocument/2006/relationships/oleObject" Target="../embeddings/oleObject45.bin"/><Relationship Id="rId16" Type="http://schemas.openxmlformats.org/officeDocument/2006/relationships/oleObject" Target="../embeddings/oleObject52.bin"/><Relationship Id="rId20" Type="http://schemas.openxmlformats.org/officeDocument/2006/relationships/oleObject" Target="../embeddings/oleObject54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57.wmf"/><Relationship Id="rId24" Type="http://schemas.openxmlformats.org/officeDocument/2006/relationships/image" Target="../media/image64.wmf"/><Relationship Id="rId5" Type="http://schemas.openxmlformats.org/officeDocument/2006/relationships/image" Target="../media/image54.emf"/><Relationship Id="rId15" Type="http://schemas.openxmlformats.org/officeDocument/2006/relationships/image" Target="../media/image59.wmf"/><Relationship Id="rId23" Type="http://schemas.openxmlformats.org/officeDocument/2006/relationships/image" Target="../media/image63.wmf"/><Relationship Id="rId10" Type="http://schemas.openxmlformats.org/officeDocument/2006/relationships/oleObject" Target="../embeddings/oleObject49.bin"/><Relationship Id="rId19" Type="http://schemas.openxmlformats.org/officeDocument/2006/relationships/image" Target="../media/image61.w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5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69.wmf"/><Relationship Id="rId3" Type="http://schemas.openxmlformats.org/officeDocument/2006/relationships/image" Target="../media/image45.png"/><Relationship Id="rId7" Type="http://schemas.openxmlformats.org/officeDocument/2006/relationships/image" Target="../media/image66.wmf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71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63.bin"/><Relationship Id="rId1" Type="http://schemas.openxmlformats.org/officeDocument/2006/relationships/tags" Target="../tags/tag263.x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5" Type="http://schemas.openxmlformats.org/officeDocument/2006/relationships/image" Target="../media/image70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7.wmf"/><Relationship Id="rId14" Type="http://schemas.openxmlformats.org/officeDocument/2006/relationships/oleObject" Target="../embeddings/oleObject6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77.wmf"/><Relationship Id="rId3" Type="http://schemas.openxmlformats.org/officeDocument/2006/relationships/image" Target="../media/image72.e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79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70.bin"/><Relationship Id="rId1" Type="http://schemas.openxmlformats.org/officeDocument/2006/relationships/tags" Target="../tags/tag264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5" Type="http://schemas.openxmlformats.org/officeDocument/2006/relationships/image" Target="../media/image78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75.wmf"/><Relationship Id="rId14" Type="http://schemas.openxmlformats.org/officeDocument/2006/relationships/oleObject" Target="../embeddings/oleObject6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85.wmf"/><Relationship Id="rId18" Type="http://schemas.openxmlformats.org/officeDocument/2006/relationships/oleObject" Target="../embeddings/oleObject78.bin"/><Relationship Id="rId26" Type="http://schemas.openxmlformats.org/officeDocument/2006/relationships/oleObject" Target="../embeddings/oleObject82.bin"/><Relationship Id="rId3" Type="http://schemas.openxmlformats.org/officeDocument/2006/relationships/oleObject" Target="../embeddings/oleObject71.bin"/><Relationship Id="rId21" Type="http://schemas.openxmlformats.org/officeDocument/2006/relationships/image" Target="../media/image89.wmf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87.wmf"/><Relationship Id="rId25" Type="http://schemas.openxmlformats.org/officeDocument/2006/relationships/image" Target="../media/image91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79.bin"/><Relationship Id="rId1" Type="http://schemas.openxmlformats.org/officeDocument/2006/relationships/tags" Target="../tags/tag265.x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84.wmf"/><Relationship Id="rId24" Type="http://schemas.openxmlformats.org/officeDocument/2006/relationships/oleObject" Target="../embeddings/oleObject81.bin"/><Relationship Id="rId5" Type="http://schemas.openxmlformats.org/officeDocument/2006/relationships/image" Target="../media/image81.png"/><Relationship Id="rId15" Type="http://schemas.openxmlformats.org/officeDocument/2006/relationships/image" Target="../media/image86.wmf"/><Relationship Id="rId23" Type="http://schemas.openxmlformats.org/officeDocument/2006/relationships/image" Target="../media/image90.wmf"/><Relationship Id="rId28" Type="http://schemas.openxmlformats.org/officeDocument/2006/relationships/oleObject" Target="../embeddings/oleObject83.bin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88.wmf"/><Relationship Id="rId4" Type="http://schemas.openxmlformats.org/officeDocument/2006/relationships/image" Target="../media/image80.wmf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80.bin"/><Relationship Id="rId27" Type="http://schemas.openxmlformats.org/officeDocument/2006/relationships/image" Target="../media/image92.w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278.xml"/><Relationship Id="rId18" Type="http://schemas.openxmlformats.org/officeDocument/2006/relationships/image" Target="../media/image94.wmf"/><Relationship Id="rId26" Type="http://schemas.openxmlformats.org/officeDocument/2006/relationships/image" Target="../media/image98.wmf"/><Relationship Id="rId3" Type="http://schemas.openxmlformats.org/officeDocument/2006/relationships/tags" Target="../tags/tag268.xml"/><Relationship Id="rId21" Type="http://schemas.openxmlformats.org/officeDocument/2006/relationships/oleObject" Target="../embeddings/oleObject87.bin"/><Relationship Id="rId34" Type="http://schemas.openxmlformats.org/officeDocument/2006/relationships/image" Target="../media/image102.wmf"/><Relationship Id="rId7" Type="http://schemas.openxmlformats.org/officeDocument/2006/relationships/tags" Target="../tags/tag272.xml"/><Relationship Id="rId12" Type="http://schemas.openxmlformats.org/officeDocument/2006/relationships/tags" Target="../tags/tag277.xml"/><Relationship Id="rId17" Type="http://schemas.openxmlformats.org/officeDocument/2006/relationships/oleObject" Target="../embeddings/oleObject85.bin"/><Relationship Id="rId25" Type="http://schemas.openxmlformats.org/officeDocument/2006/relationships/oleObject" Target="../embeddings/oleObject89.bin"/><Relationship Id="rId33" Type="http://schemas.openxmlformats.org/officeDocument/2006/relationships/oleObject" Target="../embeddings/oleObject93.bin"/><Relationship Id="rId2" Type="http://schemas.openxmlformats.org/officeDocument/2006/relationships/tags" Target="../tags/tag267.xml"/><Relationship Id="rId16" Type="http://schemas.openxmlformats.org/officeDocument/2006/relationships/image" Target="../media/image93.wmf"/><Relationship Id="rId20" Type="http://schemas.openxmlformats.org/officeDocument/2006/relationships/image" Target="../media/image95.wmf"/><Relationship Id="rId29" Type="http://schemas.openxmlformats.org/officeDocument/2006/relationships/oleObject" Target="../embeddings/oleObject91.bin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24" Type="http://schemas.openxmlformats.org/officeDocument/2006/relationships/image" Target="../media/image97.wmf"/><Relationship Id="rId32" Type="http://schemas.openxmlformats.org/officeDocument/2006/relationships/image" Target="../media/image101.wmf"/><Relationship Id="rId5" Type="http://schemas.openxmlformats.org/officeDocument/2006/relationships/tags" Target="../tags/tag270.xml"/><Relationship Id="rId15" Type="http://schemas.openxmlformats.org/officeDocument/2006/relationships/oleObject" Target="../embeddings/oleObject84.bin"/><Relationship Id="rId23" Type="http://schemas.openxmlformats.org/officeDocument/2006/relationships/oleObject" Target="../embeddings/oleObject88.bin"/><Relationship Id="rId28" Type="http://schemas.openxmlformats.org/officeDocument/2006/relationships/image" Target="../media/image99.wmf"/><Relationship Id="rId36" Type="http://schemas.openxmlformats.org/officeDocument/2006/relationships/image" Target="../media/image103.wmf"/><Relationship Id="rId10" Type="http://schemas.openxmlformats.org/officeDocument/2006/relationships/tags" Target="../tags/tag275.xml"/><Relationship Id="rId19" Type="http://schemas.openxmlformats.org/officeDocument/2006/relationships/oleObject" Target="../embeddings/oleObject86.bin"/><Relationship Id="rId31" Type="http://schemas.openxmlformats.org/officeDocument/2006/relationships/oleObject" Target="../embeddings/oleObject92.bin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slideLayout" Target="../slideLayouts/slideLayout28.xml"/><Relationship Id="rId22" Type="http://schemas.openxmlformats.org/officeDocument/2006/relationships/image" Target="../media/image96.wmf"/><Relationship Id="rId27" Type="http://schemas.openxmlformats.org/officeDocument/2006/relationships/oleObject" Target="../embeddings/oleObject90.bin"/><Relationship Id="rId30" Type="http://schemas.openxmlformats.org/officeDocument/2006/relationships/image" Target="../media/image100.wmf"/><Relationship Id="rId35" Type="http://schemas.openxmlformats.org/officeDocument/2006/relationships/oleObject" Target="../embeddings/oleObject94.bin"/><Relationship Id="rId8" Type="http://schemas.openxmlformats.org/officeDocument/2006/relationships/tags" Target="../tags/tag273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291.xml"/><Relationship Id="rId18" Type="http://schemas.openxmlformats.org/officeDocument/2006/relationships/tags" Target="../tags/tag296.xml"/><Relationship Id="rId26" Type="http://schemas.openxmlformats.org/officeDocument/2006/relationships/oleObject" Target="../embeddings/oleObject96.bin"/><Relationship Id="rId39" Type="http://schemas.openxmlformats.org/officeDocument/2006/relationships/image" Target="../media/image112.wmf"/><Relationship Id="rId21" Type="http://schemas.openxmlformats.org/officeDocument/2006/relationships/slideLayout" Target="../slideLayouts/slideLayout18.xml"/><Relationship Id="rId34" Type="http://schemas.openxmlformats.org/officeDocument/2006/relationships/oleObject" Target="../embeddings/oleObject100.bin"/><Relationship Id="rId42" Type="http://schemas.openxmlformats.org/officeDocument/2006/relationships/oleObject" Target="../embeddings/oleObject104.bin"/><Relationship Id="rId47" Type="http://schemas.openxmlformats.org/officeDocument/2006/relationships/image" Target="../media/image116.wmf"/><Relationship Id="rId7" Type="http://schemas.openxmlformats.org/officeDocument/2006/relationships/tags" Target="../tags/tag285.xml"/><Relationship Id="rId2" Type="http://schemas.openxmlformats.org/officeDocument/2006/relationships/tags" Target="../tags/tag280.xml"/><Relationship Id="rId16" Type="http://schemas.openxmlformats.org/officeDocument/2006/relationships/tags" Target="../tags/tag294.xml"/><Relationship Id="rId29" Type="http://schemas.openxmlformats.org/officeDocument/2006/relationships/image" Target="../media/image107.wmf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tags" Target="../tags/tag289.xml"/><Relationship Id="rId24" Type="http://schemas.openxmlformats.org/officeDocument/2006/relationships/image" Target="../media/image104.wmf"/><Relationship Id="rId32" Type="http://schemas.openxmlformats.org/officeDocument/2006/relationships/oleObject" Target="../embeddings/oleObject99.bin"/><Relationship Id="rId37" Type="http://schemas.openxmlformats.org/officeDocument/2006/relationships/image" Target="../media/image111.wmf"/><Relationship Id="rId40" Type="http://schemas.openxmlformats.org/officeDocument/2006/relationships/oleObject" Target="../embeddings/oleObject103.bin"/><Relationship Id="rId45" Type="http://schemas.openxmlformats.org/officeDocument/2006/relationships/image" Target="../media/image115.wmf"/><Relationship Id="rId5" Type="http://schemas.openxmlformats.org/officeDocument/2006/relationships/tags" Target="../tags/tag283.xml"/><Relationship Id="rId15" Type="http://schemas.openxmlformats.org/officeDocument/2006/relationships/tags" Target="../tags/tag293.xml"/><Relationship Id="rId23" Type="http://schemas.openxmlformats.org/officeDocument/2006/relationships/oleObject" Target="../embeddings/oleObject95.bin"/><Relationship Id="rId28" Type="http://schemas.openxmlformats.org/officeDocument/2006/relationships/oleObject" Target="../embeddings/oleObject97.bin"/><Relationship Id="rId36" Type="http://schemas.openxmlformats.org/officeDocument/2006/relationships/oleObject" Target="../embeddings/oleObject101.bin"/><Relationship Id="rId10" Type="http://schemas.openxmlformats.org/officeDocument/2006/relationships/tags" Target="../tags/tag288.xml"/><Relationship Id="rId19" Type="http://schemas.openxmlformats.org/officeDocument/2006/relationships/tags" Target="../tags/tag297.xml"/><Relationship Id="rId31" Type="http://schemas.openxmlformats.org/officeDocument/2006/relationships/image" Target="../media/image108.wmf"/><Relationship Id="rId44" Type="http://schemas.openxmlformats.org/officeDocument/2006/relationships/oleObject" Target="../embeddings/oleObject105.bin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tags" Target="../tags/tag292.xml"/><Relationship Id="rId22" Type="http://schemas.openxmlformats.org/officeDocument/2006/relationships/notesSlide" Target="../notesSlides/notesSlide3.xml"/><Relationship Id="rId27" Type="http://schemas.openxmlformats.org/officeDocument/2006/relationships/image" Target="../media/image106.wmf"/><Relationship Id="rId30" Type="http://schemas.openxmlformats.org/officeDocument/2006/relationships/oleObject" Target="../embeddings/oleObject98.bin"/><Relationship Id="rId35" Type="http://schemas.openxmlformats.org/officeDocument/2006/relationships/image" Target="../media/image110.wmf"/><Relationship Id="rId43" Type="http://schemas.openxmlformats.org/officeDocument/2006/relationships/image" Target="../media/image114.wmf"/><Relationship Id="rId48" Type="http://schemas.openxmlformats.org/officeDocument/2006/relationships/oleObject" Target="../embeddings/oleObject107.bin"/><Relationship Id="rId8" Type="http://schemas.openxmlformats.org/officeDocument/2006/relationships/tags" Target="../tags/tag286.xml"/><Relationship Id="rId3" Type="http://schemas.openxmlformats.org/officeDocument/2006/relationships/tags" Target="../tags/tag281.xml"/><Relationship Id="rId12" Type="http://schemas.openxmlformats.org/officeDocument/2006/relationships/tags" Target="../tags/tag290.xml"/><Relationship Id="rId17" Type="http://schemas.openxmlformats.org/officeDocument/2006/relationships/tags" Target="../tags/tag295.xml"/><Relationship Id="rId25" Type="http://schemas.openxmlformats.org/officeDocument/2006/relationships/image" Target="../media/image105.png"/><Relationship Id="rId33" Type="http://schemas.openxmlformats.org/officeDocument/2006/relationships/image" Target="../media/image109.wmf"/><Relationship Id="rId38" Type="http://schemas.openxmlformats.org/officeDocument/2006/relationships/oleObject" Target="../embeddings/oleObject102.bin"/><Relationship Id="rId46" Type="http://schemas.openxmlformats.org/officeDocument/2006/relationships/oleObject" Target="../embeddings/oleObject106.bin"/><Relationship Id="rId20" Type="http://schemas.openxmlformats.org/officeDocument/2006/relationships/tags" Target="../tags/tag298.xml"/><Relationship Id="rId41" Type="http://schemas.openxmlformats.org/officeDocument/2006/relationships/image" Target="../media/image113.w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311.xml"/><Relationship Id="rId18" Type="http://schemas.openxmlformats.org/officeDocument/2006/relationships/image" Target="../media/image117.wmf"/><Relationship Id="rId26" Type="http://schemas.openxmlformats.org/officeDocument/2006/relationships/oleObject" Target="../embeddings/oleObject112.bin"/><Relationship Id="rId3" Type="http://schemas.openxmlformats.org/officeDocument/2006/relationships/tags" Target="../tags/tag301.xml"/><Relationship Id="rId21" Type="http://schemas.openxmlformats.org/officeDocument/2006/relationships/image" Target="../media/image118.wmf"/><Relationship Id="rId7" Type="http://schemas.openxmlformats.org/officeDocument/2006/relationships/tags" Target="../tags/tag305.xml"/><Relationship Id="rId12" Type="http://schemas.openxmlformats.org/officeDocument/2006/relationships/tags" Target="../tags/tag310.xml"/><Relationship Id="rId17" Type="http://schemas.openxmlformats.org/officeDocument/2006/relationships/oleObject" Target="../embeddings/oleObject108.bin"/><Relationship Id="rId25" Type="http://schemas.openxmlformats.org/officeDocument/2006/relationships/image" Target="../media/image120.wmf"/><Relationship Id="rId33" Type="http://schemas.openxmlformats.org/officeDocument/2006/relationships/image" Target="../media/image116.wmf"/><Relationship Id="rId2" Type="http://schemas.openxmlformats.org/officeDocument/2006/relationships/tags" Target="../tags/tag300.xml"/><Relationship Id="rId16" Type="http://schemas.openxmlformats.org/officeDocument/2006/relationships/notesSlide" Target="../notesSlides/notesSlide4.xml"/><Relationship Id="rId20" Type="http://schemas.openxmlformats.org/officeDocument/2006/relationships/oleObject" Target="../embeddings/oleObject109.bin"/><Relationship Id="rId29" Type="http://schemas.openxmlformats.org/officeDocument/2006/relationships/image" Target="../media/image122.wmf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24" Type="http://schemas.openxmlformats.org/officeDocument/2006/relationships/oleObject" Target="../embeddings/oleObject111.bin"/><Relationship Id="rId32" Type="http://schemas.openxmlformats.org/officeDocument/2006/relationships/oleObject" Target="../embeddings/oleObject115.bin"/><Relationship Id="rId5" Type="http://schemas.openxmlformats.org/officeDocument/2006/relationships/tags" Target="../tags/tag303.xml"/><Relationship Id="rId15" Type="http://schemas.openxmlformats.org/officeDocument/2006/relationships/slideLayout" Target="../slideLayouts/slideLayout18.xml"/><Relationship Id="rId23" Type="http://schemas.openxmlformats.org/officeDocument/2006/relationships/image" Target="../media/image119.wmf"/><Relationship Id="rId28" Type="http://schemas.openxmlformats.org/officeDocument/2006/relationships/oleObject" Target="../embeddings/oleObject113.bin"/><Relationship Id="rId10" Type="http://schemas.openxmlformats.org/officeDocument/2006/relationships/tags" Target="../tags/tag308.xml"/><Relationship Id="rId19" Type="http://schemas.openxmlformats.org/officeDocument/2006/relationships/image" Target="../media/image105.png"/><Relationship Id="rId31" Type="http://schemas.openxmlformats.org/officeDocument/2006/relationships/image" Target="../media/image123.wmf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tags" Target="../tags/tag312.xml"/><Relationship Id="rId22" Type="http://schemas.openxmlformats.org/officeDocument/2006/relationships/oleObject" Target="../embeddings/oleObject110.bin"/><Relationship Id="rId27" Type="http://schemas.openxmlformats.org/officeDocument/2006/relationships/image" Target="../media/image121.wmf"/><Relationship Id="rId30" Type="http://schemas.openxmlformats.org/officeDocument/2006/relationships/oleObject" Target="../embeddings/oleObject114.bin"/><Relationship Id="rId8" Type="http://schemas.openxmlformats.org/officeDocument/2006/relationships/tags" Target="../tags/tag30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image" Target="../media/image125.png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116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327.xml"/><Relationship Id="rId18" Type="http://schemas.openxmlformats.org/officeDocument/2006/relationships/tags" Target="../tags/tag332.xml"/><Relationship Id="rId26" Type="http://schemas.openxmlformats.org/officeDocument/2006/relationships/oleObject" Target="../embeddings/oleObject119.bin"/><Relationship Id="rId39" Type="http://schemas.openxmlformats.org/officeDocument/2006/relationships/image" Target="../media/image134.wmf"/><Relationship Id="rId21" Type="http://schemas.openxmlformats.org/officeDocument/2006/relationships/slideLayout" Target="../slideLayouts/slideLayout23.xml"/><Relationship Id="rId34" Type="http://schemas.openxmlformats.org/officeDocument/2006/relationships/oleObject" Target="../embeddings/oleObject123.bin"/><Relationship Id="rId42" Type="http://schemas.openxmlformats.org/officeDocument/2006/relationships/oleObject" Target="../embeddings/oleObject127.bin"/><Relationship Id="rId47" Type="http://schemas.openxmlformats.org/officeDocument/2006/relationships/oleObject" Target="../embeddings/oleObject129.bin"/><Relationship Id="rId50" Type="http://schemas.openxmlformats.org/officeDocument/2006/relationships/image" Target="../media/image140.wmf"/><Relationship Id="rId55" Type="http://schemas.openxmlformats.org/officeDocument/2006/relationships/oleObject" Target="../embeddings/oleObject133.bin"/><Relationship Id="rId7" Type="http://schemas.openxmlformats.org/officeDocument/2006/relationships/tags" Target="../tags/tag321.xml"/><Relationship Id="rId2" Type="http://schemas.openxmlformats.org/officeDocument/2006/relationships/tags" Target="../tags/tag316.xml"/><Relationship Id="rId16" Type="http://schemas.openxmlformats.org/officeDocument/2006/relationships/tags" Target="../tags/tag330.xml"/><Relationship Id="rId29" Type="http://schemas.openxmlformats.org/officeDocument/2006/relationships/image" Target="../media/image129.wmf"/><Relationship Id="rId11" Type="http://schemas.openxmlformats.org/officeDocument/2006/relationships/tags" Target="../tags/tag325.xml"/><Relationship Id="rId24" Type="http://schemas.openxmlformats.org/officeDocument/2006/relationships/oleObject" Target="../embeddings/oleObject118.bin"/><Relationship Id="rId32" Type="http://schemas.openxmlformats.org/officeDocument/2006/relationships/oleObject" Target="../embeddings/oleObject122.bin"/><Relationship Id="rId37" Type="http://schemas.openxmlformats.org/officeDocument/2006/relationships/image" Target="../media/image133.wmf"/><Relationship Id="rId40" Type="http://schemas.openxmlformats.org/officeDocument/2006/relationships/oleObject" Target="../embeddings/oleObject126.bin"/><Relationship Id="rId45" Type="http://schemas.openxmlformats.org/officeDocument/2006/relationships/image" Target="../media/image137.wmf"/><Relationship Id="rId53" Type="http://schemas.openxmlformats.org/officeDocument/2006/relationships/oleObject" Target="../embeddings/oleObject132.bin"/><Relationship Id="rId5" Type="http://schemas.openxmlformats.org/officeDocument/2006/relationships/tags" Target="../tags/tag319.xml"/><Relationship Id="rId10" Type="http://schemas.openxmlformats.org/officeDocument/2006/relationships/tags" Target="../tags/tag324.xml"/><Relationship Id="rId19" Type="http://schemas.openxmlformats.org/officeDocument/2006/relationships/tags" Target="../tags/tag333.xml"/><Relationship Id="rId31" Type="http://schemas.openxmlformats.org/officeDocument/2006/relationships/image" Target="../media/image130.wmf"/><Relationship Id="rId44" Type="http://schemas.openxmlformats.org/officeDocument/2006/relationships/oleObject" Target="../embeddings/oleObject128.bin"/><Relationship Id="rId52" Type="http://schemas.openxmlformats.org/officeDocument/2006/relationships/image" Target="../media/image141.wmf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4" Type="http://schemas.openxmlformats.org/officeDocument/2006/relationships/tags" Target="../tags/tag328.xml"/><Relationship Id="rId22" Type="http://schemas.openxmlformats.org/officeDocument/2006/relationships/oleObject" Target="../embeddings/oleObject117.bin"/><Relationship Id="rId27" Type="http://schemas.openxmlformats.org/officeDocument/2006/relationships/image" Target="../media/image128.wmf"/><Relationship Id="rId30" Type="http://schemas.openxmlformats.org/officeDocument/2006/relationships/oleObject" Target="../embeddings/oleObject121.bin"/><Relationship Id="rId35" Type="http://schemas.openxmlformats.org/officeDocument/2006/relationships/image" Target="../media/image132.wmf"/><Relationship Id="rId43" Type="http://schemas.openxmlformats.org/officeDocument/2006/relationships/image" Target="../media/image136.wmf"/><Relationship Id="rId48" Type="http://schemas.openxmlformats.org/officeDocument/2006/relationships/image" Target="../media/image139.wmf"/><Relationship Id="rId56" Type="http://schemas.openxmlformats.org/officeDocument/2006/relationships/image" Target="../media/image143.wmf"/><Relationship Id="rId8" Type="http://schemas.openxmlformats.org/officeDocument/2006/relationships/tags" Target="../tags/tag322.xml"/><Relationship Id="rId51" Type="http://schemas.openxmlformats.org/officeDocument/2006/relationships/oleObject" Target="../embeddings/oleObject131.bin"/><Relationship Id="rId3" Type="http://schemas.openxmlformats.org/officeDocument/2006/relationships/tags" Target="../tags/tag317.xml"/><Relationship Id="rId12" Type="http://schemas.openxmlformats.org/officeDocument/2006/relationships/tags" Target="../tags/tag326.xml"/><Relationship Id="rId17" Type="http://schemas.openxmlformats.org/officeDocument/2006/relationships/tags" Target="../tags/tag331.xml"/><Relationship Id="rId25" Type="http://schemas.openxmlformats.org/officeDocument/2006/relationships/image" Target="../media/image127.wmf"/><Relationship Id="rId33" Type="http://schemas.openxmlformats.org/officeDocument/2006/relationships/image" Target="../media/image131.wmf"/><Relationship Id="rId38" Type="http://schemas.openxmlformats.org/officeDocument/2006/relationships/oleObject" Target="../embeddings/oleObject125.bin"/><Relationship Id="rId46" Type="http://schemas.openxmlformats.org/officeDocument/2006/relationships/image" Target="../media/image138.png"/><Relationship Id="rId20" Type="http://schemas.openxmlformats.org/officeDocument/2006/relationships/tags" Target="../tags/tag334.xml"/><Relationship Id="rId41" Type="http://schemas.openxmlformats.org/officeDocument/2006/relationships/image" Target="../media/image135.wmf"/><Relationship Id="rId54" Type="http://schemas.openxmlformats.org/officeDocument/2006/relationships/image" Target="../media/image142.wmf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5" Type="http://schemas.openxmlformats.org/officeDocument/2006/relationships/tags" Target="../tags/tag329.xml"/><Relationship Id="rId23" Type="http://schemas.openxmlformats.org/officeDocument/2006/relationships/image" Target="../media/image126.wmf"/><Relationship Id="rId28" Type="http://schemas.openxmlformats.org/officeDocument/2006/relationships/oleObject" Target="../embeddings/oleObject120.bin"/><Relationship Id="rId36" Type="http://schemas.openxmlformats.org/officeDocument/2006/relationships/oleObject" Target="../embeddings/oleObject124.bin"/><Relationship Id="rId49" Type="http://schemas.openxmlformats.org/officeDocument/2006/relationships/oleObject" Target="../embeddings/oleObject130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81175" y="1517014"/>
            <a:ext cx="8681132" cy="2314489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2.4.2 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圆的方程 第</a:t>
            </a:r>
            <a:r>
              <a:rPr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课时</a:t>
            </a:r>
            <a:b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动点的轨迹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方程</a:t>
            </a: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781175" y="1564005"/>
            <a:ext cx="8383905" cy="4489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 lang="zh-CN" altLang="en-US" sz="18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选择性必修第一册</a:t>
            </a:r>
            <a:r>
              <a:rPr lang="en-US" altLang="zh-CN"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第二章《直线和圆的方程》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sz="20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轨迹方程的定义</a:t>
            </a:r>
          </a:p>
        </p:txBody>
      </p:sp>
      <p:sp>
        <p:nvSpPr>
          <p:cNvPr id="54273" name="文本框 1"/>
          <p:cNvSpPr txBox="1"/>
          <p:nvPr/>
        </p:nvSpPr>
        <p:spPr>
          <a:xfrm>
            <a:off x="939800" y="1054735"/>
            <a:ext cx="1085024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轨迹的定义：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平面上一动点</a:t>
            </a:r>
            <a:r>
              <a:rPr lang="en-US" altLang="zh-CN" sz="2400" b="1" i="1" dirty="0">
                <a:latin typeface="Times New Roman" panose="02020603050405020304" charset="0"/>
                <a:sym typeface="+mn-ea"/>
              </a:rPr>
              <a:t>M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,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按照一定规则运动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,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形成的曲线叫做动点</a:t>
            </a:r>
            <a:r>
              <a:rPr lang="en-US" altLang="zh-CN" sz="2400" b="1" i="1" dirty="0">
                <a:latin typeface="Times New Roman" panose="02020603050405020304" charset="0"/>
                <a:sym typeface="+mn-ea"/>
              </a:rPr>
              <a:t>M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的</a:t>
            </a:r>
            <a:r>
              <a:rPr lang="en-US" altLang="zh-CN" sz="2400" b="1" dirty="0" err="1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轨迹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.</a:t>
            </a:r>
            <a:endParaRPr lang="zh-CN" altLang="en-US" sz="24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轨迹方程的定义：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sym typeface="+mn-ea"/>
              </a:rPr>
              <a:t>点</a:t>
            </a:r>
            <a:r>
              <a:rPr lang="en-US" altLang="zh-CN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sym typeface="+mn-ea"/>
              </a:rPr>
              <a:t>M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sym typeface="+mn-ea"/>
              </a:rPr>
              <a:t>的轨迹方程是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指点</a:t>
            </a:r>
            <a:r>
              <a:rPr lang="en-US" altLang="zh-CN" sz="2400" b="1" i="1" dirty="0">
                <a:latin typeface="Times New Roman" panose="02020603050405020304" charset="0"/>
                <a:sym typeface="+mn-ea"/>
              </a:rPr>
              <a:t>M</a:t>
            </a:r>
            <a:r>
              <a:rPr lang="zh-CN" altLang="en-US" sz="2400" b="1" dirty="0">
                <a:latin typeface="宋体" panose="02010600030101010101" pitchFamily="2" charset="-122"/>
                <a:sym typeface="+mn-ea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坐标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sym typeface="+mn-ea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满足的关系式</a:t>
            </a:r>
            <a:r>
              <a:rPr lang="en-US" altLang="zh-CN" sz="2400" b="1" dirty="0">
                <a:latin typeface="宋体" panose="02010600030101010101" pitchFamily="2" charset="-122"/>
                <a:sym typeface="+mn-ea"/>
              </a:rPr>
              <a:t>.</a:t>
            </a:r>
            <a:endParaRPr lang="en-US" altLang="zh-CN" sz="2400" b="1" dirty="0">
              <a:latin typeface="宋体" panose="02010600030101010101" pitchFamily="2" charset="-122"/>
            </a:endParaRPr>
          </a:p>
        </p:txBody>
      </p:sp>
      <p:sp>
        <p:nvSpPr>
          <p:cNvPr id="44033" name="内容占位符 1"/>
          <p:cNvSpPr>
            <a:spLocks noGrp="1"/>
          </p:cNvSpPr>
          <p:nvPr/>
        </p:nvSpPr>
        <p:spPr>
          <a:xfrm>
            <a:off x="1016000" y="2225040"/>
            <a:ext cx="10773410" cy="333502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>
            <a:lvl1pPr lvl="0">
              <a:buClrTx/>
              <a:buSzTx/>
              <a:buFont typeface="Wingdings" panose="05000000000000000000" pitchFamily="2" charset="2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342900" lvl="3" indent="-342900">
              <a:lnSpc>
                <a:spcPts val="5000"/>
              </a:lnSpc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charset="0"/>
              <a:buChar char="l"/>
            </a:pP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若求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“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轨迹方程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”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，只需写出动点坐标</a:t>
            </a:r>
            <a:r>
              <a:rPr lang="en-US" altLang="zh-CN" sz="2400" b="1" i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400" b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,</a:t>
            </a:r>
            <a:r>
              <a:rPr lang="en-US" altLang="zh-CN" sz="2400" b="1" i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y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满足的关系式，注意</a:t>
            </a:r>
            <a:r>
              <a:rPr lang="en-US" altLang="zh-CN" sz="2400" b="1" i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400" b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,</a:t>
            </a:r>
            <a:r>
              <a:rPr lang="en-US" altLang="zh-CN" sz="2400" b="1" i="1" dirty="0" err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y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的取值范围；</a:t>
            </a:r>
          </a:p>
          <a:p>
            <a:pPr marL="342900" lvl="3" indent="-342900">
              <a:lnSpc>
                <a:spcPts val="5000"/>
              </a:lnSpc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charset="0"/>
              <a:buChar char="l"/>
            </a:pP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若求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“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轨迹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”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，则要先求出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“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轨迹方程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”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，再说明方程的轨迹图形，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注意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补漏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”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去掉多余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”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的点．</a:t>
            </a:r>
          </a:p>
          <a:p>
            <a:pPr marL="0" lvl="3" indent="0">
              <a:lnSpc>
                <a:spcPts val="5000"/>
              </a:lnSpc>
              <a:spcBef>
                <a:spcPct val="0"/>
              </a:spcBef>
              <a:buClr>
                <a:schemeClr val="accent1"/>
              </a:buClr>
              <a:buSzTx/>
              <a:buFont typeface="Wingdings" panose="05000000000000000000" charset="0"/>
              <a:buNone/>
            </a:pPr>
            <a:endParaRPr lang="zh-CN" altLang="en-US" sz="2400" b="1" dirty="0"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9015730" y="3834130"/>
            <a:ext cx="3176270" cy="40906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016000" y="4186555"/>
            <a:ext cx="7999730" cy="1373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lvl="3" indent="-342900" algn="l">
              <a:lnSpc>
                <a:spcPts val="5000"/>
              </a:lnSpc>
              <a:buClr>
                <a:schemeClr val="accent1"/>
              </a:buClr>
              <a:buFont typeface="Wingdings" panose="05000000000000000000" charset="0"/>
              <a:buChar char="l"/>
            </a:pP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求轨迹方程的关键：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动中找定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——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在动点运动的过程中找出动点满足的不变的性质。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8933815" y="3728085"/>
            <a:ext cx="3265805" cy="739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求轨迹方程</a:t>
            </a:r>
            <a:r>
              <a:rPr lang="en-US" altLang="zh-CN" dirty="0"/>
              <a:t>——</a:t>
            </a:r>
            <a:r>
              <a:rPr lang="zh-CN" altLang="en-US" dirty="0"/>
              <a:t>①直接法</a:t>
            </a:r>
          </a:p>
        </p:txBody>
      </p:sp>
      <p:sp>
        <p:nvSpPr>
          <p:cNvPr id="4097" name="文本框 6147"/>
          <p:cNvSpPr txBox="1"/>
          <p:nvPr/>
        </p:nvSpPr>
        <p:spPr>
          <a:xfrm>
            <a:off x="4338845" y="1005931"/>
            <a:ext cx="1265239" cy="4298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TW" altLang="en-US" sz="2200" noProof="1">
              <a:latin typeface="Times New Roman" panose="02020603050405020304" charset="0"/>
              <a:ea typeface="PMingLiU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文本框 171009"/>
              <p:cNvSpPr txBox="1"/>
              <p:nvPr/>
            </p:nvSpPr>
            <p:spPr>
              <a:xfrm>
                <a:off x="1178560" y="927100"/>
                <a:ext cx="8712835" cy="106997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[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例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1]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sym typeface="+mn-ea"/>
                  </a:rPr>
                  <a:t>(P89-9)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已知点</a:t>
                </a:r>
                <a:r>
                  <a:rPr lang="zh-CN" altLang="en-US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M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与两个定点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O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(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0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,0)，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A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(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3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,0)的距离之比为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𝟐</m:t>
                        </m:r>
                      </m:den>
                    </m:f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，</a:t>
                </a:r>
                <a:endParaRPr lang="en-US" altLang="zh-CN" sz="2400" b="1">
                  <a:solidFill>
                    <a:schemeClr val="tx1"/>
                  </a:solidFill>
                  <a:latin typeface="Times New Roman" panose="02020603050405020304" charset="0"/>
                  <a:ea typeface="黑体"/>
                  <a:sym typeface="+mn-ea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求点</a:t>
                </a:r>
                <a:r>
                  <a:rPr lang="zh-CN" altLang="en-US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M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的轨迹方程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sym typeface="+mn-ea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243" name="文本框 1710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560" y="927100"/>
                <a:ext cx="8712835" cy="10699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8385" y="2076937"/>
          <a:ext cx="206436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52500" imgH="215900" progId="Equation.KSEE3">
                  <p:embed/>
                </p:oleObj>
              </mc:Choice>
              <mc:Fallback>
                <p:oleObj r:id="rId4" imgW="952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8385" y="2076937"/>
                        <a:ext cx="206436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19275" y="1908949"/>
          <a:ext cx="4671077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260600" imgH="469900" progId="Equation.KSEE3">
                  <p:embed/>
                </p:oleObj>
              </mc:Choice>
              <mc:Fallback>
                <p:oleObj r:id="rId6" imgW="2260600" imgH="469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19275" y="1908949"/>
                        <a:ext cx="4671077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8385" y="2823705"/>
          <a:ext cx="3924624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905000" imgH="279400" progId="Equation.KSEE3">
                  <p:embed/>
                </p:oleObj>
              </mc:Choice>
              <mc:Fallback>
                <p:oleObj r:id="rId8" imgW="19050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78385" y="2823705"/>
                        <a:ext cx="3924624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51757" y="3404878"/>
          <a:ext cx="576805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19400" imgH="228600" progId="Equation.KSEE3">
                  <p:embed/>
                </p:oleObj>
              </mc:Choice>
              <mc:Fallback>
                <p:oleObj r:id="rId10" imgW="2819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51757" y="3404878"/>
                        <a:ext cx="5768055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1151890" y="4057015"/>
                <a:ext cx="5939790" cy="1332230"/>
              </a:xfrm>
              <a:prstGeom prst="rect">
                <a:avLst/>
              </a:prstGeom>
              <a:noFill/>
              <a:ln w="25400">
                <a:solidFill>
                  <a:schemeClr val="bg2">
                    <a:lumMod val="50000"/>
                  </a:schemeClr>
                </a:solidFill>
              </a:ln>
            </p:spPr>
            <p:txBody>
              <a:bodyPr wrap="square" rtlCol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已知平面上两点</a:t>
                </a:r>
                <a:r>
                  <a:rPr lang="zh-CN" altLang="en-US" sz="2000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A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、</a:t>
                </a:r>
                <a:r>
                  <a:rPr lang="zh-CN" altLang="en-US" sz="2000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B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，则满足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</a:rPr>
                          <m:t>𝑷𝑨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</a:rPr>
                          <m:t>𝑷𝑩</m:t>
                        </m:r>
                      </m:den>
                    </m:f>
                  </m:oMath>
                </a14:m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 =</a:t>
                </a:r>
                <a:r>
                  <a:rPr lang="en-US" altLang="zh-CN" sz="2000" b="1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k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(</a:t>
                </a:r>
                <a:r>
                  <a:rPr lang="en-US" altLang="zh-CN" sz="2000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k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&gt;0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且</a:t>
                </a:r>
                <a:r>
                  <a:rPr lang="en-US" altLang="zh-CN" sz="2000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k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≠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1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)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的点</a:t>
                </a:r>
                <a:r>
                  <a:rPr lang="zh-CN" altLang="en-US" sz="2000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P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的轨迹是一个圆</a:t>
                </a:r>
                <a:r>
                  <a:rPr lang="zh-CN" altLang="en-US" sz="2000"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，这个轨迹最先由古希腊数学家阿波罗尼斯发现，故称</a:t>
                </a:r>
                <a:r>
                  <a:rPr lang="zh-CN" altLang="en-US" sz="2000">
                    <a:latin typeface="Times New Roman" panose="02020603050405020304" charset="0"/>
                    <a:ea typeface="黑体"/>
                    <a:cs typeface="Times New Roman" panose="02020603050405020304" charset="0"/>
                    <a:sym typeface="+mn-ea"/>
                  </a:rPr>
                  <a:t>阿波罗尼斯圆，又称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阿氏圆</a:t>
                </a:r>
                <a:r>
                  <a:rPr lang="zh-CN" altLang="en-US" sz="2000">
                    <a:latin typeface="Times New Roman" panose="02020603050405020304" charset="0"/>
                    <a:ea typeface="黑体"/>
                    <a:cs typeface="Times New Roman" panose="02020603050405020304" charset="0"/>
                  </a:rPr>
                  <a:t>。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90" y="4057015"/>
                <a:ext cx="5939790" cy="1332230"/>
              </a:xfrm>
              <a:prstGeom prst="rect">
                <a:avLst/>
              </a:prstGeom>
              <a:blipFill rotWithShape="1">
                <a:blip r:embed="rId12"/>
                <a:stretch>
                  <a:fillRect l="-214" t="-953" r="-214" b="-953"/>
                </a:stretch>
              </a:blipFill>
              <a:ln w="25400">
                <a:solidFill>
                  <a:schemeClr val="bg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/>
          <p:cNvCxnSpPr/>
          <p:nvPr/>
        </p:nvCxnSpPr>
        <p:spPr>
          <a:xfrm>
            <a:off x="4517390" y="2818765"/>
            <a:ext cx="13284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087235" y="2756535"/>
            <a:ext cx="51282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Calibri"/>
                <a:ea typeface="宋体" panose="02010600030101010101" pitchFamily="2" charset="-122"/>
                <a:sym typeface="+mn-ea"/>
              </a:rPr>
              <a:t>①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建：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建立平面直角坐标系；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87235" y="3165475"/>
            <a:ext cx="47980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Calibri"/>
                <a:ea typeface="宋体" panose="02010600030101010101" pitchFamily="2" charset="-122"/>
                <a:sym typeface="+mn-ea"/>
              </a:rPr>
              <a:t>②设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000" b="1">
                <a:solidFill>
                  <a:srgbClr val="0000FF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</a:rPr>
              <a:t>求谁的轨迹就设谁的坐标为</a:t>
            </a:r>
            <a:r>
              <a:rPr lang="en-US" altLang="zh-CN" sz="20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</a:rPr>
              <a:t>(</a:t>
            </a:r>
            <a:r>
              <a:rPr lang="en-US" altLang="zh-CN" sz="2000" b="1" i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en-US" altLang="zh-CN" sz="20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</a:rPr>
              <a:t>,</a:t>
            </a:r>
            <a:r>
              <a:rPr lang="en-US" altLang="zh-CN" sz="2000" b="1" i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</a:rPr>
              <a:t>y</a:t>
            </a:r>
            <a:r>
              <a:rPr lang="en-US" altLang="zh-CN" sz="20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r>
              <a:rPr lang="en-US" altLang="zh-CN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;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087235" y="3574415"/>
            <a:ext cx="546798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Calibri"/>
                <a:ea typeface="宋体" panose="02010600030101010101" pitchFamily="2" charset="-122"/>
                <a:sym typeface="+mn-ea"/>
              </a:rPr>
              <a:t>③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限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：找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</a:rPr>
              <a:t>限制条件，即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动点满足的几何关系；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087235" y="3983355"/>
            <a:ext cx="52927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④代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黑体" panose="02010609060101010101" charset="-122"/>
              </a:rPr>
              <a:t>将点的坐标代入几何关系式中；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087235" y="4392295"/>
            <a:ext cx="4883150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⑤化</a:t>
            </a:r>
            <a:r>
              <a:rPr lang="zh-CN" altLang="en-US" sz="20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sz="2000" b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sym typeface="黑体" panose="02010609060101010101" charset="-122"/>
              </a:rPr>
              <a:t>化简代数式，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查漏排余</a:t>
            </a:r>
            <a:endParaRPr lang="en-US" altLang="zh-CN" sz="2000" b="1">
              <a:solidFill>
                <a:srgbClr val="0000FF"/>
              </a:solidFill>
              <a:latin typeface="Times New Roman" panose="02020603050405020304" charset="0"/>
              <a:ea typeface="宋体" panose="02010600030101010101" pitchFamily="2" charset="-122"/>
              <a:sym typeface="黑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80985" y="2414905"/>
            <a:ext cx="259270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建系不同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,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方程不同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3" grpId="0"/>
      <p:bldP spid="25" grpId="0"/>
      <p:bldP spid="26" grpId="0"/>
      <p:bldP spid="28" grpId="0"/>
      <p:bldP spid="29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416334"/>
            <a:ext cx="8331835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求轨迹方程</a:t>
            </a:r>
            <a:r>
              <a:rPr lang="en-US" altLang="zh-CN" dirty="0"/>
              <a:t>——</a:t>
            </a:r>
            <a:r>
              <a:rPr lang="zh-CN" altLang="en-US" dirty="0"/>
              <a:t>②相关点法</a:t>
            </a:r>
          </a:p>
        </p:txBody>
      </p:sp>
      <p:sp>
        <p:nvSpPr>
          <p:cNvPr id="4097" name="文本框 6147"/>
          <p:cNvSpPr txBox="1"/>
          <p:nvPr/>
        </p:nvSpPr>
        <p:spPr>
          <a:xfrm>
            <a:off x="4338845" y="1005931"/>
            <a:ext cx="1265239" cy="4298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TW" altLang="en-US" sz="2200" noProof="1">
              <a:latin typeface="Times New Roman" panose="02020603050405020304" charset="0"/>
              <a:ea typeface="PMingLiU" panose="02020500000000000000" pitchFamily="18" charset="-120"/>
            </a:endParaRPr>
          </a:p>
        </p:txBody>
      </p:sp>
      <p:sp>
        <p:nvSpPr>
          <p:cNvPr id="10243" name="文本框 171009"/>
          <p:cNvSpPr txBox="1"/>
          <p:nvPr/>
        </p:nvSpPr>
        <p:spPr>
          <a:xfrm>
            <a:off x="1178560" y="1100455"/>
            <a:ext cx="9654540" cy="9772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[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2]</a:t>
            </a:r>
            <a:r>
              <a:rPr lang="en-US" altLang="zh-CN" sz="2400" b="1">
                <a:latin typeface="Times New Roman" panose="02020603050405020304" charset="0"/>
                <a:ea typeface="黑体"/>
                <a:sym typeface="+mn-ea"/>
              </a:rPr>
              <a:t>(P87)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已知线段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AB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的端点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的坐标是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(4,3)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，端点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A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在圆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+1)</a:t>
            </a:r>
            <a:r>
              <a:rPr lang="en-US" altLang="zh-CN" sz="24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+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2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=4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上运动，求线段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AB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的中点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M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的轨迹方程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.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604" y="2067014"/>
          <a:ext cx="308629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22400" imgH="215900" progId="Equation.KSEE3">
                  <p:embed/>
                </p:oleObj>
              </mc:Choice>
              <mc:Fallback>
                <p:oleObj r:id="rId3" imgW="1422400" imgH="2159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7604" y="2067014"/>
                        <a:ext cx="3086299" cy="46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604" y="2738719"/>
          <a:ext cx="24012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130300" imgH="203200" progId="Equation.KSEE3">
                  <p:embed/>
                </p:oleObj>
              </mc:Choice>
              <mc:Fallback>
                <p:oleObj r:id="rId5" imgW="11303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7604" y="2738719"/>
                        <a:ext cx="240120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38539" y="2573452"/>
          <a:ext cx="286009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358900" imgH="393700" progId="Equation.KSEE3">
                  <p:embed/>
                </p:oleObj>
              </mc:Choice>
              <mc:Fallback>
                <p:oleObj r:id="rId7" imgW="1358900" imgH="3937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8539" y="2573452"/>
                        <a:ext cx="2860090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604" y="3440359"/>
          <a:ext cx="360136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63700" imgH="215900" progId="Equation.KSEE3">
                  <p:embed/>
                </p:oleObj>
              </mc:Choice>
              <mc:Fallback>
                <p:oleObj r:id="rId9" imgW="1663700" imgH="2159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37604" y="3440359"/>
                        <a:ext cx="3601360" cy="46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546" y="3936692"/>
          <a:ext cx="511302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501900" imgH="228600" progId="Equation.KSEE3">
                  <p:embed/>
                </p:oleObj>
              </mc:Choice>
              <mc:Fallback>
                <p:oleObj r:id="rId11" imgW="2501900" imgH="228600" progId="Equation.KSEE3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37546" y="3936692"/>
                        <a:ext cx="5113020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915" y="4893768"/>
          <a:ext cx="648529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086100" imgH="393700" progId="Equation.KSEE3">
                  <p:embed/>
                </p:oleObj>
              </mc:Choice>
              <mc:Fallback>
                <p:oleObj r:id="rId13" imgW="3086100" imgH="3937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37915" y="4893768"/>
                        <a:ext cx="6485290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7604" y="4453579"/>
          <a:ext cx="539352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451100" imgH="228600" progId="Equation.KSEE3">
                  <p:embed/>
                </p:oleObj>
              </mc:Choice>
              <mc:Fallback>
                <p:oleObj r:id="rId15" imgW="2451100" imgH="2286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37604" y="4453579"/>
                        <a:ext cx="539352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71009"/>
          <p:cNvSpPr txBox="1"/>
          <p:nvPr/>
        </p:nvSpPr>
        <p:spPr>
          <a:xfrm>
            <a:off x="4698365" y="2087880"/>
            <a:ext cx="23736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求谁设谁为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(</a:t>
            </a:r>
            <a:r>
              <a:rPr lang="en-US" altLang="zh-CN" sz="2400" b="1" i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x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,</a:t>
            </a:r>
            <a:r>
              <a:rPr lang="en-US" altLang="zh-CN" sz="2400" b="1" i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y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</a:rPr>
              <a:t>)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506220" y="3241040"/>
            <a:ext cx="20332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506220" y="4405630"/>
            <a:ext cx="20669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8375650" y="4264025"/>
            <a:ext cx="1852295" cy="1432560"/>
            <a:chOff x="13016" y="6908"/>
            <a:chExt cx="2917" cy="2256"/>
          </a:xfrm>
        </p:grpSpPr>
        <p:sp>
          <p:nvSpPr>
            <p:cNvPr id="24" name="文本框 23"/>
            <p:cNvSpPr txBox="1"/>
            <p:nvPr/>
          </p:nvSpPr>
          <p:spPr>
            <a:xfrm>
              <a:off x="13016" y="6908"/>
              <a:ext cx="2598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点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A</a:t>
              </a:r>
              <a:r>
                <a:rPr lang="zh-CN" altLang="en-US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的运动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016" y="8439"/>
              <a:ext cx="2915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点</a:t>
              </a:r>
              <a:r>
                <a:rPr lang="en-US" altLang="zh-CN" sz="2000" b="1" i="1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M</a:t>
              </a:r>
              <a:r>
                <a:rPr lang="zh-CN" altLang="en-US" sz="20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  <a:sym typeface="+mn-ea"/>
                </a:rPr>
                <a:t>的运动</a:t>
              </a:r>
            </a:p>
          </p:txBody>
        </p:sp>
        <p:sp>
          <p:nvSpPr>
            <p:cNvPr id="28" name="下箭头 27"/>
            <p:cNvSpPr/>
            <p:nvPr/>
          </p:nvSpPr>
          <p:spPr>
            <a:xfrm>
              <a:off x="14075" y="7711"/>
              <a:ext cx="446" cy="75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4365" y="7677"/>
              <a:ext cx="1568" cy="66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000" b="1">
                  <a:solidFill>
                    <a:srgbClr val="7030A0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ea"/>
                </a:rPr>
                <a:t>引起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277100" y="33020"/>
            <a:ext cx="3369310" cy="835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找所求点与已知点的坐标关系，代入已知点的方程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7191375" y="1837690"/>
            <a:ext cx="3831590" cy="2354580"/>
            <a:chOff x="11342" y="2642"/>
            <a:chExt cx="6034" cy="37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1664" y="3003"/>
              <a:ext cx="5404" cy="315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0" name="直接箭头连接符 19"/>
            <p:cNvCxnSpPr/>
            <p:nvPr/>
          </p:nvCxnSpPr>
          <p:spPr>
            <a:xfrm>
              <a:off x="11342" y="4893"/>
              <a:ext cx="60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 flipH="1" flipV="1">
              <a:off x="13685" y="2642"/>
              <a:ext cx="0" cy="370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9497060" y="2486660"/>
            <a:ext cx="832485" cy="424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,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)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812530" y="2790825"/>
            <a:ext cx="832485" cy="424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,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)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0246360" y="4232275"/>
            <a:ext cx="1884045" cy="1464310"/>
            <a:chOff x="16136" y="6665"/>
            <a:chExt cx="2967" cy="2306"/>
          </a:xfrm>
        </p:grpSpPr>
        <p:grpSp>
          <p:nvGrpSpPr>
            <p:cNvPr id="33" name="组合 32"/>
            <p:cNvGrpSpPr/>
            <p:nvPr/>
          </p:nvGrpSpPr>
          <p:grpSpPr>
            <a:xfrm>
              <a:off x="16136" y="6665"/>
              <a:ext cx="2967" cy="2306"/>
              <a:chOff x="16136" y="6665"/>
              <a:chExt cx="2967" cy="2306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6249" y="6665"/>
                <a:ext cx="2598" cy="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b="1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点</a:t>
                </a:r>
                <a:r>
                  <a:rPr lang="en-US" altLang="zh-CN" sz="2000" b="1" i="1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0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的方程</a:t>
                </a: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6249" y="8246"/>
                <a:ext cx="2854" cy="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b="1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点</a:t>
                </a:r>
                <a:r>
                  <a:rPr lang="en-US" altLang="zh-CN" sz="2000" b="1" i="1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M</a:t>
                </a:r>
                <a:r>
                  <a:rPr lang="zh-CN" altLang="en-US" sz="20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Times New Roman" panose="02020603050405020304" charset="0"/>
                    <a:sym typeface="+mn-ea"/>
                  </a:rPr>
                  <a:t>的方程</a:t>
                </a:r>
              </a:p>
            </p:txBody>
          </p:sp>
          <p:sp>
            <p:nvSpPr>
              <p:cNvPr id="29" name="下箭头 28"/>
              <p:cNvSpPr/>
              <p:nvPr/>
            </p:nvSpPr>
            <p:spPr>
              <a:xfrm>
                <a:off x="17134" y="7314"/>
                <a:ext cx="446" cy="943"/>
              </a:xfrm>
              <a:prstGeom prst="down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Times New Roman" panose="02020603050405020304" charset="0"/>
                  <a:ea typeface="宋体" panose="02010600030101010101" pitchFamily="2" charset="-122"/>
                  <a:cs typeface="Times New Roman" panose="0202060305040502030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6136" y="7324"/>
                <a:ext cx="1444" cy="100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zh-CN" altLang="en-US" sz="2000" b="1">
                    <a:solidFill>
                      <a:srgbClr val="7030A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+mn-ea"/>
                    <a:sym typeface="+mn-ea"/>
                  </a:rPr>
                  <a:t>坐标</a:t>
                </a:r>
              </a:p>
              <a:p>
                <a:pPr>
                  <a:lnSpc>
                    <a:spcPct val="90000"/>
                  </a:lnSpc>
                </a:pPr>
                <a:r>
                  <a:rPr lang="zh-CN" altLang="en-US" sz="2000" b="1">
                    <a:solidFill>
                      <a:srgbClr val="7030A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+mn-ea"/>
                    <a:sym typeface="+mn-ea"/>
                  </a:rPr>
                  <a:t>关系</a:t>
                </a: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7535" y="7444"/>
              <a:ext cx="1568" cy="66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000" b="1">
                  <a:solidFill>
                    <a:srgbClr val="7030A0"/>
                  </a:solidFill>
                  <a:latin typeface="Times New Roman" panose="02020603050405020304" charset="0"/>
                  <a:ea typeface="宋体" panose="02010600030101010101" pitchFamily="2" charset="-122"/>
                  <a:cs typeface="+mn-ea"/>
                  <a:sym typeface="+mn-ea"/>
                </a:rPr>
                <a:t>代换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012041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34" grpId="0"/>
      <p:bldP spid="1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273675" y="2393315"/>
            <a:ext cx="4036695" cy="8312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巩固：求轨迹方程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1388110" y="6251575"/>
            <a:ext cx="4216400" cy="459740"/>
            <a:chOff x="3298" y="8304"/>
            <a:chExt cx="6640" cy="724"/>
          </a:xfrm>
        </p:grpSpPr>
        <p:graphicFrame>
          <p:nvGraphicFramePr>
            <p:cNvPr id="66" name="对象 65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3298" y="8304"/>
            <a:ext cx="4610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1358900" imgH="215900" progId="Equation.KSEE3">
                    <p:embed/>
                  </p:oleObj>
                </mc:Choice>
                <mc:Fallback>
                  <p:oleObj r:id="rId3" imgW="1358900" imgH="215900" progId="Equation.KSEE3">
                    <p:embed/>
                    <p:pic>
                      <p:nvPicPr>
                        <p:cNvPr id="66" name="对象 65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98" y="8304"/>
                          <a:ext cx="4610" cy="7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对象 67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8128" y="8304"/>
            <a:ext cx="1810" cy="6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533400" imgH="203200" progId="Equation.KSEE3">
                    <p:embed/>
                  </p:oleObj>
                </mc:Choice>
                <mc:Fallback>
                  <p:oleObj r:id="rId5" imgW="533400" imgH="203200" progId="Equation.KSEE3">
                    <p:embed/>
                    <p:pic>
                      <p:nvPicPr>
                        <p:cNvPr id="68" name="对象 67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128" y="8304"/>
                          <a:ext cx="1810" cy="68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0" name="对象 6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35675" y="6243638"/>
          <a:ext cx="59086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43200" imgH="215640" progId="Equation.DSMT4">
                  <p:embed/>
                </p:oleObj>
              </mc:Choice>
              <mc:Fallback>
                <p:oleObj name="Equation" r:id="rId7" imgW="2743200" imgH="215640" progId="Equation.DSMT4">
                  <p:embed/>
                  <p:pic>
                    <p:nvPicPr>
                      <p:cNvPr id="70" name="对象 6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35675" y="6243638"/>
                        <a:ext cx="590867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0" name="内容占位符 1"/>
          <p:cNvSpPr>
            <a:spLocks noGrp="1"/>
          </p:cNvSpPr>
          <p:nvPr>
            <p:ph sz="quarter" idx="4294967295"/>
          </p:nvPr>
        </p:nvSpPr>
        <p:spPr>
          <a:xfrm>
            <a:off x="1314450" y="1857375"/>
            <a:ext cx="8975725" cy="591185"/>
          </a:xfrm>
        </p:spPr>
        <p:txBody>
          <a:bodyPr lIns="91440" tIns="45720" rIns="91440" bIns="45720" anchor="t" anchorCtr="0">
            <a:noAutofit/>
          </a:bodyPr>
          <a:lstStyle>
            <a:lvl1pPr lvl="0">
              <a:buClrTx/>
              <a:buSzTx/>
              <a:buFont typeface="Wingdings" panose="05000000000000000000" pitchFamily="2" charset="2"/>
              <a:defRPr sz="2400"/>
            </a:lvl1pPr>
            <a:lvl2pPr lvl="1">
              <a:buClrTx/>
              <a:buSzTx/>
              <a:buFont typeface="Arial" panose="020B0604020202020204" pitchFamily="34" charset="0"/>
              <a:defRPr sz="2000"/>
            </a:lvl2pPr>
            <a:lvl3pPr lvl="2">
              <a:buClrTx/>
              <a:buSzTx/>
              <a:buFont typeface="Arial" panose="020B0604020202020204" pitchFamily="34" charset="0"/>
              <a:defRPr sz="1800"/>
            </a:lvl3pPr>
            <a:lvl4pPr lvl="3">
              <a:buClrTx/>
              <a:buSzTx/>
              <a:buFont typeface="Arial" panose="020B0604020202020204" pitchFamily="34" charset="0"/>
              <a:defRPr sz="1600"/>
            </a:lvl4pPr>
            <a:lvl5pPr lvl="4">
              <a:buClrTx/>
              <a:buSzTx/>
              <a:buFont typeface="Arial" panose="020B0604020202020204" pitchFamily="34" charset="0"/>
              <a:defRPr sz="1600"/>
            </a:lvl5pPr>
          </a:lstStyle>
          <a:p>
            <a:pPr marL="0" lvl="0" indent="0" algn="l" defTabSz="914400">
              <a:lnSpc>
                <a:spcPct val="120000"/>
              </a:lnSpc>
              <a:spcBef>
                <a:spcPct val="0"/>
              </a:spcBef>
              <a:buClr>
                <a:schemeClr val="accent1"/>
              </a:buClr>
              <a:buSzTx/>
              <a:buFont typeface="Wingdings 2" panose="05020102010507070707" pitchFamily="18" charset="2"/>
              <a:buNone/>
            </a:pPr>
            <a:r>
              <a:rPr lang="zh-CN" altLang="en-US">
                <a:solidFill>
                  <a:schemeClr val="tx1"/>
                </a:solidFill>
                <a:latin typeface="黑体" panose="02010609060101010101" charset="-122"/>
              </a:rPr>
              <a:t>解：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设</a:t>
            </a:r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</a:rPr>
              <a:t>△</a:t>
            </a:r>
            <a:r>
              <a:rPr lang="en-US" altLang="zh-CN" i="1">
                <a:solidFill>
                  <a:schemeClr val="tx1"/>
                </a:solidFill>
                <a:latin typeface="Times New Roman" panose="02020603050405020304" charset="0"/>
              </a:rPr>
              <a:t>ABC</a:t>
            </a:r>
            <a:r>
              <a:rPr>
                <a:solidFill>
                  <a:schemeClr val="tx1"/>
                </a:solidFill>
                <a:latin typeface="Times New Roman" panose="02020603050405020304" charset="0"/>
              </a:rPr>
              <a:t>的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重心</a:t>
            </a:r>
            <a:r>
              <a:rPr lang="en-US" altLang="zh-CN" i="1" err="1">
                <a:solidFill>
                  <a:schemeClr val="tx1"/>
                </a:solidFill>
                <a:latin typeface="Times New Roman" panose="02020603050405020304" charset="0"/>
              </a:rPr>
              <a:t>M</a:t>
            </a:r>
            <a:r>
              <a:rPr lang="en-US" altLang="zh-CN" err="1">
                <a:solidFill>
                  <a:schemeClr val="tx1"/>
                </a:solidFill>
                <a:latin typeface="Times New Roman" panose="02020603050405020304" charset="0"/>
              </a:rPr>
              <a:t>(</a:t>
            </a:r>
            <a:r>
              <a:rPr lang="en-US" altLang="zh-CN" i="1" err="1">
                <a:solidFill>
                  <a:schemeClr val="tx1"/>
                </a:solidFill>
                <a:latin typeface="Times New Roman" panose="02020603050405020304" charset="0"/>
              </a:rPr>
              <a:t>x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，</a:t>
            </a:r>
            <a:r>
              <a:rPr lang="en-US" altLang="zh-CN" i="1">
                <a:solidFill>
                  <a:schemeClr val="tx1"/>
                </a:solidFill>
                <a:latin typeface="Times New Roman" panose="02020603050405020304" charset="0"/>
              </a:rPr>
              <a:t>y</a:t>
            </a:r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</a:rPr>
              <a:t>)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，顶点</a:t>
            </a:r>
            <a:r>
              <a:rPr lang="en-US" altLang="zh-CN" i="1">
                <a:solidFill>
                  <a:schemeClr val="tx1"/>
                </a:solidFill>
                <a:latin typeface="Times New Roman" panose="02020603050405020304" charset="0"/>
              </a:rPr>
              <a:t>C</a:t>
            </a:r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</a:rPr>
              <a:t>(</a:t>
            </a:r>
            <a:r>
              <a:rPr lang="en-US" altLang="zh-CN" i="1">
                <a:solidFill>
                  <a:schemeClr val="tx1"/>
                </a:solidFill>
                <a:latin typeface="Times New Roman" panose="02020603050405020304" charset="0"/>
              </a:rPr>
              <a:t>a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，</a:t>
            </a:r>
            <a:r>
              <a:rPr lang="en-US" altLang="zh-CN" i="1">
                <a:solidFill>
                  <a:schemeClr val="tx1"/>
                </a:solidFill>
                <a:latin typeface="Times New Roman" panose="02020603050405020304" charset="0"/>
              </a:rPr>
              <a:t>b</a:t>
            </a:r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</a:rPr>
              <a:t>)</a:t>
            </a:r>
            <a:r>
              <a:rPr lang="zh-CN" altLang="en-US">
                <a:solidFill>
                  <a:schemeClr val="tx1"/>
                </a:solidFill>
                <a:latin typeface="Times New Roman" panose="02020603050405020304" charset="0"/>
              </a:rPr>
              <a:t>，</a:t>
            </a:r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Times New Roman" panose="02020603050405020304" charset="0"/>
            </a:endParaRPr>
          </a:p>
        </p:txBody>
      </p:sp>
      <p:sp>
        <p:nvSpPr>
          <p:cNvPr id="5" name="内容占位符 1"/>
          <p:cNvSpPr txBox="1"/>
          <p:nvPr/>
        </p:nvSpPr>
        <p:spPr>
          <a:xfrm>
            <a:off x="1388110" y="4384675"/>
            <a:ext cx="7889875" cy="80391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hangingPunct="0">
              <a:lnSpc>
                <a:spcPts val="4000"/>
              </a:lnSpc>
              <a:buSzTx/>
              <a:buFontTx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将②代入①得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(3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3)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(3</a:t>
            </a:r>
            <a:r>
              <a:rPr lang="en-US" altLang="zh-CN" sz="24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3)</a:t>
            </a:r>
            <a:r>
              <a:rPr lang="en-US" altLang="zh-CN" sz="2400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9</a:t>
            </a:r>
            <a:endParaRPr lang="zh-CN" altLang="en-US" sz="2400">
              <a:solidFill>
                <a:schemeClr val="tx1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37892" name="内容占位符 1"/>
          <p:cNvSpPr/>
          <p:nvPr/>
        </p:nvSpPr>
        <p:spPr>
          <a:xfrm>
            <a:off x="1314450" y="843280"/>
            <a:ext cx="9442450" cy="101409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/>
          <a:lstStyle/>
          <a:p>
            <a:pPr>
              <a:lnSpc>
                <a:spcPct val="120000"/>
              </a:lnSpc>
              <a:buFont typeface="Wingdings" panose="05000000000000000000" pitchFamily="2" charset="2"/>
            </a:pPr>
            <a:r>
              <a:rPr 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知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的顶点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－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3,0),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(0,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－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3),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另一个顶点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在曲线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b="1" baseline="3000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9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上运动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ABC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重心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M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的轨迹方程．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14450" y="3169285"/>
            <a:ext cx="3611880" cy="66802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lnSpc>
                <a:spcPts val="4500"/>
              </a:lnSpc>
              <a:buFont typeface="Wingdings" panose="05000000000000000000" pitchFamily="2" charset="2"/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由三角形</a:t>
            </a:r>
            <a:r>
              <a:rPr lang="zh-CN" altLang="en-US" sz="2400" u="sng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重心坐标公式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得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339" y="2341880"/>
          <a:ext cx="8040370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063365" imgH="482600" progId="Equation.KSEE3">
                  <p:embed/>
                </p:oleObj>
              </mc:Choice>
              <mc:Fallback>
                <p:oleObj r:id="rId9" imgW="4063365" imgH="4826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13339" y="2341880"/>
                        <a:ext cx="8040370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71405" y="1857375"/>
            <a:ext cx="1827530" cy="2034540"/>
          </a:xfrm>
          <a:prstGeom prst="rect">
            <a:avLst/>
          </a:prstGeom>
        </p:spPr>
      </p:pic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8864" y="3178810"/>
          <a:ext cx="2965450" cy="778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498600" imgH="393700" progId="Equation.KSEE3">
                  <p:embed/>
                </p:oleObj>
              </mc:Choice>
              <mc:Fallback>
                <p:oleObj r:id="rId12" imgW="1498600" imgH="3937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78864" y="3178810"/>
                        <a:ext cx="2965450" cy="7785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3987" y="3957003"/>
          <a:ext cx="3166745" cy="427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600200" imgH="215900" progId="Equation.KSEE3">
                  <p:embed/>
                </p:oleObj>
              </mc:Choice>
              <mc:Fallback>
                <p:oleObj r:id="rId14" imgW="16002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13987" y="3957003"/>
                        <a:ext cx="3166745" cy="42735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0144" y="4237355"/>
          <a:ext cx="2513330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70000" imgH="482600" progId="Equation.KSEE3">
                  <p:embed/>
                </p:oleObj>
              </mc:Choice>
              <mc:Fallback>
                <p:oleObj r:id="rId16" imgW="1270000" imgH="4826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230144" y="4237355"/>
                        <a:ext cx="2513330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1313180" y="5471160"/>
            <a:ext cx="609600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化简得</a:t>
            </a:r>
            <a:r>
              <a:rPr lang="en-US" altLang="zh-CN" sz="24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△</a:t>
            </a:r>
            <a:r>
              <a:rPr lang="en-US" altLang="zh-CN" sz="2400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ABC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重心</a:t>
            </a:r>
            <a:r>
              <a:rPr lang="en-US" altLang="zh-CN" sz="2400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M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的轨迹方程</a:t>
            </a:r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25307" y="5297805"/>
          <a:ext cx="5001895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527300" imgH="482600" progId="Equation.KSEE3">
                  <p:embed/>
                </p:oleObj>
              </mc:Choice>
              <mc:Fallback>
                <p:oleObj r:id="rId18" imgW="2527300" imgH="4826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625307" y="5297805"/>
                        <a:ext cx="5001895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H="1">
            <a:off x="12268200" y="126238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568779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求轨迹方程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③定义法</a:t>
            </a:r>
            <a:endParaRPr lang="zh-CN" altLang="en-US"/>
          </a:p>
        </p:txBody>
      </p:sp>
      <p:sp>
        <p:nvSpPr>
          <p:cNvPr id="4097" name="文本框 6147"/>
          <p:cNvSpPr txBox="1"/>
          <p:nvPr/>
        </p:nvSpPr>
        <p:spPr>
          <a:xfrm>
            <a:off x="4338845" y="1005931"/>
            <a:ext cx="1265239" cy="4298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TW" altLang="en-US" sz="2200" noProof="1">
              <a:latin typeface="Times New Roman" panose="02020603050405020304" charset="0"/>
              <a:ea typeface="PMingLiU" panose="02020500000000000000" pitchFamily="18" charset="-120"/>
            </a:endParaRPr>
          </a:p>
        </p:txBody>
      </p:sp>
      <p:sp>
        <p:nvSpPr>
          <p:cNvPr id="10243" name="文本框 171009"/>
          <p:cNvSpPr txBox="1"/>
          <p:nvPr/>
        </p:nvSpPr>
        <p:spPr>
          <a:xfrm>
            <a:off x="1178560" y="1100455"/>
            <a:ext cx="9492615" cy="9772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3(P88-7).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等腰三角形的顶点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A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的坐标是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(4,2)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，底边一端点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的坐标是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(3,5)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，求另一个端点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C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的轨迹方程，并说明它是什么图形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.</a:t>
            </a: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103228"/>
              </p:ext>
            </p:extLst>
          </p:nvPr>
        </p:nvGraphicFramePr>
        <p:xfrm>
          <a:off x="1313093" y="4350223"/>
          <a:ext cx="5845127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89040" imgH="215640" progId="Equation.DSMT4">
                  <p:embed/>
                </p:oleObj>
              </mc:Choice>
              <mc:Fallback>
                <p:oleObj name="Equation" r:id="rId3" imgW="2489040" imgH="2156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3093" y="4350223"/>
                        <a:ext cx="5845127" cy="5041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125" y="2077575"/>
          <a:ext cx="562400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641600" imgH="254000" progId="Equation.KSEE3">
                  <p:embed/>
                </p:oleObj>
              </mc:Choice>
              <mc:Fallback>
                <p:oleObj r:id="rId5" imgW="2641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3125" y="2077575"/>
                        <a:ext cx="562400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093" y="3546446"/>
          <a:ext cx="4625410" cy="5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71700" imgH="279400" progId="Equation.KSEE3">
                  <p:embed/>
                </p:oleObj>
              </mc:Choice>
              <mc:Fallback>
                <p:oleObj r:id="rId7" imgW="21717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13093" y="3546446"/>
                        <a:ext cx="4625410" cy="59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38314" y="3590708"/>
          <a:ext cx="545846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514600" imgH="215900" progId="Equation.KSEE3">
                  <p:embed/>
                </p:oleObj>
              </mc:Choice>
              <mc:Fallback>
                <p:oleObj r:id="rId9" imgW="2514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38314" y="3590708"/>
                        <a:ext cx="545846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7180" y="1619885"/>
            <a:ext cx="2021205" cy="1870075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560146"/>
              </p:ext>
            </p:extLst>
          </p:nvPr>
        </p:nvGraphicFramePr>
        <p:xfrm>
          <a:off x="1247079" y="5179361"/>
          <a:ext cx="8950703" cy="50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4203065" imgH="241300" progId="Equation.KSEE3">
                  <p:embed/>
                </p:oleObj>
              </mc:Choice>
              <mc:Fallback>
                <p:oleObj r:id="rId12" imgW="42030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47079" y="5179361"/>
                        <a:ext cx="8950703" cy="5047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5308600" y="2574290"/>
            <a:ext cx="16287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599045" y="5714365"/>
            <a:ext cx="25469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322" y="2617444"/>
          <a:ext cx="629031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895600" imgH="215900" progId="Equation.KSEE3">
                  <p:embed/>
                </p:oleObj>
              </mc:Choice>
              <mc:Fallback>
                <p:oleObj r:id="rId14" imgW="2895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13322" y="2617444"/>
                        <a:ext cx="629031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02264" y="3108484"/>
          <a:ext cx="504698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298700" imgH="203200" progId="Equation.KSEE3">
                  <p:embed/>
                </p:oleObj>
              </mc:Choice>
              <mc:Fallback>
                <p:oleObj r:id="rId16" imgW="2298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02264" y="3108484"/>
                        <a:ext cx="5046980" cy="438150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10031095" y="1698625"/>
            <a:ext cx="628650" cy="1885950"/>
            <a:chOff x="15797" y="2675"/>
            <a:chExt cx="990" cy="2970"/>
          </a:xfrm>
        </p:grpSpPr>
        <p:cxnSp>
          <p:nvCxnSpPr>
            <p:cNvPr id="15" name="直接连接符 14"/>
            <p:cNvCxnSpPr/>
            <p:nvPr/>
          </p:nvCxnSpPr>
          <p:spPr>
            <a:xfrm flipH="1" flipV="1">
              <a:off x="15797" y="2675"/>
              <a:ext cx="990" cy="297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6564" y="5206"/>
              <a:ext cx="223" cy="22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5797" y="2945"/>
              <a:ext cx="223" cy="22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55F4C04F-E8C4-1AE4-2049-E78AB76E50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704074"/>
              </p:ext>
            </p:extLst>
          </p:nvPr>
        </p:nvGraphicFramePr>
        <p:xfrm>
          <a:off x="7308373" y="4159451"/>
          <a:ext cx="2233613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41120" imgH="431640" progId="Equation.DSMT4">
                  <p:embed/>
                </p:oleObj>
              </mc:Choice>
              <mc:Fallback>
                <p:oleObj name="Equation" r:id="rId18" imgW="1041120" imgH="431640" progId="Equation.DSMT4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308373" y="4159451"/>
                        <a:ext cx="2233613" cy="9191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求轨迹方程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③定义法</a:t>
            </a:r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2246630" y="5504815"/>
            <a:ext cx="2626360" cy="4889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6612890" y="3949065"/>
            <a:ext cx="2221230" cy="9937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8839200" y="2064385"/>
            <a:ext cx="1877060" cy="673735"/>
          </a:xfrm>
          <a:prstGeom prst="flowChartTermina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eaLnBrk="0" fontAlgn="base" hangingPunct="0">
              <a:lnSpc>
                <a:spcPct val="100000"/>
              </a:lnSpc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/>
                <a:cs typeface="+mn-ea"/>
                <a:sym typeface="+mn-ea"/>
              </a:rPr>
              <a:t>定义法</a:t>
            </a:r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312905" y="2204743"/>
          <a:ext cx="4948146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197100" imgH="215900" progId="Equation.KSEE3">
                  <p:embed/>
                </p:oleObj>
              </mc:Choice>
              <mc:Fallback>
                <p:oleObj r:id="rId15" imgW="2197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12905" y="2204743"/>
                        <a:ext cx="4948146" cy="4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42414" y="2660684"/>
          <a:ext cx="443293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019300" imgH="393700" progId="Equation.KSEE3">
                  <p:embed/>
                </p:oleObj>
              </mc:Choice>
              <mc:Fallback>
                <p:oleObj r:id="rId17" imgW="2019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42414" y="2660684"/>
                        <a:ext cx="443293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6260825" y="2786541"/>
          <a:ext cx="2227772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016000" imgH="279400" progId="Equation.KSEE3">
                  <p:embed/>
                </p:oleObj>
              </mc:Choice>
              <mc:Fallback>
                <p:oleObj r:id="rId19" imgW="10160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260825" y="2786541"/>
                        <a:ext cx="2227772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8488616" y="2840046"/>
          <a:ext cx="1961166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889000" imgH="228600" progId="Equation.KSEE3">
                  <p:embed/>
                </p:oleObj>
              </mc:Choice>
              <mc:Fallback>
                <p:oleObj r:id="rId21" imgW="889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488616" y="2840046"/>
                        <a:ext cx="1961166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841860" y="3524549"/>
          <a:ext cx="430950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866900" imgH="203200" progId="Equation.KSEE3">
                  <p:embed/>
                </p:oleObj>
              </mc:Choice>
              <mc:Fallback>
                <p:oleObj r:id="rId23" imgW="18669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841860" y="3524549"/>
                        <a:ext cx="4309500" cy="46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842135" y="3980180"/>
          <a:ext cx="6993255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148965" imgH="457200" progId="Equation.KSEE3">
                  <p:embed/>
                </p:oleObj>
              </mc:Choice>
              <mc:Fallback>
                <p:oleObj r:id="rId25" imgW="31489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842135" y="3980180"/>
                        <a:ext cx="6993255" cy="1007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图片 2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9216390" y="3589655"/>
            <a:ext cx="2582545" cy="2404110"/>
          </a:xfrm>
          <a:prstGeom prst="rect">
            <a:avLst/>
          </a:prstGeom>
        </p:spPr>
      </p:pic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841818" y="4987925"/>
          <a:ext cx="5923280" cy="1009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667000" imgH="457200" progId="Equation.KSEE3">
                  <p:embed/>
                </p:oleObj>
              </mc:Choice>
              <mc:Fallback>
                <p:oleObj r:id="rId28" imgW="2667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841818" y="4987925"/>
                        <a:ext cx="5923280" cy="1009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文本框 171009"/>
          <p:cNvSpPr txBox="1"/>
          <p:nvPr>
            <p:custDataLst>
              <p:tags r:id="rId13"/>
            </p:custDataLst>
          </p:nvPr>
        </p:nvSpPr>
        <p:spPr>
          <a:xfrm>
            <a:off x="1313180" y="1045210"/>
            <a:ext cx="9323070" cy="90297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[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练习</a:t>
            </a:r>
            <a:r>
              <a:rPr 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]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已知</a:t>
            </a:r>
            <a:r>
              <a:rPr lang="zh-CN" altLang="en-US" sz="2400" b="1" i="1">
                <a:latin typeface="Times New Roman" panose="02020603050405020304" charset="0"/>
                <a:ea typeface="黑体"/>
                <a:cs typeface="+mn-ea"/>
                <a:sym typeface="+mn-ea"/>
              </a:rPr>
              <a:t>M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(－2,0)，</a:t>
            </a:r>
            <a:r>
              <a:rPr lang="zh-CN" altLang="en-US" sz="2400" b="1" i="1">
                <a:latin typeface="Times New Roman" panose="02020603050405020304" charset="0"/>
                <a:ea typeface="黑体"/>
                <a:cs typeface="+mn-ea"/>
                <a:sym typeface="+mn-ea"/>
              </a:rPr>
              <a:t>N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(2,0)，求以</a:t>
            </a:r>
            <a:r>
              <a:rPr lang="zh-CN" altLang="en-US" sz="2400" b="1" i="1">
                <a:latin typeface="Times New Roman" panose="02020603050405020304" charset="0"/>
                <a:ea typeface="黑体"/>
                <a:cs typeface="+mn-ea"/>
                <a:sym typeface="+mn-ea"/>
              </a:rPr>
              <a:t>MN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为斜边的直角三角形直角顶点</a:t>
            </a:r>
            <a:r>
              <a:rPr lang="zh-CN" altLang="en-US" sz="2400" b="1" i="1">
                <a:latin typeface="Times New Roman" panose="02020603050405020304" charset="0"/>
                <a:ea typeface="黑体"/>
                <a:cs typeface="+mn-ea"/>
                <a:sym typeface="+mn-ea"/>
              </a:rPr>
              <a:t>P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的轨迹方程，并说明它是什么图形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+mn-ea"/>
                <a:sym typeface="+mn-ea"/>
              </a:rPr>
              <a:t>.</a:t>
            </a:r>
            <a:endParaRPr lang="en-US" altLang="zh-CN" sz="2400" b="1">
              <a:solidFill>
                <a:schemeClr val="tx1"/>
              </a:solidFill>
              <a:latin typeface="Times New Roman" panose="02020603050405020304" charset="0"/>
              <a:ea typeface="黑体"/>
              <a:cs typeface="+mn-ea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求轨迹方程</a:t>
            </a:r>
            <a:r>
              <a:rPr lang="en-US" altLang="zh-CN" dirty="0"/>
              <a:t>——</a:t>
            </a:r>
            <a:r>
              <a:rPr lang="zh-CN" altLang="en-US" dirty="0"/>
              <a:t>④消参法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171009"/>
              <p:cNvSpPr txBox="1"/>
              <p:nvPr/>
            </p:nvSpPr>
            <p:spPr>
              <a:xfrm>
                <a:off x="813435" y="3991610"/>
                <a:ext cx="9533255" cy="131572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wrap="square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P89-10.</a:t>
                </a:r>
                <a:r>
                  <a:rPr 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在平面直角坐标系中，若点</a:t>
                </a:r>
                <a:r>
                  <a:rPr lang="en-US" altLang="zh-CN" sz="24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P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的坐标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(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x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,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y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)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满足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𝒙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𝒂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+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𝒓𝒄𝒐𝒔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𝜽</m:t>
                            </m:r>
                          </m:e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𝒚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𝒃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+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𝒓𝒔𝒊𝒏</m:t>
                            </m:r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ea typeface="黑体" panose="02010609060101010101" charset="-122"/>
                                <a:cs typeface="Cambria Math" panose="02040503050406030204" charset="0"/>
                                <a:sym typeface="+mn-ea"/>
                              </a:rPr>
                              <m:t>𝜽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Cambria Math" panose="02040503050406030204" charset="0"/>
                    <a:ea typeface="黑体"/>
                    <a:cs typeface="Cambria Math" panose="02040503050406030204" charset="0"/>
                    <a:sym typeface="+mn-ea"/>
                  </a:rPr>
                  <a:t>，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其中</a:t>
                </a:r>
                <a:r>
                  <a:rPr lang="en-US" altLang="zh-CN" sz="2400" b="1" i="1" dirty="0" err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θ</a:t>
                </a:r>
                <a:r>
                  <a:rPr lang="en-US" altLang="zh-CN" sz="2400" b="1" dirty="0" err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为参数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，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r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&gt;0，证明：点</a:t>
                </a:r>
                <a:r>
                  <a:rPr lang="en-US" altLang="zh-CN" sz="24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P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的轨迹是圆心为(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a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,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b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)，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半径为</a:t>
                </a:r>
                <a:r>
                  <a:rPr lang="en-US" altLang="zh-CN" sz="2400" b="1" i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r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的圆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1" name="文本框 1710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435" y="3991610"/>
                <a:ext cx="9533255" cy="13157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205754" y="4160838"/>
          <a:ext cx="1863725" cy="89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01700" imgH="431800" progId="Equation.KSEE3">
                  <p:embed/>
                </p:oleObj>
              </mc:Choice>
              <mc:Fallback>
                <p:oleObj r:id="rId4" imgW="901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05754" y="4160838"/>
                        <a:ext cx="1863725" cy="8978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55464" y="5307331"/>
          <a:ext cx="2914015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409700" imgH="228600" progId="Equation.KSEE3">
                  <p:embed/>
                </p:oleObj>
              </mc:Choice>
              <mc:Fallback>
                <p:oleObj r:id="rId6" imgW="1409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55464" y="5307331"/>
                        <a:ext cx="2914015" cy="47561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3469" y="5441315"/>
          <a:ext cx="8268335" cy="950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000500" imgH="457200" progId="Equation.KSEE3">
                  <p:embed/>
                </p:oleObj>
              </mc:Choice>
              <mc:Fallback>
                <p:oleObj r:id="rId8" imgW="40005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13469" y="5441315"/>
                        <a:ext cx="8268335" cy="9505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6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13165" y="943670"/>
          <a:ext cx="9247098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4267200" imgH="431800" progId="Equation.KSEE3">
                  <p:embed/>
                </p:oleObj>
              </mc:Choice>
              <mc:Fallback>
                <p:oleObj r:id="rId10" imgW="4267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13165" y="943670"/>
                        <a:ext cx="9247098" cy="93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57933" y="1879343"/>
          <a:ext cx="377131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39900" imgH="215900" progId="Equation.KSEE3">
                  <p:embed/>
                </p:oleObj>
              </mc:Choice>
              <mc:Fallback>
                <p:oleObj r:id="rId12" imgW="1739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57933" y="1879343"/>
                        <a:ext cx="3771315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94202" y="2369246"/>
          <a:ext cx="3358972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524000" imgH="457200" progId="Equation.KSEE3">
                  <p:embed/>
                </p:oleObj>
              </mc:Choice>
              <mc:Fallback>
                <p:oleObj r:id="rId14" imgW="1524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94202" y="2369246"/>
                        <a:ext cx="3358972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53353" y="2374326"/>
          <a:ext cx="2405258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091565" imgH="457200" progId="Equation.KSEE3">
                  <p:embed/>
                </p:oleObj>
              </mc:Choice>
              <mc:Fallback>
                <p:oleObj r:id="rId16" imgW="10915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353353" y="2374326"/>
                        <a:ext cx="2405258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58415" y="2567048"/>
          <a:ext cx="330283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498600" imgH="228600" progId="Equation.KSEE3">
                  <p:embed/>
                </p:oleObj>
              </mc:Choice>
              <mc:Fallback>
                <p:oleObj r:id="rId18" imgW="1498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758415" y="2567048"/>
                        <a:ext cx="330283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57933" y="3408423"/>
          <a:ext cx="931443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229100" imgH="228600" progId="Equation.KSEE3">
                  <p:embed/>
                </p:oleObj>
              </mc:Choice>
              <mc:Fallback>
                <p:oleObj r:id="rId20" imgW="4229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357933" y="3408423"/>
                        <a:ext cx="931443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3404"/>
          <p:cNvGrpSpPr/>
          <p:nvPr/>
        </p:nvGrpSpPr>
        <p:grpSpPr>
          <a:xfrm>
            <a:off x="1633009" y="112713"/>
            <a:ext cx="10233060" cy="4585611"/>
            <a:chOff x="402" y="435"/>
            <a:chExt cx="4633" cy="2612"/>
          </a:xfrm>
        </p:grpSpPr>
        <p:sp>
          <p:nvSpPr>
            <p:cNvPr id="10245" name="文本框 13403"/>
            <p:cNvSpPr txBox="1"/>
            <p:nvPr/>
          </p:nvSpPr>
          <p:spPr>
            <a:xfrm>
              <a:off x="402" y="435"/>
              <a:ext cx="4633" cy="26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）在取定的坐标系中，如果曲线上任意一点的坐标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x 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、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都是某个变数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t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的函数，即</a:t>
              </a:r>
            </a:p>
            <a:p>
              <a:pPr algn="just">
                <a:spcBef>
                  <a:spcPct val="50000"/>
                </a:spcBef>
              </a:pPr>
              <a:endParaRPr lang="zh-CN" altLang="en-US" sz="2400" b="1" dirty="0">
                <a:latin typeface="Times New Roman" panose="02020603050405020304" pitchFamily="18" charset="0"/>
              </a:endParaRPr>
            </a:p>
            <a:p>
              <a:pPr algn="just">
                <a:spcBef>
                  <a:spcPct val="50000"/>
                </a:spcBef>
              </a:pPr>
              <a:endParaRPr lang="en-US" altLang="zh-CN" sz="3200" b="1" dirty="0">
                <a:latin typeface="Times New Roman" panose="02020603050405020304" pitchFamily="18" charset="0"/>
              </a:endParaRPr>
            </a:p>
            <a:p>
              <a:pPr algn="just">
                <a:spcBef>
                  <a:spcPct val="5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</a:rPr>
                <a:t>并且对于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t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的每一个允许值，由上述方程组所确定的点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M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（</a:t>
              </a:r>
              <a:r>
                <a:rPr lang="en-US" altLang="zh-CN" sz="3200" b="1" dirty="0" err="1">
                  <a:latin typeface="Times New Roman" panose="02020603050405020304" pitchFamily="18" charset="0"/>
                </a:rPr>
                <a:t>x,y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）都在这条曲线上，那么上述方程组就叫做这条曲线的</a:t>
              </a:r>
              <a:r>
                <a:rPr lang="zh-CN" altLang="en-US" sz="3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参数方程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 ，联系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x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、</a:t>
              </a:r>
              <a:r>
                <a:rPr lang="en-US" altLang="zh-CN" sz="3200" b="1" dirty="0">
                  <a:latin typeface="Times New Roman" panose="02020603050405020304" pitchFamily="18" charset="0"/>
                </a:rPr>
                <a:t>y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之间关系的变数叫做</a:t>
              </a:r>
              <a:r>
                <a:rPr lang="zh-CN" altLang="en-US" sz="3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参变数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，简称</a:t>
              </a:r>
              <a:r>
                <a:rPr lang="zh-CN" altLang="en-US" sz="32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参数</a:t>
              </a:r>
              <a:r>
                <a:rPr lang="zh-CN" altLang="en-US" sz="3200" b="1" dirty="0">
                  <a:latin typeface="Times New Roman" panose="02020603050405020304" pitchFamily="18" charset="0"/>
                </a:rPr>
                <a:t>。</a:t>
              </a:r>
            </a:p>
          </p:txBody>
        </p:sp>
        <p:graphicFrame>
          <p:nvGraphicFramePr>
            <p:cNvPr id="10246" name="对象 1339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253301"/>
                </p:ext>
              </p:extLst>
            </p:nvPr>
          </p:nvGraphicFramePr>
          <p:xfrm>
            <a:off x="1188" y="1032"/>
            <a:ext cx="2470" cy="8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55600" imgH="431640" progId="Equation.DSMT4">
                    <p:embed/>
                  </p:oleObj>
                </mc:Choice>
                <mc:Fallback>
                  <p:oleObj name="Equation" r:id="rId2" imgW="1155600" imgH="431640" progId="Equation.DSMT4">
                    <p:embed/>
                    <p:pic>
                      <p:nvPicPr>
                        <p:cNvPr id="10246" name="对象 13399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188" y="1032"/>
                          <a:ext cx="2470" cy="8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43" name="文本框 13402"/>
          <p:cNvSpPr txBox="1"/>
          <p:nvPr/>
        </p:nvSpPr>
        <p:spPr>
          <a:xfrm>
            <a:off x="1479479" y="4802189"/>
            <a:ext cx="10233060" cy="181588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</a:rPr>
              <a:t>） 相对于参数方程来说，前面学过的直接给出曲线上点的坐标关系的方程，叫做曲线的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普通方程</a:t>
            </a:r>
            <a:r>
              <a:rPr lang="zh-CN" altLang="en-US" sz="3200" b="1" dirty="0">
                <a:latin typeface="Times New Roman" panose="02020603050405020304" pitchFamily="18" charset="0"/>
              </a:rPr>
              <a:t>。</a:t>
            </a:r>
          </a:p>
          <a:p>
            <a:pPr>
              <a:spcBef>
                <a:spcPct val="50000"/>
              </a:spcBef>
            </a:pPr>
            <a:endParaRPr lang="zh-CN" altLang="en-US" sz="3200" b="1" dirty="0">
              <a:solidFill>
                <a:schemeClr val="fol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文本框 1"/>
          <p:cNvSpPr txBox="1"/>
          <p:nvPr/>
        </p:nvSpPr>
        <p:spPr>
          <a:xfrm>
            <a:off x="298116" y="809627"/>
            <a:ext cx="738664" cy="3992562"/>
          </a:xfrm>
          <a:prstGeom prst="rect">
            <a:avLst/>
          </a:prstGeom>
          <a:solidFill>
            <a:srgbClr val="9ED3D7"/>
          </a:solidFill>
          <a:ln w="9525">
            <a:noFill/>
          </a:ln>
        </p:spPr>
        <p:txBody>
          <a:bodyPr vert="eaVer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参数方程的定义</a:t>
            </a:r>
          </a:p>
        </p:txBody>
      </p:sp>
    </p:spTree>
  </p:cSld>
  <p:clrMapOvr>
    <a:masterClrMapping/>
  </p:clrMapOvr>
  <p:transition spd="med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7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543884"/>
              </p:ext>
            </p:extLst>
          </p:nvPr>
        </p:nvGraphicFramePr>
        <p:xfrm>
          <a:off x="573660" y="230348"/>
          <a:ext cx="2650329" cy="555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40086" imgH="198316" progId="Word.Document.8">
                  <p:embed/>
                </p:oleObj>
              </mc:Choice>
              <mc:Fallback>
                <p:oleObj name="Document" r:id="rId2" imgW="940086" imgH="198316" progId="Word.Document.8">
                  <p:embed/>
                  <p:pic>
                    <p:nvPicPr>
                      <p:cNvPr id="36867" name="Object 34"/>
                      <p:cNvPicPr/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73660" y="230348"/>
                        <a:ext cx="2650329" cy="5554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64804"/>
              </p:ext>
            </p:extLst>
          </p:nvPr>
        </p:nvGraphicFramePr>
        <p:xfrm>
          <a:off x="547695" y="882635"/>
          <a:ext cx="8363802" cy="1778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959397" imgH="625341" progId="Word.Document.8">
                  <p:embed/>
                </p:oleObj>
              </mc:Choice>
              <mc:Fallback>
                <p:oleObj name="Document" r:id="rId4" imgW="2959397" imgH="625341" progId="Word.Document.8">
                  <p:embed/>
                  <p:pic>
                    <p:nvPicPr>
                      <p:cNvPr id="16395" name="Object 3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7695" y="882635"/>
                        <a:ext cx="8363802" cy="1778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椭圆 7"/>
          <p:cNvSpPr/>
          <p:nvPr/>
        </p:nvSpPr>
        <p:spPr>
          <a:xfrm>
            <a:off x="9525025" y="2071678"/>
            <a:ext cx="45719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>
            <a:off x="7739074" y="2143116"/>
            <a:ext cx="2286016" cy="1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cxnSpLocks/>
          </p:cNvCxnSpPr>
          <p:nvPr/>
        </p:nvCxnSpPr>
        <p:spPr>
          <a:xfrm flipH="1" flipV="1">
            <a:off x="8326444" y="1404558"/>
            <a:ext cx="392506" cy="722928"/>
          </a:xfrm>
          <a:prstGeom prst="straightConnector1">
            <a:avLst/>
          </a:prstGeom>
          <a:ln w="381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弧形 15"/>
          <p:cNvSpPr/>
          <p:nvPr/>
        </p:nvSpPr>
        <p:spPr>
          <a:xfrm>
            <a:off x="8596330" y="1928802"/>
            <a:ext cx="428628" cy="428628"/>
          </a:xfrm>
          <a:prstGeom prst="arc">
            <a:avLst>
              <a:gd name="adj1" fmla="val 14436248"/>
              <a:gd name="adj2" fmla="val 0"/>
            </a:avLst>
          </a:prstGeom>
          <a:ln w="25400">
            <a:solidFill>
              <a:srgbClr val="0000FF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cxnSpLocks/>
          </p:cNvCxnSpPr>
          <p:nvPr/>
        </p:nvCxnSpPr>
        <p:spPr>
          <a:xfrm>
            <a:off x="8287138" y="1478595"/>
            <a:ext cx="16474" cy="6459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7928785" y="562299"/>
            <a:ext cx="2411422" cy="2579015"/>
            <a:chOff x="6572264" y="785794"/>
            <a:chExt cx="2138375" cy="2357454"/>
          </a:xfrm>
        </p:grpSpPr>
        <p:sp>
          <p:nvSpPr>
            <p:cNvPr id="7" name="椭圆 6"/>
            <p:cNvSpPr/>
            <p:nvPr/>
          </p:nvSpPr>
          <p:spPr>
            <a:xfrm>
              <a:off x="6572264" y="1428736"/>
              <a:ext cx="1428760" cy="142876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箭头连接符 10"/>
            <p:cNvCxnSpPr/>
            <p:nvPr/>
          </p:nvCxnSpPr>
          <p:spPr>
            <a:xfrm rot="-5400000">
              <a:off x="6144430" y="1999446"/>
              <a:ext cx="2286016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对象 18"/>
            <p:cNvGraphicFramePr>
              <a:graphicFrameLocks noChangeAspect="1"/>
            </p:cNvGraphicFramePr>
            <p:nvPr/>
          </p:nvGraphicFramePr>
          <p:xfrm>
            <a:off x="7000892" y="2143116"/>
            <a:ext cx="3032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164880" progId="Equation.DSMT4">
                    <p:embed/>
                  </p:oleObj>
                </mc:Choice>
                <mc:Fallback>
                  <p:oleObj name="Equation" r:id="rId6" imgW="152280" imgH="164880" progId="Equation.DSMT4">
                    <p:embed/>
                    <p:pic>
                      <p:nvPicPr>
                        <p:cNvPr id="19" name="对象 18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000892" y="2143116"/>
                          <a:ext cx="303212" cy="32861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/>
            <p:cNvGraphicFramePr>
              <a:graphicFrameLocks noChangeAspect="1"/>
            </p:cNvGraphicFramePr>
            <p:nvPr/>
          </p:nvGraphicFramePr>
          <p:xfrm>
            <a:off x="8429652" y="2034530"/>
            <a:ext cx="280987" cy="280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26720" progId="Equation.DSMT4">
                    <p:embed/>
                  </p:oleObj>
                </mc:Choice>
                <mc:Fallback>
                  <p:oleObj name="Equation" r:id="rId8" imgW="126720" imgH="126720" progId="Equation.DSMT4">
                    <p:embed/>
                    <p:pic>
                      <p:nvPicPr>
                        <p:cNvPr id="20" name="对象 19"/>
                        <p:cNvPicPr/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429652" y="2034530"/>
                          <a:ext cx="280987" cy="28098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7026610" y="785794"/>
            <a:ext cx="280988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26720" imgH="152280" progId="Equation.DSMT4">
                    <p:embed/>
                  </p:oleObj>
                </mc:Choice>
                <mc:Fallback>
                  <p:oleObj name="Equation" r:id="rId10" imgW="126720" imgH="152280" progId="Equation.DSMT4">
                    <p:embed/>
                    <p:pic>
                      <p:nvPicPr>
                        <p:cNvPr id="21" name="对象 20"/>
                        <p:cNvPicPr/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026610" y="785794"/>
                          <a:ext cx="280988" cy="3365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064464"/>
              </p:ext>
            </p:extLst>
          </p:nvPr>
        </p:nvGraphicFramePr>
        <p:xfrm>
          <a:off x="7993081" y="1184477"/>
          <a:ext cx="344487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0440" imgH="152280" progId="Equation.DSMT4">
                  <p:embed/>
                </p:oleObj>
              </mc:Choice>
              <mc:Fallback>
                <p:oleObj name="Equation" r:id="rId12" imgW="190440" imgH="152280" progId="Equation.DSMT4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993081" y="1184477"/>
                        <a:ext cx="344487" cy="274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8882083" y="1714489"/>
          <a:ext cx="252413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680" imgH="152280" progId="Equation.DSMT4">
                  <p:embed/>
                </p:oleObj>
              </mc:Choice>
              <mc:Fallback>
                <p:oleObj name="Equation" r:id="rId14" imgW="139680" imgH="152280" progId="Equation.DSMT4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882083" y="1714489"/>
                        <a:ext cx="252413" cy="274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491996"/>
              </p:ext>
            </p:extLst>
          </p:nvPr>
        </p:nvGraphicFramePr>
        <p:xfrm>
          <a:off x="547695" y="2539863"/>
          <a:ext cx="6528583" cy="1202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6" imgW="2329339" imgH="429444" progId="Word.Document.8">
                  <p:embed/>
                </p:oleObj>
              </mc:Choice>
              <mc:Fallback>
                <p:oleObj name="Document" r:id="rId16" imgW="2329339" imgH="429444" progId="Word.Document.8">
                  <p:embed/>
                  <p:pic>
                    <p:nvPicPr>
                      <p:cNvPr id="24" name="Object 35"/>
                      <p:cNvPicPr/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7695" y="2539863"/>
                        <a:ext cx="6528583" cy="12029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9525025" y="2143117"/>
          <a:ext cx="3905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5640" imgH="203040" progId="Equation.DSMT4">
                  <p:embed/>
                </p:oleObj>
              </mc:Choice>
              <mc:Fallback>
                <p:oleObj name="Equation" r:id="rId18" imgW="215640" imgH="203040" progId="Equation.DSMT4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525025" y="2143117"/>
                        <a:ext cx="390525" cy="3667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45488"/>
              </p:ext>
            </p:extLst>
          </p:nvPr>
        </p:nvGraphicFramePr>
        <p:xfrm>
          <a:off x="547695" y="3834066"/>
          <a:ext cx="7769221" cy="1637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0" imgW="2941187" imgH="626317" progId="Word.Document.8">
                  <p:embed/>
                </p:oleObj>
              </mc:Choice>
              <mc:Fallback>
                <p:oleObj name="Document" r:id="rId20" imgW="2941187" imgH="626317" progId="Word.Document.8">
                  <p:embed/>
                  <p:pic>
                    <p:nvPicPr>
                      <p:cNvPr id="27" name="Object 35"/>
                      <p:cNvPicPr/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7695" y="3834066"/>
                        <a:ext cx="7769221" cy="1637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9C14DB57-E65F-535C-5CD0-72F35270B3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274377"/>
              </p:ext>
            </p:extLst>
          </p:nvPr>
        </p:nvGraphicFramePr>
        <p:xfrm>
          <a:off x="4741498" y="2055144"/>
          <a:ext cx="17938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634680" imgH="190440" progId="Equation.DSMT4">
                  <p:embed/>
                </p:oleObj>
              </mc:Choice>
              <mc:Fallback>
                <p:oleObj name="Equation" r:id="rId22" imgW="634680" imgH="190440" progId="Equation.DSMT4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741498" y="2055144"/>
                        <a:ext cx="1793875" cy="538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B4CFC30-B1D1-E55B-3F1B-9A6CB6D3A4F8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3181" b="3455"/>
          <a:stretch>
            <a:fillRect/>
          </a:stretch>
        </p:blipFill>
        <p:spPr>
          <a:xfrm>
            <a:off x="7250115" y="2963399"/>
            <a:ext cx="3768762" cy="3807289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" name="对象 8">
            <a:hlinkClick r:id="" action="ppaction://ole?verb=0"/>
            <a:extLst>
              <a:ext uri="{FF2B5EF4-FFF2-40B4-BE49-F238E27FC236}">
                <a16:creationId xmlns:a16="http://schemas.microsoft.com/office/drawing/2014/main" id="{5C299EC7-6ED2-ED60-3283-1BA801DD4C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5512"/>
              </p:ext>
            </p:extLst>
          </p:nvPr>
        </p:nvGraphicFramePr>
        <p:xfrm>
          <a:off x="4472384" y="5202615"/>
          <a:ext cx="17938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634680" imgH="190440" progId="Equation.DSMT4">
                  <p:embed/>
                </p:oleObj>
              </mc:Choice>
              <mc:Fallback>
                <p:oleObj name="Equation" r:id="rId25" imgW="634680" imgH="190440" progId="Equation.DSMT4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C14DB57-E65F-535C-5CD0-72F35270B3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472384" y="5202615"/>
                        <a:ext cx="1793875" cy="538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06 -2.59259E-06 L -0.01389 -0.04791 C -0.0184 -0.06065 -0.03489 -0.08287 -0.04635 -0.08958 C -0.05902 -0.09722 -0.08385 -0.0993 -0.09375 -0.09629 L -0.12517 -0.07963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求轨迹方程</a:t>
            </a:r>
            <a:r>
              <a:rPr lang="en-US" altLang="zh-CN" dirty="0"/>
              <a:t>——</a:t>
            </a:r>
            <a:r>
              <a:rPr lang="zh-CN" altLang="en-US" dirty="0"/>
              <a:t>④消参法</a:t>
            </a:r>
          </a:p>
        </p:txBody>
      </p:sp>
      <p:sp>
        <p:nvSpPr>
          <p:cNvPr id="4097" name="文本框 6147"/>
          <p:cNvSpPr txBox="1"/>
          <p:nvPr/>
        </p:nvSpPr>
        <p:spPr>
          <a:xfrm>
            <a:off x="4338845" y="853531"/>
            <a:ext cx="1265239" cy="4298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TW" altLang="en-US" sz="2200" noProof="1">
              <a:latin typeface="Times New Roman" panose="02020603050405020304" charset="0"/>
              <a:ea typeface="PMingLiU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文本框 171009"/>
              <p:cNvSpPr txBox="1"/>
              <p:nvPr/>
            </p:nvSpPr>
            <p:spPr>
              <a:xfrm>
                <a:off x="1178560" y="948055"/>
                <a:ext cx="10030460" cy="107632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练习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</a:rPr>
                  <a:t>.</a:t>
                </a:r>
                <a:r>
                  <a:rPr 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已知当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charset="0"/>
                        <a:ea typeface="黑体" panose="02010609060101010101" charset="-122"/>
                        <a:cs typeface="Cambria Math" panose="02040503050406030204" charset="0"/>
                        <a:sym typeface="+mn-ea"/>
                      </a:rPr>
                      <m:t>−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&lt;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m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&lt;1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时，方程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x</a:t>
                </a:r>
                <a:r>
                  <a:rPr lang="en-US" altLang="zh-CN" sz="2400" b="1" baseline="30000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2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+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y</a:t>
                </a:r>
                <a:r>
                  <a:rPr lang="en-US" altLang="zh-CN" sz="2400" b="1" baseline="30000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2</a:t>
                </a:r>
                <a:r>
                  <a:rPr lang="zh-CN" altLang="en-US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－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2(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m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+3)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x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+2(1</a:t>
                </a:r>
                <a:r>
                  <a:rPr lang="zh-CN" altLang="en-US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－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4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m</a:t>
                </a:r>
                <a:r>
                  <a:rPr lang="en-US" altLang="zh-CN" sz="2400" b="1" baseline="30000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2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)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y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+16</a:t>
                </a:r>
                <a:r>
                  <a:rPr lang="en-US" altLang="zh-CN" sz="2400" b="1" i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m</a:t>
                </a:r>
                <a:r>
                  <a:rPr lang="en-US" altLang="zh-CN" sz="2400" b="1" baseline="30000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4</a:t>
                </a:r>
                <a:r>
                  <a:rPr lang="en-US" altLang="zh-CN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+9=0</a:t>
                </a:r>
                <a:r>
                  <a:rPr lang="zh-CN" altLang="en-US" sz="2400" b="1"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表示一个圆，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求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圆心</a:t>
                </a:r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C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的轨迹方程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/>
                    <a:cs typeface="+mn-ea"/>
                    <a:sym typeface="+mn-ea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0243" name="文本框 1710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560" y="948055"/>
                <a:ext cx="10030460" cy="1076325"/>
              </a:xfrm>
              <a:prstGeom prst="rect">
                <a:avLst/>
              </a:prstGeom>
              <a:blipFill rotWithShape="1">
                <a:blip r:embed="rId3"/>
                <a:stretch>
                  <a:fillRect t="-2832" b="0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78594" y="2110739"/>
          <a:ext cx="285940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84300" imgH="215900" progId="Equation.KSEE3">
                  <p:embed/>
                </p:oleObj>
              </mc:Choice>
              <mc:Fallback>
                <p:oleObj r:id="rId4" imgW="1384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8594" y="2110739"/>
                        <a:ext cx="2859405" cy="4464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94519" y="2557462"/>
          <a:ext cx="3488055" cy="81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688465" imgH="393700" progId="Equation.KSEE3">
                  <p:embed/>
                </p:oleObj>
              </mc:Choice>
              <mc:Fallback>
                <p:oleObj r:id="rId6" imgW="16884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94519" y="2557462"/>
                        <a:ext cx="3488055" cy="815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82574" y="2456814"/>
          <a:ext cx="3489325" cy="86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688465" imgH="419100" progId="Equation.KSEE3">
                  <p:embed/>
                </p:oleObj>
              </mc:Choice>
              <mc:Fallback>
                <p:oleObj r:id="rId8" imgW="16884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82574" y="2456814"/>
                        <a:ext cx="3489325" cy="868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94519" y="3473450"/>
          <a:ext cx="3333115" cy="47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612900" imgH="228600" progId="Equation.KSEE3">
                  <p:embed/>
                </p:oleObj>
              </mc:Choice>
              <mc:Fallback>
                <p:oleObj r:id="rId10" imgW="1612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94519" y="3473450"/>
                        <a:ext cx="3333115" cy="47434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74942" y="3302952"/>
          <a:ext cx="3516630" cy="815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01800" imgH="393700" progId="Equation.KSEE3">
                  <p:embed/>
                </p:oleObj>
              </mc:Choice>
              <mc:Fallback>
                <p:oleObj r:id="rId12" imgW="1701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74942" y="3302952"/>
                        <a:ext cx="3516630" cy="815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94485" y="4138930"/>
          <a:ext cx="6693535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187700" imgH="393700" progId="Equation.KSEE3">
                  <p:embed/>
                </p:oleObj>
              </mc:Choice>
              <mc:Fallback>
                <p:oleObj r:id="rId14" imgW="3187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94485" y="4138930"/>
                        <a:ext cx="6693535" cy="8185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73324" y="1697354"/>
          <a:ext cx="3753485" cy="47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816100" imgH="228600" progId="Equation.KSEE3">
                  <p:embed/>
                </p:oleObj>
              </mc:Choice>
              <mc:Fallback>
                <p:oleObj r:id="rId16" imgW="1816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273324" y="1697354"/>
                        <a:ext cx="3753485" cy="4743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accent1">
                            <a:lumMod val="75000"/>
                          </a:schemeClr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文本框 1"/>
          <p:cNvSpPr txBox="1"/>
          <p:nvPr/>
        </p:nvSpPr>
        <p:spPr>
          <a:xfrm>
            <a:off x="799465" y="1293495"/>
            <a:ext cx="10736580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(1)</a:t>
            </a:r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</a:rPr>
              <a:t>直接法：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建立适当的坐标系后，设动点为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，根据几何条件寻求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之间的关系式．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5538" name="文本框 3"/>
          <p:cNvSpPr txBox="1"/>
          <p:nvPr/>
        </p:nvSpPr>
        <p:spPr>
          <a:xfrm>
            <a:off x="4226560" y="322580"/>
            <a:ext cx="3738880" cy="650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lvl="4" indent="0" eaLnBrk="0" hangingPunct="0">
              <a:lnSpc>
                <a:spcPct val="130000"/>
              </a:lnSpc>
            </a:pPr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求曲线方程的常见方法</a:t>
            </a:r>
            <a:endParaRPr lang="en-US" altLang="zh-CN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5539" name="文本框 4"/>
          <p:cNvSpPr txBox="1"/>
          <p:nvPr/>
        </p:nvSpPr>
        <p:spPr>
          <a:xfrm>
            <a:off x="799465" y="2305050"/>
            <a:ext cx="10736580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(2)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定义法：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如果所给几何条件正好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符合已学曲线的定义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，则可直接利用这些已知曲线的方程写出动点的轨迹方程．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5540" name="文本框 5"/>
          <p:cNvSpPr txBox="1"/>
          <p:nvPr/>
        </p:nvSpPr>
        <p:spPr>
          <a:xfrm>
            <a:off x="799465" y="3316605"/>
            <a:ext cx="1073658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(3)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代入法</a:t>
            </a: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相关点法</a:t>
            </a: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利用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所求曲线上的动点与已知曲线上动点的关系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把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所求动点转换为已知动点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．具体地说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就是用所求动点的坐标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，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来表示已知动点的坐标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并代入已知动点满足的曲线的方程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由此可求得动点坐标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,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满足的关系．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43C57B88-6FF9-97F2-8B45-75B9845187FA}"/>
              </a:ext>
            </a:extLst>
          </p:cNvPr>
          <p:cNvSpPr txBox="1"/>
          <p:nvPr/>
        </p:nvSpPr>
        <p:spPr>
          <a:xfrm>
            <a:off x="878386" y="5598976"/>
            <a:ext cx="10736580" cy="4931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(4)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 消参法：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巩固：求轨迹方程</a:t>
            </a:r>
          </a:p>
        </p:txBody>
      </p:sp>
      <p:sp>
        <p:nvSpPr>
          <p:cNvPr id="4097" name="文本框 6147"/>
          <p:cNvSpPr txBox="1"/>
          <p:nvPr/>
        </p:nvSpPr>
        <p:spPr>
          <a:xfrm>
            <a:off x="4338845" y="1005931"/>
            <a:ext cx="1265239" cy="4298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TW" altLang="en-US" sz="2200" noProof="1">
              <a:latin typeface="Times New Roman" panose="02020603050405020304" charset="0"/>
              <a:ea typeface="PMingLiU" panose="02020500000000000000" pitchFamily="18" charset="-120"/>
            </a:endParaRPr>
          </a:p>
        </p:txBody>
      </p:sp>
      <p:sp>
        <p:nvSpPr>
          <p:cNvPr id="10243" name="文本框 171009"/>
          <p:cNvSpPr txBox="1"/>
          <p:nvPr/>
        </p:nvSpPr>
        <p:spPr>
          <a:xfrm>
            <a:off x="1178560" y="1100455"/>
            <a:ext cx="8296275" cy="90297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</a:rPr>
              <a:t>1.(P89-8)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长为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2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a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的线段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AB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的两个端点分别在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x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轴和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y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轴上滑动，求线段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AB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的中点的轨迹方程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+mn-ea"/>
                <a:sym typeface="+mn-ea"/>
              </a:rPr>
              <a:t>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562465" y="1069975"/>
            <a:ext cx="2414270" cy="2058035"/>
            <a:chOff x="13128" y="2444"/>
            <a:chExt cx="5532" cy="451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rcRect l="7999"/>
            <a:stretch>
              <a:fillRect/>
            </a:stretch>
          </p:blipFill>
          <p:spPr>
            <a:xfrm>
              <a:off x="13128" y="2444"/>
              <a:ext cx="5532" cy="4518"/>
            </a:xfrm>
            <a:prstGeom prst="rect">
              <a:avLst/>
            </a:prstGeom>
          </p:spPr>
        </p:pic>
        <p:cxnSp>
          <p:nvCxnSpPr>
            <p:cNvPr id="25" name="直接连接符 24"/>
            <p:cNvCxnSpPr/>
            <p:nvPr/>
          </p:nvCxnSpPr>
          <p:spPr>
            <a:xfrm flipV="1">
              <a:off x="14172" y="5355"/>
              <a:ext cx="1570" cy="66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643" y="6024"/>
            <a:ext cx="529" cy="6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152400" imgH="177165" progId="Equation.KSEE3">
                    <p:embed/>
                  </p:oleObj>
                </mc:Choice>
                <mc:Fallback>
                  <p:oleObj r:id="rId4" imgW="152400" imgH="177165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3643" y="6024"/>
                          <a:ext cx="529" cy="6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897126"/>
              </p:ext>
            </p:extLst>
          </p:nvPr>
        </p:nvGraphicFramePr>
        <p:xfrm>
          <a:off x="1178560" y="2078989"/>
          <a:ext cx="5332684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654300" imgH="393700" progId="Equation.KSEE3">
                  <p:embed/>
                </p:oleObj>
              </mc:Choice>
              <mc:Fallback>
                <p:oleObj r:id="rId6" imgW="2654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78560" y="2078989"/>
                        <a:ext cx="5332684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811657"/>
              </p:ext>
            </p:extLst>
          </p:nvPr>
        </p:nvGraphicFramePr>
        <p:xfrm>
          <a:off x="1557096" y="2900779"/>
          <a:ext cx="3501037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701800" imgH="279400" progId="Equation.KSEE3">
                  <p:embed/>
                </p:oleObj>
              </mc:Choice>
              <mc:Fallback>
                <p:oleObj r:id="rId8" imgW="17018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57096" y="2900779"/>
                        <a:ext cx="3501037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973536"/>
              </p:ext>
            </p:extLst>
          </p:nvPr>
        </p:nvGraphicFramePr>
        <p:xfrm>
          <a:off x="5188666" y="2988534"/>
          <a:ext cx="437379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145665" imgH="228600" progId="Equation.KSEE3">
                  <p:embed/>
                </p:oleObj>
              </mc:Choice>
              <mc:Fallback>
                <p:oleObj r:id="rId10" imgW="21456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88666" y="2988534"/>
                        <a:ext cx="437379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171009"/>
          <p:cNvSpPr txBox="1"/>
          <p:nvPr/>
        </p:nvSpPr>
        <p:spPr>
          <a:xfrm>
            <a:off x="6950733" y="2140528"/>
            <a:ext cx="2122170" cy="70675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sz="20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动</a:t>
            </a:r>
            <a:r>
              <a:rPr lang="zh-CN" altLang="en-US" sz="2000" b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点</a:t>
            </a:r>
            <a:r>
              <a:rPr lang="en-US" altLang="zh-CN" sz="2000" b="1" i="1" noProof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zh-CN" altLang="en-US" sz="2000" b="1" noProof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的特征满足某曲线的定义</a:t>
            </a:r>
          </a:p>
        </p:txBody>
      </p:sp>
      <p:sp>
        <p:nvSpPr>
          <p:cNvPr id="11270" name="文本框 1"/>
          <p:cNvSpPr txBox="1"/>
          <p:nvPr/>
        </p:nvSpPr>
        <p:spPr>
          <a:xfrm>
            <a:off x="5188666" y="1686673"/>
            <a:ext cx="463486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当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或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与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O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重合时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上式仍然成立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9823531" y="3041282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定义法</a:t>
            </a:r>
          </a:p>
        </p:txBody>
      </p:sp>
      <p:graphicFrame>
        <p:nvGraphicFramePr>
          <p:cNvPr id="35" name="对象 3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351233"/>
              </p:ext>
            </p:extLst>
          </p:nvPr>
        </p:nvGraphicFramePr>
        <p:xfrm>
          <a:off x="1683339" y="4417781"/>
          <a:ext cx="4827905" cy="605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222500" imgH="279400" progId="Equation.KSEE3">
                  <p:embed/>
                </p:oleObj>
              </mc:Choice>
              <mc:Fallback>
                <p:oleObj r:id="rId12" imgW="22225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83339" y="4417781"/>
                        <a:ext cx="4827905" cy="605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374505"/>
              </p:ext>
            </p:extLst>
          </p:nvPr>
        </p:nvGraphicFramePr>
        <p:xfrm>
          <a:off x="1635015" y="5260340"/>
          <a:ext cx="2703830" cy="49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44600" imgH="228600" progId="Equation.KSEE3">
                  <p:embed/>
                </p:oleObj>
              </mc:Choice>
              <mc:Fallback>
                <p:oleObj r:id="rId14" imgW="1244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35015" y="5260340"/>
                        <a:ext cx="2703830" cy="4972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9" name="对象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880625"/>
              </p:ext>
            </p:extLst>
          </p:nvPr>
        </p:nvGraphicFramePr>
        <p:xfrm>
          <a:off x="1096826" y="3819864"/>
          <a:ext cx="613918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794000" imgH="215900" progId="Equation.KSEE3">
                  <p:embed/>
                </p:oleObj>
              </mc:Choice>
              <mc:Fallback>
                <p:oleObj r:id="rId16" imgW="2794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96826" y="3819864"/>
                        <a:ext cx="6139180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圆角矩形 39"/>
          <p:cNvSpPr/>
          <p:nvPr/>
        </p:nvSpPr>
        <p:spPr>
          <a:xfrm>
            <a:off x="7695882" y="3808435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直接法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166416" y="2862734"/>
            <a:ext cx="1856105" cy="82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14399" y="5146394"/>
            <a:ext cx="1373505" cy="3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7E20161-34C0-10DD-C6E5-5ADB2BA728B5}"/>
              </a:ext>
            </a:extLst>
          </p:cNvPr>
          <p:cNvCxnSpPr>
            <a:cxnSpLocks/>
          </p:cNvCxnSpPr>
          <p:nvPr/>
        </p:nvCxnSpPr>
        <p:spPr>
          <a:xfrm>
            <a:off x="1096826" y="3672208"/>
            <a:ext cx="10879909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270" grpId="0"/>
      <p:bldP spid="14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巩固：求轨迹方程</a:t>
            </a:r>
          </a:p>
        </p:txBody>
      </p:sp>
      <p:graphicFrame>
        <p:nvGraphicFramePr>
          <p:cNvPr id="1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4420" y="989965"/>
          <a:ext cx="1057846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60265" imgH="215900" progId="Equation.KSEE3">
                  <p:embed/>
                </p:oleObj>
              </mc:Choice>
              <mc:Fallback>
                <p:oleObj r:id="rId3" imgW="46602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4420" y="989965"/>
                        <a:ext cx="10578465" cy="485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128905" y="2568575"/>
            <a:ext cx="3060700" cy="2165350"/>
            <a:chOff x="1468" y="3352"/>
            <a:chExt cx="4820" cy="341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" y="3352"/>
              <a:ext cx="4260" cy="3204"/>
            </a:xfrm>
            <a:prstGeom prst="rect">
              <a:avLst/>
            </a:prstGeom>
          </p:spPr>
        </p:pic>
        <p:cxnSp>
          <p:nvCxnSpPr>
            <p:cNvPr id="26" name="直接箭头连接符 25"/>
            <p:cNvCxnSpPr/>
            <p:nvPr/>
          </p:nvCxnSpPr>
          <p:spPr>
            <a:xfrm>
              <a:off x="1468" y="6002"/>
              <a:ext cx="482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 flipV="1">
              <a:off x="3794" y="3352"/>
              <a:ext cx="24" cy="341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330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74558" y="1590675"/>
          <a:ext cx="699262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251200" imgH="203200" progId="Equation.KSEE3">
                  <p:embed/>
                </p:oleObj>
              </mc:Choice>
              <mc:Fallback>
                <p:oleObj r:id="rId6" imgW="3251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74558" y="1590675"/>
                        <a:ext cx="699262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75418" y="2192497"/>
          <a:ext cx="1477010" cy="458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685800" imgH="215900" progId="Equation.KSEE3">
                  <p:embed/>
                </p:oleObj>
              </mc:Choice>
              <mc:Fallback>
                <p:oleObj r:id="rId8" imgW="685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75418" y="2192497"/>
                        <a:ext cx="1477010" cy="4584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25107" y="2772093"/>
          <a:ext cx="481457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234565" imgH="393700" progId="Equation.KSEE3">
                  <p:embed/>
                </p:oleObj>
              </mc:Choice>
              <mc:Fallback>
                <p:oleObj r:id="rId10" imgW="22345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25107" y="2772093"/>
                        <a:ext cx="4814570" cy="8382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84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922227" y="2946083"/>
          <a:ext cx="276288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282700" imgH="228600" progId="Equation.KSEE3">
                  <p:embed/>
                </p:oleObj>
              </mc:Choice>
              <mc:Fallback>
                <p:oleObj r:id="rId12" imgW="1282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922227" y="2946083"/>
                        <a:ext cx="2762885" cy="485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5253" y="5810250"/>
          <a:ext cx="3886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803400" imgH="215900" progId="Equation.KSEE3">
                  <p:embed/>
                </p:oleObj>
              </mc:Choice>
              <mc:Fallback>
                <p:oleObj r:id="rId14" imgW="1803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25253" y="5810250"/>
                        <a:ext cx="3886200" cy="46037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33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22107" y="1985486"/>
          <a:ext cx="3500120" cy="836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25600" imgH="393700" progId="Equation.KSEE3">
                  <p:embed/>
                </p:oleObj>
              </mc:Choice>
              <mc:Fallback>
                <p:oleObj r:id="rId16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22107" y="1985486"/>
                        <a:ext cx="3500120" cy="8369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对象 4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25253" y="6304122"/>
          <a:ext cx="6483350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009900" imgH="228600" progId="Equation.KSEE3">
                  <p:embed/>
                </p:oleObj>
              </mc:Choice>
              <mc:Fallback>
                <p:oleObj r:id="rId18" imgW="3009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925253" y="6304122"/>
                        <a:ext cx="6483350" cy="487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圆角矩形 51"/>
          <p:cNvSpPr/>
          <p:nvPr/>
        </p:nvSpPr>
        <p:spPr>
          <a:xfrm>
            <a:off x="2109470" y="2632075"/>
            <a:ext cx="1442720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定义法</a:t>
            </a:r>
          </a:p>
        </p:txBody>
      </p:sp>
      <p:graphicFrame>
        <p:nvGraphicFramePr>
          <p:cNvPr id="57" name="对象 5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67178" y="1545431"/>
          <a:ext cx="2485390" cy="458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155700" imgH="215900" progId="Equation.KSEE3">
                  <p:embed/>
                </p:oleObj>
              </mc:Choice>
              <mc:Fallback>
                <p:oleObj r:id="rId20" imgW="1155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167178" y="1545431"/>
                        <a:ext cx="2485390" cy="4584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对象 5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2716" y="3766979"/>
          <a:ext cx="5441315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527300" imgH="393700" progId="Equation.KSEE3">
                  <p:embed/>
                </p:oleObj>
              </mc:Choice>
              <mc:Fallback>
                <p:oleObj r:id="rId22" imgW="2527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942716" y="3766979"/>
                        <a:ext cx="5441315" cy="836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对象 7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2874" y="5025073"/>
          <a:ext cx="510913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400300" imgH="393700" progId="Equation.KSEE3">
                  <p:embed/>
                </p:oleObj>
              </mc:Choice>
              <mc:Fallback>
                <p:oleObj r:id="rId24" imgW="2400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942874" y="5025073"/>
                        <a:ext cx="5109137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8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1604" y="4544060"/>
          <a:ext cx="4269105" cy="513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981200" imgH="241300" progId="Equation.KSEE3">
                  <p:embed/>
                </p:oleObj>
              </mc:Choice>
              <mc:Fallback>
                <p:oleObj r:id="rId26" imgW="19812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941604" y="4544060"/>
                        <a:ext cx="4269105" cy="51371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84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左大括号 87"/>
          <p:cNvSpPr/>
          <p:nvPr/>
        </p:nvSpPr>
        <p:spPr>
          <a:xfrm>
            <a:off x="3616960" y="2371090"/>
            <a:ext cx="358775" cy="1012190"/>
          </a:xfrm>
          <a:prstGeom prst="leftBrace">
            <a:avLst/>
          </a:prstGeom>
          <a:noFill/>
          <a:ln w="222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左大括号 88"/>
          <p:cNvSpPr/>
          <p:nvPr/>
        </p:nvSpPr>
        <p:spPr>
          <a:xfrm>
            <a:off x="3566795" y="4182110"/>
            <a:ext cx="358775" cy="1251585"/>
          </a:xfrm>
          <a:prstGeom prst="leftBrace">
            <a:avLst/>
          </a:prstGeom>
          <a:noFill/>
          <a:ln w="222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圆角矩形 89"/>
          <p:cNvSpPr/>
          <p:nvPr/>
        </p:nvSpPr>
        <p:spPr>
          <a:xfrm>
            <a:off x="2051685" y="4603115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相关点法</a:t>
            </a:r>
          </a:p>
        </p:txBody>
      </p:sp>
      <p:cxnSp>
        <p:nvCxnSpPr>
          <p:cNvPr id="91" name="直接连接符 90"/>
          <p:cNvCxnSpPr/>
          <p:nvPr/>
        </p:nvCxnSpPr>
        <p:spPr>
          <a:xfrm>
            <a:off x="3822700" y="3766820"/>
            <a:ext cx="7609205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对象 9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068912" y="5195888"/>
          <a:ext cx="276288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282700" imgH="228600" progId="Equation.KSEE3">
                  <p:embed/>
                </p:oleObj>
              </mc:Choice>
              <mc:Fallback>
                <p:oleObj r:id="rId28" imgW="1282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068912" y="5195888"/>
                        <a:ext cx="2762885" cy="4857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 flipV="1">
            <a:off x="4239260" y="3427730"/>
            <a:ext cx="1260475" cy="177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4230370" y="5060950"/>
            <a:ext cx="1134745" cy="50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88" grpId="0" animBg="1"/>
      <p:bldP spid="89" grpId="0" animBg="1"/>
      <p:bldP spid="9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巩固：求轨迹方程</a:t>
            </a:r>
          </a:p>
        </p:txBody>
      </p:sp>
      <p:graphicFrame>
        <p:nvGraphicFramePr>
          <p:cNvPr id="71683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856933" y="1150620"/>
          <a:ext cx="10949305" cy="1051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5029200" imgH="482600" progId="Equation.KSEE3">
                  <p:embed/>
                </p:oleObj>
              </mc:Choice>
              <mc:Fallback>
                <p:oleObj r:id="rId15" imgW="50292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56933" y="1150620"/>
                        <a:ext cx="10949305" cy="10515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755617" y="3232309"/>
          <a:ext cx="2028825" cy="515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952500" imgH="241300" progId="Equation.KSEE3">
                  <p:embed/>
                </p:oleObj>
              </mc:Choice>
              <mc:Fallback>
                <p:oleObj r:id="rId17" imgW="9525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55617" y="3232309"/>
                        <a:ext cx="2028825" cy="5156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891757" y="3070067"/>
          <a:ext cx="1624330" cy="840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762000" imgH="393700" progId="Equation.KSEE3">
                  <p:embed/>
                </p:oleObj>
              </mc:Choice>
              <mc:Fallback>
                <p:oleObj r:id="rId19" imgW="762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891757" y="3070067"/>
                        <a:ext cx="1624330" cy="8401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623402" y="3273584"/>
          <a:ext cx="1083310" cy="433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508000" imgH="203200" progId="Equation.KSEE3">
                  <p:embed/>
                </p:oleObj>
              </mc:Choice>
              <mc:Fallback>
                <p:oleObj r:id="rId21" imgW="508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623402" y="3273584"/>
                        <a:ext cx="1083310" cy="433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742440" y="3951447"/>
          <a:ext cx="1406525" cy="461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660400" imgH="215900" progId="Equation.KSEE3">
                  <p:embed/>
                </p:oleObj>
              </mc:Choice>
              <mc:Fallback>
                <p:oleObj r:id="rId23" imgW="660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742440" y="3951447"/>
                        <a:ext cx="1406525" cy="4616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149124" y="3910489"/>
          <a:ext cx="1597660" cy="54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749300" imgH="254000" progId="Equation.KSEE3">
                  <p:embed/>
                </p:oleObj>
              </mc:Choice>
              <mc:Fallback>
                <p:oleObj r:id="rId25" imgW="749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149124" y="3910489"/>
                        <a:ext cx="1597660" cy="5435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800860" y="4527550"/>
          <a:ext cx="335470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574800" imgH="228600" progId="Equation.KSEE3">
                  <p:embed/>
                </p:oleObj>
              </mc:Choice>
              <mc:Fallback>
                <p:oleObj r:id="rId27" imgW="1574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800860" y="4527550"/>
                        <a:ext cx="3354705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814027" y="3259932"/>
          <a:ext cx="151511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711200" imgH="215900" progId="Equation.KSEE3">
                  <p:embed/>
                </p:oleObj>
              </mc:Choice>
              <mc:Fallback>
                <p:oleObj r:id="rId29" imgW="711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814027" y="3259932"/>
                        <a:ext cx="151511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155566" y="4538663"/>
          <a:ext cx="294830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384300" imgH="228600" progId="Equation.KSEE3">
                  <p:embed/>
                </p:oleObj>
              </mc:Choice>
              <mc:Fallback>
                <p:oleObj r:id="rId31" imgW="1384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155566" y="4538663"/>
                        <a:ext cx="2948305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9100185" y="1624965"/>
          <a:ext cx="270637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270000" imgH="228600" progId="Equation.KSEE3">
                  <p:embed/>
                </p:oleObj>
              </mc:Choice>
              <mc:Fallback>
                <p:oleObj r:id="rId33" imgW="1270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9100185" y="1624965"/>
                        <a:ext cx="2706370" cy="488950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70990" y="2232025"/>
          <a:ext cx="675703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3175000" imgH="393700" progId="Equation.KSEE3">
                  <p:embed/>
                </p:oleObj>
              </mc:Choice>
              <mc:Fallback>
                <p:oleObj r:id="rId35" imgW="3175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70990" y="2232025"/>
                        <a:ext cx="675703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圆角矩形 51"/>
          <p:cNvSpPr/>
          <p:nvPr>
            <p:custDataLst>
              <p:tags r:id="rId13"/>
            </p:custDataLst>
          </p:nvPr>
        </p:nvSpPr>
        <p:spPr>
          <a:xfrm>
            <a:off x="8773795" y="2939415"/>
            <a:ext cx="1442720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直接法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【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  <a:sym typeface="+mn-ea"/>
              </a:rPr>
              <a:t>课后练习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】求轨迹方程</a:t>
            </a:r>
            <a:r>
              <a:rPr lang="en-US" altLang="zh-CN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60050" y="875534"/>
          <a:ext cx="8867140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4102100" imgH="482600" progId="Equation.KSEE3">
                  <p:embed/>
                </p:oleObj>
              </mc:Choice>
              <mc:Fallback>
                <p:oleObj r:id="rId23" imgW="4102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60050" y="875534"/>
                        <a:ext cx="8867140" cy="10439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11785" y="2008505"/>
            <a:ext cx="2226310" cy="2092325"/>
          </a:xfrm>
          <a:prstGeom prst="rect">
            <a:avLst/>
          </a:prstGeom>
        </p:spPr>
      </p:pic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209643" y="2038349"/>
          <a:ext cx="2886075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397000" imgH="215900" progId="Equation.KSEE3">
                  <p:embed/>
                </p:oleObj>
              </mc:Choice>
              <mc:Fallback>
                <p:oleObj r:id="rId26" imgW="1397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209643" y="2038349"/>
                        <a:ext cx="2886075" cy="448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108735" y="1865630"/>
          <a:ext cx="4069715" cy="81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968500" imgH="393700" progId="Equation.KSEE3">
                  <p:embed/>
                </p:oleObj>
              </mc:Choice>
              <mc:Fallback>
                <p:oleObj r:id="rId28" imgW="196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108735" y="1865630"/>
                        <a:ext cx="4069715" cy="819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196625" y="2672080"/>
          <a:ext cx="4937125" cy="42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387600" imgH="203200" progId="Equation.KSEE3">
                  <p:embed/>
                </p:oleObj>
              </mc:Choice>
              <mc:Fallback>
                <p:oleObj r:id="rId30" imgW="2387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196625" y="2672080"/>
                        <a:ext cx="4937125" cy="4235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196625" y="3095625"/>
          <a:ext cx="3018155" cy="81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459865" imgH="393700" progId="Equation.KSEE3">
                  <p:embed/>
                </p:oleObj>
              </mc:Choice>
              <mc:Fallback>
                <p:oleObj r:id="rId32" imgW="14598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196625" y="3095625"/>
                        <a:ext cx="3018155" cy="819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214780" y="3315335"/>
          <a:ext cx="2729865" cy="42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320165" imgH="203200" progId="Equation.KSEE3">
                  <p:embed/>
                </p:oleObj>
              </mc:Choice>
              <mc:Fallback>
                <p:oleObj r:id="rId34" imgW="13201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214780" y="3315335"/>
                        <a:ext cx="2729865" cy="4235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469233" y="3964567"/>
          <a:ext cx="5175250" cy="47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2501900" imgH="228600" progId="Equation.KSEE3">
                  <p:embed/>
                </p:oleObj>
              </mc:Choice>
              <mc:Fallback>
                <p:oleObj r:id="rId36" imgW="2501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469233" y="3964567"/>
                        <a:ext cx="5175250" cy="4768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815975" y="2654935"/>
            <a:ext cx="740410" cy="375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11"/>
            </p:custDataLst>
          </p:nvPr>
        </p:nvCxnSpPr>
        <p:spPr>
          <a:xfrm>
            <a:off x="953135" y="2276475"/>
            <a:ext cx="481330" cy="1149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12"/>
            </p:custDataLst>
          </p:nvPr>
        </p:nvCxnSpPr>
        <p:spPr>
          <a:xfrm>
            <a:off x="836295" y="2644775"/>
            <a:ext cx="852170" cy="1104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>
            <p:custDataLst>
              <p:tags r:id="rId13"/>
            </p:custDataLst>
          </p:nvPr>
        </p:nvSpPr>
        <p:spPr>
          <a:xfrm>
            <a:off x="9914255" y="2961640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/>
              <a:t>相关点法</a:t>
            </a:r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265155" y="4576823"/>
          <a:ext cx="2045970" cy="489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901700" imgH="215900" progId="Equation.KSEE3">
                  <p:embed/>
                </p:oleObj>
              </mc:Choice>
              <mc:Fallback>
                <p:oleObj r:id="rId38" imgW="901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3265155" y="4576823"/>
                        <a:ext cx="2045970" cy="4895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5311125" y="4576506"/>
          <a:ext cx="3342640" cy="49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1473200" imgH="215900" progId="Equation.KSEE3">
                  <p:embed/>
                </p:oleObj>
              </mc:Choice>
              <mc:Fallback>
                <p:oleObj r:id="rId40" imgW="1473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5311125" y="4576506"/>
                        <a:ext cx="3342640" cy="490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3265473" y="5062598"/>
          <a:ext cx="8441055" cy="490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3721100" imgH="215900" progId="Equation.KSEE3">
                  <p:embed/>
                </p:oleObj>
              </mc:Choice>
              <mc:Fallback>
                <p:oleObj r:id="rId42" imgW="3721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3265473" y="5062598"/>
                        <a:ext cx="8441055" cy="490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3265155" y="5553454"/>
          <a:ext cx="6050280" cy="5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4" imgW="2667000" imgH="228600" progId="Equation.KSEE3">
                  <p:embed/>
                </p:oleObj>
              </mc:Choice>
              <mc:Fallback>
                <p:oleObj r:id="rId44" imgW="2667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3265155" y="5553454"/>
                        <a:ext cx="6050280" cy="520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圆角矩形 30"/>
          <p:cNvSpPr/>
          <p:nvPr>
            <p:custDataLst>
              <p:tags r:id="rId18"/>
            </p:custDataLst>
          </p:nvPr>
        </p:nvSpPr>
        <p:spPr>
          <a:xfrm>
            <a:off x="1337310" y="5008245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定义法</a:t>
            </a:r>
          </a:p>
        </p:txBody>
      </p:sp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7674913" y="3771009"/>
          <a:ext cx="377602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1892300" imgH="431800" progId="Equation.KSEE3">
                  <p:embed/>
                </p:oleObj>
              </mc:Choice>
              <mc:Fallback>
                <p:oleObj r:id="rId46" imgW="1892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674913" y="3771009"/>
                        <a:ext cx="3776021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6138848" y="6032244"/>
          <a:ext cx="377602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1892300" imgH="431800" progId="Equation.KSEE3">
                  <p:embed/>
                </p:oleObj>
              </mc:Choice>
              <mc:Fallback>
                <p:oleObj r:id="rId48" imgW="1892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6138848" y="6032244"/>
                        <a:ext cx="3776021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C8260D5B-3965-50A2-D372-8C85A7BDE91F}"/>
              </a:ext>
            </a:extLst>
          </p:cNvPr>
          <p:cNvCxnSpPr>
            <a:cxnSpLocks/>
          </p:cNvCxnSpPr>
          <p:nvPr/>
        </p:nvCxnSpPr>
        <p:spPr>
          <a:xfrm>
            <a:off x="515509" y="4554555"/>
            <a:ext cx="11485991" cy="80454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【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  <a:sym typeface="+mn-ea"/>
              </a:rPr>
              <a:t>课后练习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】求轨迹方程</a:t>
            </a:r>
            <a:r>
              <a:rPr lang="en-US" altLang="zh-CN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60050" y="875534"/>
          <a:ext cx="8867140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102100" imgH="482600" progId="Equation.KSEE3">
                  <p:embed/>
                </p:oleObj>
              </mc:Choice>
              <mc:Fallback>
                <p:oleObj r:id="rId17" imgW="4102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60050" y="875534"/>
                        <a:ext cx="8867140" cy="10439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11785" y="2008505"/>
            <a:ext cx="2226310" cy="2092325"/>
          </a:xfrm>
          <a:prstGeom prst="rect">
            <a:avLst/>
          </a:prstGeom>
        </p:spPr>
      </p:pic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>
            <a:off x="815975" y="2654935"/>
            <a:ext cx="740410" cy="375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5"/>
            </p:custDataLst>
          </p:nvPr>
        </p:nvCxnSpPr>
        <p:spPr>
          <a:xfrm>
            <a:off x="953135" y="2276475"/>
            <a:ext cx="481330" cy="1149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6"/>
            </p:custDataLst>
          </p:nvPr>
        </p:nvCxnSpPr>
        <p:spPr>
          <a:xfrm>
            <a:off x="836295" y="2653665"/>
            <a:ext cx="852170" cy="1104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798113" y="1982213"/>
          <a:ext cx="4549775" cy="489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005965" imgH="215900" progId="Equation.KSEE3">
                  <p:embed/>
                </p:oleObj>
              </mc:Choice>
              <mc:Fallback>
                <p:oleObj r:id="rId20" imgW="20059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798113" y="1982213"/>
                        <a:ext cx="4549775" cy="4895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899395" y="2534981"/>
          <a:ext cx="2707640" cy="576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193800" imgH="254000" progId="Equation.KSEE3">
                  <p:embed/>
                </p:oleObj>
              </mc:Choice>
              <mc:Fallback>
                <p:oleObj r:id="rId22" imgW="1193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899395" y="2534981"/>
                        <a:ext cx="2707640" cy="5765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5607035" y="2600704"/>
          <a:ext cx="3484880" cy="461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536700" imgH="203200" progId="Equation.KSEE3">
                  <p:embed/>
                </p:oleObj>
              </mc:Choice>
              <mc:Fallback>
                <p:oleObj r:id="rId24" imgW="1536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607035" y="2600704"/>
                        <a:ext cx="3484880" cy="4616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899395" y="3111243"/>
          <a:ext cx="2534920" cy="1039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117600" imgH="457200" progId="Equation.KSEE3">
                  <p:embed/>
                </p:oleObj>
              </mc:Choice>
              <mc:Fallback>
                <p:oleObj r:id="rId26" imgW="11176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899395" y="3111243"/>
                        <a:ext cx="2534920" cy="10394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899712" y="4150738"/>
          <a:ext cx="4897755" cy="5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159000" imgH="228600" progId="Equation.KSEE3">
                  <p:embed/>
                </p:oleObj>
              </mc:Choice>
              <mc:Fallback>
                <p:oleObj r:id="rId28" imgW="2159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899712" y="4150738"/>
                        <a:ext cx="4897755" cy="520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899395" y="4670804"/>
          <a:ext cx="6050280" cy="5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667000" imgH="228600" progId="Equation.KSEE3">
                  <p:embed/>
                </p:oleObj>
              </mc:Choice>
              <mc:Fallback>
                <p:oleObj r:id="rId30" imgW="2667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899395" y="4670804"/>
                        <a:ext cx="6050280" cy="520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圆角矩形 34"/>
          <p:cNvSpPr/>
          <p:nvPr>
            <p:custDataLst>
              <p:tags r:id="rId13"/>
            </p:custDataLst>
          </p:nvPr>
        </p:nvSpPr>
        <p:spPr>
          <a:xfrm>
            <a:off x="9914255" y="2961640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消参法</a:t>
            </a: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5174283" y="5190234"/>
          <a:ext cx="377602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892300" imgH="431800" progId="Equation.KSEE3">
                  <p:embed/>
                </p:oleObj>
              </mc:Choice>
              <mc:Fallback>
                <p:oleObj r:id="rId32" imgW="1892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174283" y="5190234"/>
                        <a:ext cx="3776021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56937" y="151091"/>
            <a:ext cx="10954459" cy="796011"/>
          </a:xfrm>
        </p:spPr>
        <p:txBody>
          <a:bodyPr/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【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sym typeface="+mn-ea"/>
              </a:rPr>
              <a:t>课后练习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</a:rPr>
              <a:t>】求轨迹方程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70360040"/>
              </p:ext>
            </p:extLst>
          </p:nvPr>
        </p:nvGraphicFramePr>
        <p:xfrm>
          <a:off x="462439" y="947101"/>
          <a:ext cx="8594258" cy="1193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11480" imgH="431640" progId="Equation.DSMT4">
                  <p:embed/>
                </p:oleObj>
              </mc:Choice>
              <mc:Fallback>
                <p:oleObj name="Equation" r:id="rId4" imgW="3111480" imgH="4316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2439" y="947101"/>
                        <a:ext cx="8594258" cy="119347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6D324B6F-571E-5271-193E-2315DD7A21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691" y="1658141"/>
            <a:ext cx="2982705" cy="28722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【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  <a:sym typeface="+mn-ea"/>
              </a:rPr>
              <a:t>课后练习</a:t>
            </a:r>
            <a:r>
              <a:rPr lang="zh-CN" altLang="en-US">
                <a:solidFill>
                  <a:schemeClr val="bg2">
                    <a:lumMod val="50000"/>
                  </a:schemeClr>
                </a:solidFill>
              </a:rPr>
              <a:t>】求轨迹方程</a:t>
            </a:r>
            <a:r>
              <a:rPr lang="en-US" altLang="zh-CN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5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3616248"/>
              </p:ext>
            </p:extLst>
          </p:nvPr>
        </p:nvGraphicFramePr>
        <p:xfrm>
          <a:off x="438626" y="968973"/>
          <a:ext cx="8280733" cy="114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111480" imgH="431640" progId="Equation.DSMT4">
                  <p:embed/>
                </p:oleObj>
              </mc:Choice>
              <mc:Fallback>
                <p:oleObj name="Equation" r:id="rId22" imgW="3111480" imgH="4316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38626" y="968973"/>
                        <a:ext cx="8280733" cy="11499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32302573"/>
              </p:ext>
            </p:extLst>
          </p:nvPr>
        </p:nvGraphicFramePr>
        <p:xfrm>
          <a:off x="275388" y="2240914"/>
          <a:ext cx="3472268" cy="499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409400" imgH="203040" progId="Equation.DSMT4">
                  <p:embed/>
                </p:oleObj>
              </mc:Choice>
              <mc:Fallback>
                <p:oleObj name="Equation" r:id="rId24" imgW="1409400" imgH="2030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75388" y="2240914"/>
                        <a:ext cx="3472268" cy="49990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50261470"/>
              </p:ext>
            </p:extLst>
          </p:nvPr>
        </p:nvGraphicFramePr>
        <p:xfrm>
          <a:off x="3951019" y="2862206"/>
          <a:ext cx="382587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765300" imgH="215900" progId="Equation.KSEE3">
                  <p:embed/>
                </p:oleObj>
              </mc:Choice>
              <mc:Fallback>
                <p:oleObj r:id="rId26" imgW="1765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951019" y="2862206"/>
                        <a:ext cx="3825875" cy="468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80199453"/>
              </p:ext>
            </p:extLst>
          </p:nvPr>
        </p:nvGraphicFramePr>
        <p:xfrm>
          <a:off x="7740769" y="2868823"/>
          <a:ext cx="1955165" cy="469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901700" imgH="215900" progId="Equation.KSEE3">
                  <p:embed/>
                </p:oleObj>
              </mc:Choice>
              <mc:Fallback>
                <p:oleObj r:id="rId28" imgW="901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740769" y="2868823"/>
                        <a:ext cx="1955165" cy="469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93159620"/>
              </p:ext>
            </p:extLst>
          </p:nvPr>
        </p:nvGraphicFramePr>
        <p:xfrm>
          <a:off x="470217" y="2885040"/>
          <a:ext cx="346837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600200" imgH="215900" progId="Equation.KSEE3">
                  <p:embed/>
                </p:oleObj>
              </mc:Choice>
              <mc:Fallback>
                <p:oleObj r:id="rId30" imgW="1600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70217" y="2885040"/>
                        <a:ext cx="3468370" cy="468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664139281"/>
              </p:ext>
            </p:extLst>
          </p:nvPr>
        </p:nvGraphicFramePr>
        <p:xfrm>
          <a:off x="9725025" y="2810682"/>
          <a:ext cx="223139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028700" imgH="254000" progId="Equation.KSEE3">
                  <p:embed/>
                </p:oleObj>
              </mc:Choice>
              <mc:Fallback>
                <p:oleObj r:id="rId32" imgW="1028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9725025" y="2810682"/>
                        <a:ext cx="2231390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42437" y="3429160"/>
          <a:ext cx="313817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447800" imgH="215900" progId="Equation.KSEE3">
                  <p:embed/>
                </p:oleObj>
              </mc:Choice>
              <mc:Fallback>
                <p:oleObj r:id="rId34" imgW="1447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442437" y="3429160"/>
                        <a:ext cx="3138170" cy="4686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580606" y="3345658"/>
          <a:ext cx="2752090" cy="55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270000" imgH="254000" progId="Equation.KSEE3">
                  <p:embed/>
                </p:oleObj>
              </mc:Choice>
              <mc:Fallback>
                <p:oleObj r:id="rId36" imgW="1270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580606" y="3345658"/>
                        <a:ext cx="2752090" cy="5518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333015" y="3345341"/>
          <a:ext cx="212026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977900" imgH="254000" progId="Equation.KSEE3">
                  <p:embed/>
                </p:oleObj>
              </mc:Choice>
              <mc:Fallback>
                <p:oleObj r:id="rId38" imgW="977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6333015" y="3345341"/>
                        <a:ext cx="2120265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42755" y="3898743"/>
          <a:ext cx="4954905" cy="55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2286000" imgH="254000" progId="Equation.KSEE3">
                  <p:embed/>
                </p:oleObj>
              </mc:Choice>
              <mc:Fallback>
                <p:oleObj r:id="rId40" imgW="2286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442755" y="3898743"/>
                        <a:ext cx="4954905" cy="5518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42754" y="4452463"/>
          <a:ext cx="7624445" cy="551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3517265" imgH="254000" progId="Equation.KSEE3">
                  <p:embed/>
                </p:oleObj>
              </mc:Choice>
              <mc:Fallback>
                <p:oleObj r:id="rId42" imgW="35172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42754" y="4452463"/>
                        <a:ext cx="7624445" cy="5518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168165" y="4301016"/>
          <a:ext cx="3442335" cy="85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4" imgW="1587500" imgH="393700" progId="Equation.KSEE3">
                  <p:embed/>
                </p:oleObj>
              </mc:Choice>
              <mc:Fallback>
                <p:oleObj r:id="rId44" imgW="1587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168165" y="4301016"/>
                        <a:ext cx="3442335" cy="855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9106693" y="187723"/>
            <a:ext cx="2646680" cy="2632710"/>
          </a:xfrm>
          <a:prstGeom prst="rect">
            <a:avLst/>
          </a:prstGeom>
        </p:spPr>
      </p:pic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504667" y="5578636"/>
          <a:ext cx="51498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2374265" imgH="215900" progId="Equation.KSEE3">
                  <p:embed/>
                </p:oleObj>
              </mc:Choice>
              <mc:Fallback>
                <p:oleObj r:id="rId47" imgW="23742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504667" y="5578636"/>
                        <a:ext cx="514985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38945" y="5107466"/>
          <a:ext cx="506920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2336800" imgH="215900" progId="Equation.KSEE3">
                  <p:embed/>
                </p:oleObj>
              </mc:Choice>
              <mc:Fallback>
                <p:oleObj r:id="rId49" imgW="233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438945" y="5107466"/>
                        <a:ext cx="506920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5507833" y="5116039"/>
          <a:ext cx="2175510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1002665" imgH="203200" progId="Equation.KSEE3">
                  <p:embed/>
                </p:oleObj>
              </mc:Choice>
              <mc:Fallback>
                <p:oleObj r:id="rId51" imgW="10026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5507833" y="5116039"/>
                        <a:ext cx="2175510" cy="442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5688491" y="5559904"/>
          <a:ext cx="2479675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143000" imgH="215900" progId="Equation.KSEE3">
                  <p:embed/>
                </p:oleObj>
              </mc:Choice>
              <mc:Fallback>
                <p:oleObj r:id="rId53" imgW="1143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5688491" y="5559904"/>
                        <a:ext cx="2479675" cy="47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623546" y="5963924"/>
          <a:ext cx="826568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3771900" imgH="393700" progId="Equation.KSEE3">
                  <p:embed/>
                </p:oleObj>
              </mc:Choice>
              <mc:Fallback>
                <p:oleObj r:id="rId55" imgW="3771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623546" y="5963924"/>
                        <a:ext cx="8265682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圆角矩形 18"/>
          <p:cNvSpPr/>
          <p:nvPr>
            <p:custDataLst>
              <p:tags r:id="rId20"/>
            </p:custDataLst>
          </p:nvPr>
        </p:nvSpPr>
        <p:spPr>
          <a:xfrm>
            <a:off x="9725025" y="3619500"/>
            <a:ext cx="1458595" cy="4895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几何法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AC793A-2241-B002-85E3-0BB75C01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36" y="109485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课后作业：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03E23D-4BE2-8390-FF42-FEF9E38693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756" y="1673550"/>
            <a:ext cx="7559229" cy="781200"/>
          </a:xfrm>
        </p:spPr>
        <p:txBody>
          <a:bodyPr>
            <a:noAutofit/>
          </a:bodyPr>
          <a:lstStyle/>
          <a:p>
            <a:r>
              <a:rPr lang="en-US" altLang="zh-CN" sz="3200" b="1" dirty="0">
                <a:latin typeface="+mn-ea"/>
                <a:ea typeface="+mn-ea"/>
              </a:rPr>
              <a:t>1.</a:t>
            </a:r>
            <a:r>
              <a:rPr lang="zh-CN" altLang="en-US" sz="3200" b="1" dirty="0">
                <a:latin typeface="+mn-ea"/>
                <a:ea typeface="+mn-ea"/>
              </a:rPr>
              <a:t>导学大书</a:t>
            </a:r>
            <a:r>
              <a:rPr lang="en-US" altLang="zh-CN" sz="3200" b="1" dirty="0">
                <a:latin typeface="+mn-ea"/>
                <a:ea typeface="+mn-ea"/>
              </a:rPr>
              <a:t>《2.4.2</a:t>
            </a:r>
            <a:r>
              <a:rPr lang="zh-CN" altLang="en-US" sz="3200" b="1" dirty="0">
                <a:latin typeface="+mn-ea"/>
                <a:ea typeface="+mn-ea"/>
              </a:rPr>
              <a:t>圆的一般方程</a:t>
            </a:r>
            <a:r>
              <a:rPr lang="en-US" altLang="zh-CN" sz="3200" b="1" dirty="0">
                <a:latin typeface="+mn-ea"/>
                <a:ea typeface="+mn-ea"/>
              </a:rPr>
              <a:t>》</a:t>
            </a:r>
          </a:p>
          <a:p>
            <a:r>
              <a:rPr lang="zh-CN" altLang="en-US" sz="3200" b="1" dirty="0">
                <a:latin typeface="+mn-ea"/>
                <a:ea typeface="+mn-ea"/>
              </a:rPr>
              <a:t>活页</a:t>
            </a:r>
            <a:r>
              <a:rPr lang="en-US" altLang="zh-CN" sz="3200" b="1" dirty="0">
                <a:latin typeface="+mn-ea"/>
                <a:ea typeface="+mn-ea"/>
              </a:rPr>
              <a:t>P65-66《2.4.2</a:t>
            </a:r>
            <a:r>
              <a:rPr lang="zh-CN" altLang="en-US" sz="3200" b="1" dirty="0">
                <a:latin typeface="+mn-ea"/>
                <a:ea typeface="+mn-ea"/>
              </a:rPr>
              <a:t> 圆的一般方程</a:t>
            </a:r>
            <a:r>
              <a:rPr lang="en-US" altLang="zh-CN" sz="3200" dirty="0">
                <a:latin typeface="+mn-ea"/>
                <a:ea typeface="+mn-ea"/>
              </a:rPr>
              <a:t>》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3" name="文本占位符 4">
            <a:extLst>
              <a:ext uri="{FF2B5EF4-FFF2-40B4-BE49-F238E27FC236}">
                <a16:creationId xmlns:a16="http://schemas.microsoft.com/office/drawing/2014/main" id="{1742B9AA-942A-BD7D-1A68-6511672C2C99}"/>
              </a:ext>
            </a:extLst>
          </p:cNvPr>
          <p:cNvSpPr txBox="1">
            <a:spLocks/>
          </p:cNvSpPr>
          <p:nvPr/>
        </p:nvSpPr>
        <p:spPr>
          <a:xfrm>
            <a:off x="490756" y="3340479"/>
            <a:ext cx="8606979" cy="7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1950" indent="-361950" algn="just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"/>
              <a:defRPr lang="zh-CN" altLang="en-US"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361950" indent="-361950" algn="just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latin typeface="+mn-ea"/>
                <a:ea typeface="+mn-ea"/>
              </a:rPr>
              <a:t>2.</a:t>
            </a:r>
            <a:r>
              <a:rPr lang="zh-CN" altLang="en-US" sz="3200" b="1" dirty="0">
                <a:latin typeface="+mn-ea"/>
                <a:ea typeface="+mn-ea"/>
              </a:rPr>
              <a:t> 预习</a:t>
            </a:r>
            <a:r>
              <a:rPr lang="en-US" altLang="zh-CN" sz="3200" b="1" dirty="0">
                <a:latin typeface="+mn-ea"/>
                <a:ea typeface="+mn-ea"/>
              </a:rPr>
              <a:t>《2.4.3</a:t>
            </a:r>
            <a:r>
              <a:rPr lang="zh-CN" altLang="en-US" sz="3200" b="1" dirty="0">
                <a:latin typeface="+mn-ea"/>
                <a:ea typeface="+mn-ea"/>
              </a:rPr>
              <a:t>直线与圆的位置关系</a:t>
            </a:r>
            <a:r>
              <a:rPr lang="en-US" altLang="zh-CN" sz="3200" dirty="0">
                <a:latin typeface="+mn-ea"/>
                <a:ea typeface="+mn-ea"/>
              </a:rPr>
              <a:t>》</a:t>
            </a:r>
            <a:endParaRPr lang="zh-CN" altLang="en-US" sz="3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842849"/>
      </p:ext>
    </p:extLst>
  </p:cSld>
  <p:clrMapOvr>
    <a:masterClrMapping/>
  </p:clrMapOvr>
  <p:transition spd="med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332656"/>
            <a:ext cx="11412000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补例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  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(2,0)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是圆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上的定点，点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是圆内一点，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Q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为圆上的动点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25F2F1-AEF6-C88B-7E45-45E8F6D079E0}"/>
              </a:ext>
            </a:extLst>
          </p:cNvPr>
          <p:cNvSpPr/>
          <p:nvPr/>
        </p:nvSpPr>
        <p:spPr>
          <a:xfrm>
            <a:off x="2896045" y="972382"/>
            <a:ext cx="11641381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PBQ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90°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，求线段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PQ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的中点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N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的轨迹方程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1394" y="1997118"/>
            <a:ext cx="10909212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设线段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PQ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的中点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800" kern="100" dirty="0" err="1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Rt</a:t>
            </a:r>
            <a:r>
              <a:rPr lang="en-US" altLang="zh-CN" sz="2800" kern="1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PBQ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中，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设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为坐标原点，连接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图略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ON</a:t>
            </a:r>
            <a:r>
              <a:rPr lang="en-US" altLang="zh-CN" sz="2800" kern="100" dirty="0"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PQ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∴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OP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BN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∴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1)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1)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故线段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PQ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的中点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N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的轨迹方程为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0.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60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0c1d1b7b-2da3-4159-a23d-9713739a9e5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1"/>
  <p:tag name="KSO_WM_SLIDE_INDEX" val="1"/>
  <p:tag name="KSO_WM_SLIDE_ITEM_CNT" val="0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a"/>
  <p:tag name="KSO_WM_UNIT_VALUE" val="3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b"/>
  <p:tag name="KSO_WM_UNIT_VALUE" val="3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4392,&quot;width&quot;:4416}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1340</Words>
  <Application>Microsoft Office PowerPoint</Application>
  <PresentationFormat>宽屏</PresentationFormat>
  <Paragraphs>92</Paragraphs>
  <Slides>21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黑体</vt:lpstr>
      <vt:lpstr>楷体</vt:lpstr>
      <vt:lpstr>宋体</vt:lpstr>
      <vt:lpstr>微软雅黑</vt:lpstr>
      <vt:lpstr>幼圆</vt:lpstr>
      <vt:lpstr>Arial</vt:lpstr>
      <vt:lpstr>Calibri</vt:lpstr>
      <vt:lpstr>Cambria Math</vt:lpstr>
      <vt:lpstr>Times New Roman</vt:lpstr>
      <vt:lpstr>Wingdings</vt:lpstr>
      <vt:lpstr>Wingdings 2</vt:lpstr>
      <vt:lpstr>Office 主题</vt:lpstr>
      <vt:lpstr>1_Office 主题</vt:lpstr>
      <vt:lpstr>WPS 公式 3.0</vt:lpstr>
      <vt:lpstr>Equation</vt:lpstr>
      <vt:lpstr>Document</vt:lpstr>
      <vt:lpstr>2.4.2 圆的方程 第2课时 动点的轨迹方程</vt:lpstr>
      <vt:lpstr>轨迹方程的定义</vt:lpstr>
      <vt:lpstr>求轨迹方程——①直接法</vt:lpstr>
      <vt:lpstr>求轨迹方程——②相关点法</vt:lpstr>
      <vt:lpstr>巩固：求轨迹方程</vt:lpstr>
      <vt:lpstr>求轨迹方程——③定义法</vt:lpstr>
      <vt:lpstr>求轨迹方程——③定义法</vt:lpstr>
      <vt:lpstr>求轨迹方程——④消参法</vt:lpstr>
      <vt:lpstr>PowerPoint 演示文稿</vt:lpstr>
      <vt:lpstr>PowerPoint 演示文稿</vt:lpstr>
      <vt:lpstr>求轨迹方程——④消参法</vt:lpstr>
      <vt:lpstr>PowerPoint 演示文稿</vt:lpstr>
      <vt:lpstr>巩固：求轨迹方程</vt:lpstr>
      <vt:lpstr>巩固：求轨迹方程</vt:lpstr>
      <vt:lpstr>巩固：求轨迹方程</vt:lpstr>
      <vt:lpstr>PowerPoint 演示文稿</vt:lpstr>
      <vt:lpstr>PowerPoint 演示文稿</vt:lpstr>
      <vt:lpstr>【课后练习】求轨迹方程 </vt:lpstr>
      <vt:lpstr>【课后练习】求轨迹方程 </vt:lpstr>
      <vt:lpstr>课后作业：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2.4 圆的方程 第2课时 动点的轨迹方程</dc:title>
  <dc:creator>LLD</dc:creator>
  <cp:lastModifiedBy>微软用户</cp:lastModifiedBy>
  <cp:revision>11</cp:revision>
  <cp:lastPrinted>2023-07-28T14:31:43Z</cp:lastPrinted>
  <dcterms:created xsi:type="dcterms:W3CDTF">2023-07-28T14:31:43Z</dcterms:created>
  <dcterms:modified xsi:type="dcterms:W3CDTF">2024-10-11T03:46:33Z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