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heme/theme2.xml" ContentType="application/vnd.openxmlformats-officedocument.theme+xml"/>
  <Override PartName="/ppt/tags/tag2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3" r:id="rId2"/>
    <p:sldId id="550" r:id="rId3"/>
    <p:sldId id="474" r:id="rId4"/>
    <p:sldId id="575" r:id="rId5"/>
    <p:sldId id="416" r:id="rId6"/>
    <p:sldId id="551" r:id="rId7"/>
    <p:sldId id="606" r:id="rId8"/>
    <p:sldId id="615" r:id="rId9"/>
    <p:sldId id="605" r:id="rId10"/>
    <p:sldId id="616" r:id="rId11"/>
    <p:sldId id="617" r:id="rId12"/>
  </p:sldIdLst>
  <p:sldSz cx="12192000" cy="6858000"/>
  <p:notesSz cx="9144000" cy="6858000"/>
  <p:custDataLst>
    <p:tags r:id="rId1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6" userDrawn="1">
          <p15:clr>
            <a:srgbClr val="A4A3A4"/>
          </p15:clr>
        </p15:guide>
        <p15:guide id="2" pos="37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48"/>
      </p:cViewPr>
      <p:guideLst>
        <p:guide orient="horz" pos="1966"/>
        <p:guide pos="37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2024/10/30</a:t>
            </a:fld>
            <a:endParaRPr lang="zh-CN" altLang="en-US" strike="noStrike" noProof="1"/>
          </a:p>
        </p:txBody>
      </p:sp>
      <p:sp>
        <p:nvSpPr>
          <p:cNvPr id="16388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89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28135420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116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4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9" name="矩形 4638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3186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00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82625" y="3208338"/>
            <a:ext cx="10845800" cy="3462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82756" y="1528059"/>
            <a:ext cx="10837731" cy="390005"/>
          </a:xfrm>
        </p:spPr>
        <p:txBody>
          <a:bodyPr anchor="t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682756" y="715222"/>
            <a:ext cx="10837731" cy="73517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4397272" y="2066507"/>
            <a:ext cx="3416692" cy="39000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4397354" y="2492328"/>
            <a:ext cx="3416622" cy="39000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876300" y="1725613"/>
            <a:ext cx="10439400" cy="107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868363" y="1725613"/>
            <a:ext cx="5040313" cy="107950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125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rcRect r="31374" b="21518"/>
          <a:stretch>
            <a:fillRect/>
          </a:stretch>
        </p:blipFill>
        <p:spPr>
          <a:xfrm>
            <a:off x="8943975" y="4513263"/>
            <a:ext cx="3248025" cy="2344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6000" y="334800"/>
            <a:ext cx="1044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6000" y="1940312"/>
            <a:ext cx="10440000" cy="4231982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矩形 1080"/>
          <p:cNvSpPr/>
          <p:nvPr>
            <p:custDataLst>
              <p:tags r:id="rId1"/>
            </p:custDataLst>
          </p:nvPr>
        </p:nvSpPr>
        <p:spPr>
          <a:xfrm>
            <a:off x="669925" y="3036888"/>
            <a:ext cx="4970463" cy="3821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4" name="矩形 1083"/>
          <p:cNvSpPr/>
          <p:nvPr>
            <p:custDataLst>
              <p:tags r:id="rId2"/>
            </p:custDataLst>
          </p:nvPr>
        </p:nvSpPr>
        <p:spPr>
          <a:xfrm>
            <a:off x="669925" y="3036888"/>
            <a:ext cx="4970463" cy="201613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149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978525" y="1547813"/>
            <a:ext cx="5956300" cy="3762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669924" y="3238487"/>
            <a:ext cx="4941387" cy="959955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idx="1"/>
          </p:nvPr>
        </p:nvSpPr>
        <p:spPr>
          <a:xfrm>
            <a:off x="669926" y="4244162"/>
            <a:ext cx="4941386" cy="1315909"/>
          </a:xfrm>
        </p:spPr>
        <p:txBody>
          <a:bodyPr anchor="t">
            <a:norm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74712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8600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1044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4713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74712" y="2716271"/>
            <a:ext cx="5112000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5764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5760" y="2716271"/>
            <a:ext cx="5112001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4176000" cy="1620000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93525" y="334800"/>
            <a:ext cx="6120000" cy="583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74800" y="2111473"/>
            <a:ext cx="4176000" cy="4053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795909" y="333375"/>
            <a:ext cx="1512000" cy="5832000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74800" y="334800"/>
            <a:ext cx="8784000" cy="5832000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74713" y="333375"/>
            <a:ext cx="10440000" cy="58324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矩形 794"/>
          <p:cNvSpPr/>
          <p:nvPr>
            <p:custDataLst>
              <p:tags r:id="rId1"/>
            </p:custDataLst>
          </p:nvPr>
        </p:nvSpPr>
        <p:spPr>
          <a:xfrm>
            <a:off x="0" y="3670300"/>
            <a:ext cx="12192000" cy="3186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68338" y="212725"/>
            <a:ext cx="10845800" cy="3468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1925783" y="4379369"/>
            <a:ext cx="8340436" cy="143099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8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9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0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21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826869" y="-27384"/>
            <a:ext cx="2151536" cy="880109"/>
            <a:chOff x="11613" y="2237065"/>
            <a:chExt cx="1443037" cy="733424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3" y="2237065"/>
              <a:ext cx="1443037" cy="733424"/>
            </a:xfrm>
            <a:prstGeom prst="rect">
              <a:avLst/>
            </a:prstGeom>
          </p:spPr>
        </p:pic>
        <p:sp>
          <p:nvSpPr>
            <p:cNvPr id="10" name="TextBox 9">
              <a:hlinkClick r:id="" action="ppaction://noaction"/>
            </p:cNvPr>
            <p:cNvSpPr txBox="1"/>
            <p:nvPr userDrawn="1"/>
          </p:nvSpPr>
          <p:spPr>
            <a:xfrm>
              <a:off x="60351" y="2460637"/>
              <a:ext cx="838161" cy="25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课堂篇探究学</a:t>
              </a:r>
            </a:p>
          </p:txBody>
        </p:sp>
      </p:grp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76300" y="333375"/>
            <a:ext cx="10439400" cy="13668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6800" anchor="b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6"/>
            </p:custDataLst>
          </p:nvPr>
        </p:nvSpPr>
        <p:spPr>
          <a:xfrm>
            <a:off x="876300" y="1854200"/>
            <a:ext cx="10439400" cy="43195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2860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2024/10/30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wipe/>
  </p:transition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5.wmf"/><Relationship Id="rId18" Type="http://schemas.openxmlformats.org/officeDocument/2006/relationships/image" Target="../media/image19.png"/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8.png"/><Relationship Id="rId2" Type="http://schemas.openxmlformats.org/officeDocument/2006/relationships/oleObject" Target="../embeddings/oleObject3.bin"/><Relationship Id="rId16" Type="http://schemas.openxmlformats.org/officeDocument/2006/relationships/image" Target="../media/image17.png"/><Relationship Id="rId20" Type="http://schemas.openxmlformats.org/officeDocument/2006/relationships/image" Target="../media/image20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7.bin"/><Relationship Id="rId19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11" Type="http://schemas.openxmlformats.org/officeDocument/2006/relationships/image" Target="../media/image25.wmf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21.wmf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标题 2"/>
          <p:cNvSpPr>
            <a:spLocks noGrp="1"/>
          </p:cNvSpPr>
          <p:nvPr>
            <p:ph type="ctrTitle"/>
          </p:nvPr>
        </p:nvSpPr>
        <p:spPr>
          <a:xfrm>
            <a:off x="1547813" y="495300"/>
            <a:ext cx="8832850" cy="1376363"/>
          </a:xfrm>
        </p:spPr>
        <p:txBody>
          <a:bodyPr vert="horz" lIns="91440" tIns="45720" rIns="91440" bIns="46800" anchor="b" anchorCtr="0"/>
          <a:lstStyle/>
          <a:p>
            <a:pPr defTabSz="914400">
              <a:lnSpc>
                <a:spcPct val="120000"/>
              </a:lnSpc>
              <a:buClrTx/>
              <a:buSzTx/>
              <a:buFontTx/>
              <a:buNone/>
            </a:pPr>
            <a:r>
              <a:rPr lang="zh-CN" altLang="en-US" sz="5400" b="1" kern="1200">
                <a:latin typeface="+mj-lt"/>
                <a:ea typeface="微软雅黑" panose="020B0503020204020204" charset="-122"/>
                <a:cs typeface="微软雅黑" panose="020B0503020204020204" charset="-122"/>
              </a:rPr>
              <a:t>第三章  圆锥曲线的方程</a:t>
            </a:r>
          </a:p>
        </p:txBody>
      </p:sp>
      <p:sp>
        <p:nvSpPr>
          <p:cNvPr id="17410" name="文本框 1"/>
          <p:cNvSpPr txBox="1"/>
          <p:nvPr/>
        </p:nvSpPr>
        <p:spPr>
          <a:xfrm>
            <a:off x="1055688" y="1902143"/>
            <a:ext cx="10331450" cy="6324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黑体" panose="02010609060101010101" charset="-122"/>
              </a:rPr>
              <a:t>截圆锥而得到的曲线：圆、椭圆、双曲线、抛物线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60" y="2565400"/>
            <a:ext cx="2216150" cy="39916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8795" y="2564765"/>
            <a:ext cx="2463800" cy="40163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</p:cSld>
  <p:clrMapOvr>
    <a:masterClrMapping/>
  </p:clrMapOvr>
  <p:transition spd="med" advTm="144825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回顾：椭圆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一个定义：</a:t>
            </a:r>
            <a:r>
              <a:rPr lang="en-US" altLang="zh-CN" sz="2800" b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|</a:t>
            </a:r>
            <a:r>
              <a:rPr lang="en-US" altLang="zh-CN" sz="2800" b="1" i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PF</a:t>
            </a:r>
            <a:r>
              <a:rPr lang="en-US" altLang="zh-CN" sz="2800" b="1" baseline="-2500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1</a:t>
            </a:r>
            <a:r>
              <a:rPr lang="en-US" altLang="zh-CN" sz="2800" b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|+|</a:t>
            </a:r>
            <a:r>
              <a:rPr lang="en-US" altLang="zh-CN" sz="2800" b="1" i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PF</a:t>
            </a:r>
            <a:r>
              <a:rPr lang="en-US" altLang="zh-CN" sz="2800" b="1" baseline="-2500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2</a:t>
            </a:r>
            <a:r>
              <a:rPr lang="en-US" altLang="zh-CN" sz="2800" b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|=2</a:t>
            </a:r>
            <a:r>
              <a:rPr lang="en-US" altLang="zh-CN" sz="2800" b="1" i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a</a:t>
            </a:r>
            <a:r>
              <a:rPr lang="en-US" altLang="zh-CN" sz="2800" b="1">
                <a:solidFill>
                  <a:srgbClr val="40404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(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2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&gt;|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F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1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F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|</a:t>
            </a:r>
            <a:r>
              <a:rPr lang="en-US" altLang="zh-CN" sz="2800" b="1">
                <a:solidFill>
                  <a:srgbClr val="404040"/>
                </a:solidFill>
                <a:latin typeface="Times New Roman" panose="02020603050405020304" charset="0"/>
                <a:ea typeface="黑体" panose="02010609060101010101" charset="-122"/>
                <a:sym typeface="黑体" panose="02010609060101010101" charset="-122"/>
              </a:rPr>
              <a:t>)</a:t>
            </a:r>
            <a:endParaRPr lang="zh-CN" altLang="en-US" sz="2800" b="1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两个方程：</a:t>
            </a:r>
          </a:p>
          <a:p>
            <a:pPr>
              <a:lnSpc>
                <a:spcPct val="190000"/>
              </a:lnSpc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求方程：</a:t>
            </a:r>
            <a:r>
              <a:rPr lang="zh-CN" altLang="en-US" sz="2800" b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定型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焦点位置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)→</a:t>
            </a:r>
            <a:r>
              <a:rPr lang="zh-CN" altLang="en-US" sz="2800" b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定量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求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)→</a:t>
            </a:r>
            <a:r>
              <a:rPr lang="zh-CN" altLang="en-US" sz="2800" b="1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检验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最大或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800" b="1" baseline="30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altLang="zh-CN" sz="2800" b="1" baseline="300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&gt;0)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75910" y="4220845"/>
            <a:ext cx="187388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定义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8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endParaRPr lang="en-US" altLang="zh-CN" sz="2800" b="1">
              <a:solidFill>
                <a:srgbClr val="C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r>
              <a:rPr lang="zh-CN" altLang="en-US" sz="2800" b="1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代点</a:t>
            </a:r>
            <a:endParaRPr lang="zh-CN" altLang="en-US" sz="2800" b="1">
              <a:solidFill>
                <a:srgbClr val="C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r>
              <a:rPr lang="en-US" altLang="zh-CN" sz="28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800" b="1" baseline="300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en-US" altLang="zh-CN" sz="28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800" b="1" baseline="300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800" b="1" baseline="300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</a:p>
        </p:txBody>
      </p:sp>
      <p:graphicFrame>
        <p:nvGraphicFramePr>
          <p:cNvPr id="30750" name="对象 14426"/>
          <p:cNvGraphicFramePr>
            <a:graphicFrameLocks noChangeAspect="1"/>
          </p:cNvGraphicFramePr>
          <p:nvPr/>
        </p:nvGraphicFramePr>
        <p:xfrm>
          <a:off x="2999740" y="2564448"/>
          <a:ext cx="2772260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397000" imgH="419100" progId="Equation.3">
                  <p:embed/>
                </p:oleObj>
              </mc:Choice>
              <mc:Fallback>
                <p:oleObj r:id="rId2" imgW="13970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99740" y="2564448"/>
                        <a:ext cx="2772260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2" name="对象 14426"/>
          <p:cNvGraphicFramePr>
            <a:graphicFrameLocks noChangeAspect="1"/>
          </p:cNvGraphicFramePr>
          <p:nvPr/>
        </p:nvGraphicFramePr>
        <p:xfrm>
          <a:off x="6095683" y="2564448"/>
          <a:ext cx="2770121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397000" imgH="419100" progId="Equation.3">
                  <p:embed/>
                </p:oleObj>
              </mc:Choice>
              <mc:Fallback>
                <p:oleObj r:id="rId4" imgW="13970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5683" y="2564448"/>
                        <a:ext cx="2770121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26625"/>
          <p:cNvSpPr>
            <a:spLocks noGrp="1"/>
          </p:cNvSpPr>
          <p:nvPr/>
        </p:nvSpPr>
        <p:spPr>
          <a:xfrm>
            <a:off x="480060" y="44450"/>
            <a:ext cx="6769735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altLang="en-US" sz="3600" b="1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例题讲解：求轨迹方程</a:t>
            </a:r>
          </a:p>
        </p:txBody>
      </p:sp>
      <p:sp>
        <p:nvSpPr>
          <p:cNvPr id="6" name="矩形 5"/>
          <p:cNvSpPr/>
          <p:nvPr/>
        </p:nvSpPr>
        <p:spPr>
          <a:xfrm>
            <a:off x="479425" y="727710"/>
            <a:ext cx="6235065" cy="76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9" name="文本框 18"/>
          <p:cNvSpPr txBox="1"/>
          <p:nvPr/>
        </p:nvSpPr>
        <p:spPr>
          <a:xfrm>
            <a:off x="8850313" y="275273"/>
            <a:ext cx="33020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endParaRPr lang="zh-CN" altLang="en-US" sz="3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黑体" panose="02010609060101010101" charset="-122"/>
            </a:endParaRPr>
          </a:p>
        </p:txBody>
      </p:sp>
      <p:sp>
        <p:nvSpPr>
          <p:cNvPr id="20" name="标题 26625"/>
          <p:cNvSpPr>
            <a:spLocks noGrp="1"/>
          </p:cNvSpPr>
          <p:nvPr/>
        </p:nvSpPr>
        <p:spPr>
          <a:xfrm>
            <a:off x="10919460" y="57785"/>
            <a:ext cx="1277620" cy="65214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求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,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b</a:t>
            </a:r>
          </a:p>
        </p:txBody>
      </p:sp>
      <p:graphicFrame>
        <p:nvGraphicFramePr>
          <p:cNvPr id="27650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872" y="836421"/>
          <a:ext cx="10500513" cy="15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483100" imgH="711200" progId="Equation.KSEE3">
                  <p:embed/>
                </p:oleObj>
              </mc:Choice>
              <mc:Fallback>
                <p:oleObj r:id="rId2" imgW="4483100" imgH="711200" progId="Equation.KSEE3">
                  <p:embed/>
                  <p:pic>
                    <p:nvPicPr>
                      <p:cNvPr id="27650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1872" y="836421"/>
                        <a:ext cx="10500513" cy="158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40330" y="2564448"/>
          <a:ext cx="353545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562100" imgH="228600" progId="Equation.KSEE3">
                  <p:embed/>
                </p:oleObj>
              </mc:Choice>
              <mc:Fallback>
                <p:oleObj r:id="rId4" imgW="1562100" imgH="228600" progId="Equation.KSEE3">
                  <p:embed/>
                  <p:pic>
                    <p:nvPicPr>
                      <p:cNvPr id="25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40330" y="2564448"/>
                        <a:ext cx="3535452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68276" y="2564670"/>
          <a:ext cx="15811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698500" imgH="228600" progId="Equation.KSEE3">
                  <p:embed/>
                </p:oleObj>
              </mc:Choice>
              <mc:Fallback>
                <p:oleObj r:id="rId6" imgW="698500" imgH="228600" progId="Equation.KSEE3">
                  <p:embed/>
                  <p:pic>
                    <p:nvPicPr>
                      <p:cNvPr id="2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68276" y="2564670"/>
                        <a:ext cx="158115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40533" y="3029173"/>
          <a:ext cx="4944745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184400" imgH="393700" progId="Equation.KSEE3">
                  <p:embed/>
                </p:oleObj>
              </mc:Choice>
              <mc:Fallback>
                <p:oleObj r:id="rId8" imgW="2184400" imgH="393700" progId="Equation.KSEE3">
                  <p:embed/>
                  <p:pic>
                    <p:nvPicPr>
                      <p:cNvPr id="4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40533" y="3029173"/>
                        <a:ext cx="4944745" cy="86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40216" y="3895630"/>
          <a:ext cx="6468110" cy="53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857500" imgH="241300" progId="Equation.KSEE3">
                  <p:embed/>
                </p:oleObj>
              </mc:Choice>
              <mc:Fallback>
                <p:oleObj r:id="rId10" imgW="2857500" imgH="241300" progId="Equation.KSEE3">
                  <p:embed/>
                  <p:pic>
                    <p:nvPicPr>
                      <p:cNvPr id="9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40216" y="3895630"/>
                        <a:ext cx="6468110" cy="5327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59583" y="4526186"/>
          <a:ext cx="5520055" cy="53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438400" imgH="241300" progId="Equation.KSEE3">
                  <p:embed/>
                </p:oleObj>
              </mc:Choice>
              <mc:Fallback>
                <p:oleObj r:id="rId12" imgW="2438400" imgH="241300" progId="Equation.KSEE3">
                  <p:embed/>
                  <p:pic>
                    <p:nvPicPr>
                      <p:cNvPr id="11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659583" y="4526186"/>
                        <a:ext cx="5520055" cy="5327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640111" y="5058831"/>
          <a:ext cx="538162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387600" imgH="419100" progId="Equation.KSEE3">
                  <p:embed/>
                </p:oleObj>
              </mc:Choice>
              <mc:Fallback>
                <p:oleObj r:id="rId14" imgW="2387600" imgH="419100" progId="Equation.KSEE3">
                  <p:embed/>
                  <p:pic>
                    <p:nvPicPr>
                      <p:cNvPr id="1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640111" y="5058831"/>
                        <a:ext cx="5381625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12350" y="1299845"/>
            <a:ext cx="2125345" cy="21818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61880" y="3644900"/>
            <a:ext cx="2137410" cy="22129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112125" y="5852160"/>
            <a:ext cx="3887470" cy="4603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将圆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压缩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可得到椭圆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1770" y="2420620"/>
            <a:ext cx="2103120" cy="418211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8112125" y="6381115"/>
            <a:ext cx="3887470" cy="4603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将圆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拉伸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可得到椭圆</a:t>
            </a:r>
          </a:p>
        </p:txBody>
      </p:sp>
      <p:graphicFrame>
        <p:nvGraphicFramePr>
          <p:cNvPr id="28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32109" y="6025357"/>
          <a:ext cx="1549703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647700" imgH="215900" progId="Equation.KSEE3">
                  <p:embed/>
                </p:oleObj>
              </mc:Choice>
              <mc:Fallback>
                <p:oleObj r:id="rId19" imgW="647700" imgH="215900" progId="Equation.KSEE3">
                  <p:embed/>
                  <p:pic>
                    <p:nvPicPr>
                      <p:cNvPr id="28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32109" y="6025357"/>
                        <a:ext cx="1549703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509761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26625"/>
          <p:cNvSpPr>
            <a:spLocks noGrp="1"/>
          </p:cNvSpPr>
          <p:nvPr/>
        </p:nvSpPr>
        <p:spPr>
          <a:xfrm>
            <a:off x="480060" y="44450"/>
            <a:ext cx="6769735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altLang="en-US" sz="3600" b="1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例题讲解：求轨迹方程</a:t>
            </a:r>
            <a:r>
              <a:rPr lang="en-US" altLang="zh-CN" sz="3600" b="1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P108</a:t>
            </a:r>
            <a:endParaRPr lang="zh-CN" altLang="en-US" sz="3600" b="1">
              <a:solidFill>
                <a:srgbClr val="1769DA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9425" y="727710"/>
            <a:ext cx="6235065" cy="76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6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390476"/>
              </p:ext>
            </p:extLst>
          </p:nvPr>
        </p:nvGraphicFramePr>
        <p:xfrm>
          <a:off x="479425" y="803593"/>
          <a:ext cx="7523480" cy="147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225800" imgH="634365" progId="Equation.KSEE3">
                  <p:embed/>
                </p:oleObj>
              </mc:Choice>
              <mc:Fallback>
                <p:oleObj r:id="rId3" imgW="32258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9425" y="803593"/>
                        <a:ext cx="7523480" cy="147574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165618"/>
              </p:ext>
            </p:extLst>
          </p:nvPr>
        </p:nvGraphicFramePr>
        <p:xfrm>
          <a:off x="983645" y="2979000"/>
          <a:ext cx="5006784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234565" imgH="393700" progId="Equation.KSEE3">
                  <p:embed/>
                </p:oleObj>
              </mc:Choice>
              <mc:Fallback>
                <p:oleObj r:id="rId5" imgW="22345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3645" y="2979000"/>
                        <a:ext cx="5006784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163063"/>
              </p:ext>
            </p:extLst>
          </p:nvPr>
        </p:nvGraphicFramePr>
        <p:xfrm>
          <a:off x="949432" y="3722794"/>
          <a:ext cx="6515984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691765" imgH="609600" progId="Equation.KSEE3">
                  <p:embed/>
                </p:oleObj>
              </mc:Choice>
              <mc:Fallback>
                <p:oleObj r:id="rId7" imgW="2691765" imgH="609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9432" y="3722794"/>
                        <a:ext cx="6515984" cy="14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5" name="图片 26"/>
          <p:cNvPicPr>
            <a:picLocks noChangeAspect="1"/>
          </p:cNvPicPr>
          <p:nvPr/>
        </p:nvPicPr>
        <p:blipFill>
          <a:blip r:embed="rId9"/>
          <a:srcRect r="2603" b="13730"/>
          <a:stretch>
            <a:fillRect/>
          </a:stretch>
        </p:blipFill>
        <p:spPr>
          <a:xfrm>
            <a:off x="8904288" y="803593"/>
            <a:ext cx="2544762" cy="207327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5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405587"/>
              </p:ext>
            </p:extLst>
          </p:nvPr>
        </p:nvGraphicFramePr>
        <p:xfrm>
          <a:off x="415649" y="2170536"/>
          <a:ext cx="7940028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543300" imgH="393700" progId="Equation.KSEE3">
                  <p:embed/>
                </p:oleObj>
              </mc:Choice>
              <mc:Fallback>
                <p:oleObj r:id="rId10" imgW="3543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15649" y="2170536"/>
                        <a:ext cx="7940028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51815" y="1485265"/>
            <a:ext cx="5616575" cy="575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51180" y="92265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5842" name="标题 26625"/>
          <p:cNvSpPr>
            <a:spLocks noGrp="1"/>
          </p:cNvSpPr>
          <p:nvPr/>
        </p:nvSpPr>
        <p:spPr>
          <a:xfrm>
            <a:off x="520638" y="218122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课后思考与练习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032918"/>
              </p:ext>
            </p:extLst>
          </p:nvPr>
        </p:nvGraphicFramePr>
        <p:xfrm>
          <a:off x="407605" y="1012825"/>
          <a:ext cx="10579735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394200" imgH="457200" progId="Equation.KSEE3">
                  <p:embed/>
                </p:oleObj>
              </mc:Choice>
              <mc:Fallback>
                <p:oleObj r:id="rId2" imgW="43942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7605" y="1012825"/>
                        <a:ext cx="10579735" cy="1092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>
            <a:spLocks noChangeAspect="1"/>
          </p:cNvSpPr>
          <p:nvPr/>
        </p:nvSpPr>
        <p:spPr>
          <a:xfrm>
            <a:off x="523909" y="2287062"/>
            <a:ext cx="11169650" cy="3041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解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: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两定圆的圆心和半径分别为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(-3,0)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=1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；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(3,0)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=9.</a:t>
            </a:r>
            <a:endParaRPr lang="zh-CN" altLang="zh-CN" sz="2800" dirty="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设动圆圆心为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lang="en-US" altLang="zh-CN" sz="2800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800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半径为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由题意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MC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|=1+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MC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|=9-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</a:t>
            </a:r>
            <a:r>
              <a:rPr 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     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∴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MC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|+|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MC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|=10&gt;|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|=6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zh-CN" altLang="zh-CN" sz="2800" dirty="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∴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点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在以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baseline="-25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为焦点的椭圆上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=10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=6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∴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altLang="zh-CN" sz="2800" baseline="30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800" baseline="30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baseline="300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=25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－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9=16.</a:t>
            </a:r>
            <a:endParaRPr lang="en-US" altLang="zh-CN" sz="2800" dirty="0">
              <a:solidFill>
                <a:schemeClr val="tx1"/>
              </a:solidFill>
              <a:effectLst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22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7180342"/>
              </p:ext>
            </p:extLst>
          </p:nvPr>
        </p:nvGraphicFramePr>
        <p:xfrm>
          <a:off x="551180" y="5301519"/>
          <a:ext cx="5572091" cy="966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438400" imgH="419100" progId="Equation.KSEE3">
                  <p:embed/>
                </p:oleObj>
              </mc:Choice>
              <mc:Fallback>
                <p:oleObj r:id="rId4" imgW="2438400" imgH="419100" progId="Equation.KSEE3">
                  <p:embed/>
                  <p:pic>
                    <p:nvPicPr>
                      <p:cNvPr id="22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1180" y="5301519"/>
                        <a:ext cx="5572091" cy="966889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51180" y="92265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5842" name="标题 26625"/>
          <p:cNvSpPr>
            <a:spLocks noGrp="1"/>
          </p:cNvSpPr>
          <p:nvPr/>
        </p:nvSpPr>
        <p:spPr>
          <a:xfrm>
            <a:off x="551180" y="24003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课后练习答案</a:t>
            </a:r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407605" y="2475745"/>
            <a:ext cx="10296715" cy="1712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解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: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设动圆圆心为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en-US" altLang="zh-CN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800" i="1" dirty="0" err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800" dirty="0" err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800" i="1" dirty="0" err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zh-CN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半径为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R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由题意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PQ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|=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PQ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|=9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R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∴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PQ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|+|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PQ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|=8&gt;6=|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Q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Q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|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zh-CN" altLang="zh-CN" sz="2800" dirty="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∴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点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在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以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Q</a:t>
            </a:r>
            <a:r>
              <a:rPr lang="en-US" altLang="zh-CN" sz="2800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Q</a:t>
            </a:r>
            <a:r>
              <a:rPr lang="en-US" altLang="zh-CN" sz="2800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为焦点的椭圆上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且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=8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=6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∴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800" baseline="30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=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800" baseline="30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800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800" baseline="30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=7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en-US" altLang="zh-CN" sz="2400" dirty="0">
              <a:solidFill>
                <a:schemeClr val="tx1"/>
              </a:solidFill>
              <a:effectLst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8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30566"/>
              </p:ext>
            </p:extLst>
          </p:nvPr>
        </p:nvGraphicFramePr>
        <p:xfrm>
          <a:off x="411385" y="4293060"/>
          <a:ext cx="5328370" cy="92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438400" imgH="419100" progId="Equation.KSEE3">
                  <p:embed/>
                </p:oleObj>
              </mc:Choice>
              <mc:Fallback>
                <p:oleObj r:id="rId2" imgW="24384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1385" y="4293060"/>
                        <a:ext cx="5328370" cy="92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  <a:extLst>
              <a:ext uri="{FF2B5EF4-FFF2-40B4-BE49-F238E27FC236}">
                <a16:creationId xmlns:a16="http://schemas.microsoft.com/office/drawing/2014/main" id="{0415A63E-644E-AF4F-FCC9-4E67B8E660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83587"/>
              </p:ext>
            </p:extLst>
          </p:nvPr>
        </p:nvGraphicFramePr>
        <p:xfrm>
          <a:off x="407605" y="1149350"/>
          <a:ext cx="8255635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429000" imgH="457200" progId="Equation.KSEE3">
                  <p:embed/>
                </p:oleObj>
              </mc:Choice>
              <mc:Fallback>
                <p:oleObj r:id="rId4" imgW="3429000" imgH="457200" progId="Equation.KSEE3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7605" y="1149350"/>
                        <a:ext cx="8255635" cy="1092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8414C17-04F9-D2B6-CB86-3B3A9AA88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4" y="155926"/>
            <a:ext cx="5976415" cy="184184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0FFBD3A-22B5-50FB-04C8-3AE859486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94" y="2073564"/>
            <a:ext cx="6148646" cy="8451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00448C-12D2-AAE0-19BB-3CE00181E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695" y="2852960"/>
            <a:ext cx="3026120" cy="8451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98FAFE0-5585-8E36-BA27-D4752D968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906" y="3789025"/>
            <a:ext cx="4743929" cy="270751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38A6D48-B910-366C-A801-8A4FAA93B2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4045" y="21368"/>
            <a:ext cx="2880200" cy="194740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50CAFAE-7925-5A2B-1A6B-AA4FD77A6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4045" y="3429000"/>
            <a:ext cx="3096215" cy="209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49389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A20E5FC-5BB8-9600-964E-8A5A8965D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00" y="260779"/>
            <a:ext cx="5904409" cy="334583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571BE79-9577-A80F-66A5-0EEE684DD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079" y="188775"/>
            <a:ext cx="3528245" cy="238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25306"/>
      </p:ext>
    </p:extLst>
  </p:cSld>
  <p:clrMapOvr>
    <a:masterClrMapping/>
  </p:clrMapOvr>
  <p:transition spd="med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95B792A-5DF7-D3C2-057F-DD7B84D09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90" y="260778"/>
            <a:ext cx="5328370" cy="399416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B5C4273-6935-16B7-296B-FC8EF1606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60" y="332785"/>
            <a:ext cx="3312230" cy="22395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51DD3C2-5480-2DE7-CFD3-2C85FEA1C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371" y="4005042"/>
            <a:ext cx="6463617" cy="259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55048"/>
      </p:ext>
    </p:extLst>
  </p:cSld>
  <p:clrMapOvr>
    <a:masterClrMapping/>
  </p:clrMapOvr>
  <p:transition spd="med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3778762-288E-94B5-F7B9-888DAFE32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09" y="188774"/>
            <a:ext cx="5288969" cy="396027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30F9D89-B1BD-B209-DEF8-187698450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660" y="4289285"/>
            <a:ext cx="3528245" cy="239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5497"/>
      </p:ext>
    </p:extLst>
  </p:cSld>
  <p:clrMapOvr>
    <a:masterClrMapping/>
  </p:clrMapOvr>
  <p:transition spd="med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E3B67-5B72-4CBC-F09E-7665E2C74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EE979B-247A-3A6E-B63B-D48A4B124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610" y="692810"/>
            <a:ext cx="4941387" cy="959955"/>
          </a:xfrm>
        </p:spPr>
        <p:txBody>
          <a:bodyPr>
            <a:normAutofit/>
          </a:bodyPr>
          <a:lstStyle/>
          <a:p>
            <a:r>
              <a:rPr lang="zh-CN" altLang="en-US" sz="4800" dirty="0"/>
              <a:t>课后作业：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8BB161-1950-59EA-1088-58D169B04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585" y="1988900"/>
            <a:ext cx="11664810" cy="1315909"/>
          </a:xfrm>
        </p:spPr>
        <p:txBody>
          <a:bodyPr>
            <a:normAutofit fontScale="97500"/>
          </a:bodyPr>
          <a:lstStyle/>
          <a:p>
            <a:r>
              <a:rPr lang="en-US" altLang="zh-CN" sz="3600" b="1" dirty="0"/>
              <a:t>1.</a:t>
            </a:r>
            <a:r>
              <a:rPr lang="zh-CN" altLang="en-US" sz="3600" b="1" dirty="0"/>
              <a:t>活页</a:t>
            </a:r>
            <a:r>
              <a:rPr lang="en-US" altLang="zh-CN" sz="3600" b="1" dirty="0"/>
              <a:t>78-79《3.1.1</a:t>
            </a:r>
            <a:r>
              <a:rPr lang="zh-CN" altLang="en-US" sz="3600" b="1" dirty="0"/>
              <a:t>椭圆及标准方程</a:t>
            </a:r>
            <a:r>
              <a:rPr lang="en-US" altLang="zh-CN" sz="3600" b="1" dirty="0"/>
              <a:t>》</a:t>
            </a:r>
            <a:r>
              <a:rPr lang="zh-CN" altLang="en-US" sz="3600" b="1" dirty="0"/>
              <a:t>（</a:t>
            </a:r>
            <a:r>
              <a:rPr lang="en-US" altLang="zh-CN" sz="3600" b="1" dirty="0"/>
              <a:t>2</a:t>
            </a:r>
            <a:r>
              <a:rPr lang="zh-CN" altLang="en-US" sz="3600" b="1" dirty="0"/>
              <a:t>）</a:t>
            </a:r>
            <a:endParaRPr lang="en-US" altLang="zh-CN" sz="3600" b="1" dirty="0"/>
          </a:p>
        </p:txBody>
      </p:sp>
    </p:spTree>
    <p:extLst>
      <p:ext uri="{BB962C8B-B14F-4D97-AF65-F5344CB8AC3E}">
        <p14:creationId xmlns:p14="http://schemas.microsoft.com/office/powerpoint/2010/main" val="965034394"/>
      </p:ext>
    </p:extLst>
  </p:cSld>
  <p:clrMapOvr>
    <a:masterClrMapping/>
  </p:clrMapOvr>
  <p:transition spd="med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2f8f37b5-1a01-4b65-b6e9-f4396a050b5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65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65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6513"/>
  <p:tag name="KSO_WM_TEMPLATE_JOB_ID" val="5"/>
  <p:tag name="KSO_WM_TEMPLATE_OUTLINE_ID" val="5"/>
  <p:tag name="KSO_WM_TEMPLATE_SCENE_ID" val="1"/>
  <p:tag name="KSO_WM_TEMPLATE_THUMBS_INDEX" val="1、2、3、4、15"/>
  <p:tag name="KSO_WM_TEMPLATE_TOPIC_DEFAULT" val="0"/>
  <p:tag name="KSO_WM_TEMPLATE_TOPIC_ID" val="286956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513"/>
</p:tagLst>
</file>

<file path=ppt/theme/theme1.xml><?xml version="1.0" encoding="utf-8"?>
<a:theme xmlns:a="http://schemas.openxmlformats.org/drawingml/2006/main" name="Office 主题​​">
  <a:themeElements>
    <a:clrScheme name="自定义 32">
      <a:dk1>
        <a:srgbClr val="000000"/>
      </a:dk1>
      <a:lt1>
        <a:srgbClr val="FFFFFF"/>
      </a:lt1>
      <a:dk2>
        <a:srgbClr val="5595ED"/>
      </a:dk2>
      <a:lt2>
        <a:srgbClr val="F6FBFE"/>
      </a:lt2>
      <a:accent1>
        <a:srgbClr val="5196ED"/>
      </a:accent1>
      <a:accent2>
        <a:srgbClr val="F33772"/>
      </a:accent2>
      <a:accent3>
        <a:srgbClr val="7BC415"/>
      </a:accent3>
      <a:accent4>
        <a:srgbClr val="FFBE00"/>
      </a:accent4>
      <a:accent5>
        <a:srgbClr val="F6FBFE"/>
      </a:accent5>
      <a:accent6>
        <a:srgbClr val="D9E6F1"/>
      </a:accent6>
      <a:hlink>
        <a:srgbClr val="EB2D2C"/>
      </a:hlink>
      <a:folHlink>
        <a:srgbClr val="BFBFBF"/>
      </a:folHlink>
    </a:clrScheme>
    <a:fontScheme name="Arial Black-Arial">
      <a:majorFont>
        <a:latin typeface="Arial Black"/>
        <a:ea typeface="微软雅黑" panose="020B0503020204020204" charset="-122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 panose="02010609060101010101" charset="-122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3030</TotalTime>
  <Words>304</Words>
  <Application>Microsoft Office PowerPoint</Application>
  <PresentationFormat>宽屏</PresentationFormat>
  <Paragraphs>25</Paragraphs>
  <Slides>11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黑体</vt:lpstr>
      <vt:lpstr>微软雅黑</vt:lpstr>
      <vt:lpstr>Arial</vt:lpstr>
      <vt:lpstr>Arial Black</vt:lpstr>
      <vt:lpstr>Calibri</vt:lpstr>
      <vt:lpstr>Times New Roman</vt:lpstr>
      <vt:lpstr>Office 主题​​</vt:lpstr>
      <vt:lpstr>Equation.3</vt:lpstr>
      <vt:lpstr>WPS 公式 3.0</vt:lpstr>
      <vt:lpstr>第三章  圆锥曲线的方程</vt:lpstr>
      <vt:lpstr>回顾：椭圆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第三章  圆锥曲线的方程</dc:title>
  <dc:creator>LLD</dc:creator>
  <cp:lastModifiedBy>微软用户</cp:lastModifiedBy>
  <cp:revision>11</cp:revision>
  <cp:lastPrinted>2023-09-18T12:04:54Z</cp:lastPrinted>
  <dcterms:created xsi:type="dcterms:W3CDTF">2023-09-18T12:04:54Z</dcterms:created>
  <dcterms:modified xsi:type="dcterms:W3CDTF">2024-10-30T03:54:14Z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