
<file path=[Content_Types].xml><?xml version="1.0" encoding="utf-8"?>
<Types xmlns="http://schemas.openxmlformats.org/package/2006/content-types">
  <Default Extension="bin" ContentType="application/vnd.openxmlformats-officedocument.oleObject"/>
  <Default Extension="docx" ContentType="application/vnd.openxmlformats-officedocument.wordprocessingml.documen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heme/theme4.xml" ContentType="application/vnd.openxmlformats-officedocument.them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notesSlides/notesSlide1.xml" ContentType="application/vnd.openxmlformats-officedocument.presentationml.notesSlide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  <p:sldMasterId id="2147483671" r:id="rId3"/>
  </p:sldMasterIdLst>
  <p:notesMasterIdLst>
    <p:notesMasterId r:id="rId17"/>
  </p:notesMasterIdLst>
  <p:sldIdLst>
    <p:sldId id="256" r:id="rId4"/>
    <p:sldId id="270" r:id="rId5"/>
    <p:sldId id="819" r:id="rId6"/>
    <p:sldId id="324" r:id="rId7"/>
    <p:sldId id="325" r:id="rId8"/>
    <p:sldId id="263" r:id="rId9"/>
    <p:sldId id="264" r:id="rId10"/>
    <p:sldId id="326" r:id="rId11"/>
    <p:sldId id="265" r:id="rId12"/>
    <p:sldId id="398" r:id="rId13"/>
    <p:sldId id="818" r:id="rId14"/>
    <p:sldId id="812" r:id="rId15"/>
    <p:sldId id="821" r:id="rId16"/>
  </p:sldIdLst>
  <p:sldSz cx="12192000" cy="6858000"/>
  <p:notesSz cx="9144000" cy="6858000"/>
  <p:custDataLst>
    <p:tags r:id="rId18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19" userDrawn="1">
          <p15:clr>
            <a:srgbClr val="A4A3A4"/>
          </p15:clr>
        </p15:guide>
        <p15:guide id="2" pos="369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新课标第一网" initials="新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04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4" d="100"/>
          <a:sy n="74" d="100"/>
        </p:scale>
        <p:origin x="352" y="48"/>
      </p:cViewPr>
      <p:guideLst>
        <p:guide orient="horz" pos="2519"/>
        <p:guide pos="369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5" cy="72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gs" Target="tags/tag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commentAuthors" Target="commentAuthor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fld id="{D2A48B96-639E-45A3-A0BA-2464DFDB1FAA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2024/12/5</a:t>
            </a:fld>
            <a:endParaRPr lang="zh-CN" altLang="en-US" strike="noStrike" noProof="1"/>
          </a:p>
        </p:txBody>
      </p:sp>
      <p:sp>
        <p:nvSpPr>
          <p:cNvPr id="30724" name="幻灯片图像占位符 3"/>
          <p:cNvSpPr>
            <a:spLocks noGrp="1" noRot="1" noChangeAspect="1"/>
          </p:cNvSpPr>
          <p:nvPr>
            <p:ph type="sldImg" idx="6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0725" name="备注占位符 4"/>
          <p:cNvSpPr>
            <a:spLocks noGrp="1"/>
          </p:cNvSpPr>
          <p:nvPr>
            <p:ph type="body" sz="quarter" idx="7"/>
          </p:nvPr>
        </p:nvSpPr>
        <p:spPr>
          <a:xfrm>
            <a:off x="914400" y="3300413"/>
            <a:ext cx="7315200" cy="2700338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A6837353-30EB-4A48-80EB-173D804AEFBD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  <p:extLst>
      <p:ext uri="{BB962C8B-B14F-4D97-AF65-F5344CB8AC3E}">
        <p14:creationId xmlns:p14="http://schemas.microsoft.com/office/powerpoint/2010/main" val="95020482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6866" name="文本占位符 2"/>
          <p:cNvSpPr txBox="1">
            <a:spLocks noGrp="1"/>
          </p:cNvSpPr>
          <p:nvPr>
            <p:ph type="body" idx="1"/>
          </p:nvPr>
        </p:nvSpPr>
        <p:spPr/>
        <p:txBody>
          <a:bodyPr lIns="91440" tIns="45720" rIns="91440" bIns="45720" anchor="t" anchorCtr="0"/>
          <a:lstStyle/>
          <a:p>
            <a:pPr lvl="0"/>
            <a:r>
              <a:rPr lang="zh-CN" altLang="en-US"/>
              <a:t>认识方程左右的结构二次项 一次项  举几个例子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9"/>
          <p:cNvSpPr/>
          <p:nvPr/>
        </p:nvSpPr>
        <p:spPr>
          <a:xfrm flipH="1">
            <a:off x="0" y="1414463"/>
            <a:ext cx="9845675" cy="4029075"/>
          </a:xfrm>
          <a:custGeom>
            <a:avLst/>
            <a:gdLst>
              <a:gd name="connsiteX0" fmla="*/ 1112084 w 10384877"/>
              <a:gd name="connsiteY0" fmla="*/ 0 h 4248472"/>
              <a:gd name="connsiteX1" fmla="*/ 10384877 w 10384877"/>
              <a:gd name="connsiteY1" fmla="*/ 0 h 4248472"/>
              <a:gd name="connsiteX2" fmla="*/ 10384877 w 10384877"/>
              <a:gd name="connsiteY2" fmla="*/ 4248472 h 4248472"/>
              <a:gd name="connsiteX3" fmla="*/ 1112084 w 10384877"/>
              <a:gd name="connsiteY3" fmla="*/ 4248472 h 4248472"/>
              <a:gd name="connsiteX4" fmla="*/ 1112084 w 10384877"/>
              <a:gd name="connsiteY4" fmla="*/ 4243379 h 4248472"/>
              <a:gd name="connsiteX5" fmla="*/ 1059571 w 10384877"/>
              <a:gd name="connsiteY5" fmla="*/ 4243379 h 4248472"/>
              <a:gd name="connsiteX6" fmla="*/ 0 w 10384877"/>
              <a:gd name="connsiteY6" fmla="*/ 2124238 h 4248472"/>
              <a:gd name="connsiteX7" fmla="*/ 1059571 w 10384877"/>
              <a:gd name="connsiteY7" fmla="*/ 5097 h 4248472"/>
              <a:gd name="connsiteX8" fmla="*/ 1112084 w 10384877"/>
              <a:gd name="connsiteY8" fmla="*/ 5097 h 4248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84877" h="4248472">
                <a:moveTo>
                  <a:pt x="1112084" y="0"/>
                </a:moveTo>
                <a:lnTo>
                  <a:pt x="10384877" y="0"/>
                </a:lnTo>
                <a:lnTo>
                  <a:pt x="10384877" y="4248472"/>
                </a:lnTo>
                <a:lnTo>
                  <a:pt x="1112084" y="4248472"/>
                </a:lnTo>
                <a:lnTo>
                  <a:pt x="1112084" y="4243379"/>
                </a:lnTo>
                <a:lnTo>
                  <a:pt x="1059571" y="4243379"/>
                </a:lnTo>
                <a:lnTo>
                  <a:pt x="0" y="2124238"/>
                </a:lnTo>
                <a:lnTo>
                  <a:pt x="1059571" y="5097"/>
                </a:lnTo>
                <a:lnTo>
                  <a:pt x="1112084" y="5097"/>
                </a:lnTo>
                <a:close/>
              </a:path>
            </a:pathLst>
          </a:custGeom>
          <a:solidFill>
            <a:schemeClr val="accent1">
              <a:alpha val="69804"/>
            </a:schemeClr>
          </a:solidFill>
          <a:ln>
            <a:noFill/>
          </a:ln>
          <a:effectLst>
            <a:outerShdw blurRad="381000" dist="1270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9" name="任意多边形 10"/>
          <p:cNvSpPr/>
          <p:nvPr/>
        </p:nvSpPr>
        <p:spPr>
          <a:xfrm flipH="1">
            <a:off x="7570788" y="2278063"/>
            <a:ext cx="4621213" cy="2301875"/>
          </a:xfrm>
          <a:custGeom>
            <a:avLst/>
            <a:gdLst>
              <a:gd name="connsiteX0" fmla="*/ 0 w 4873374"/>
              <a:gd name="connsiteY0" fmla="*/ 0 h 2427072"/>
              <a:gd name="connsiteX1" fmla="*/ 3908311 w 4873374"/>
              <a:gd name="connsiteY1" fmla="*/ 0 h 2427072"/>
              <a:gd name="connsiteX2" fmla="*/ 3908311 w 4873374"/>
              <a:gd name="connsiteY2" fmla="*/ 2911 h 2427072"/>
              <a:gd name="connsiteX3" fmla="*/ 4268061 w 4873374"/>
              <a:gd name="connsiteY3" fmla="*/ 2911 h 2427072"/>
              <a:gd name="connsiteX4" fmla="*/ 4873374 w 4873374"/>
              <a:gd name="connsiteY4" fmla="*/ 1213536 h 2427072"/>
              <a:gd name="connsiteX5" fmla="*/ 4268061 w 4873374"/>
              <a:gd name="connsiteY5" fmla="*/ 2424161 h 2427072"/>
              <a:gd name="connsiteX6" fmla="*/ 3908311 w 4873374"/>
              <a:gd name="connsiteY6" fmla="*/ 2424161 h 2427072"/>
              <a:gd name="connsiteX7" fmla="*/ 3908311 w 4873374"/>
              <a:gd name="connsiteY7" fmla="*/ 2427072 h 2427072"/>
              <a:gd name="connsiteX8" fmla="*/ 0 w 4873374"/>
              <a:gd name="connsiteY8" fmla="*/ 2427072 h 2427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73374" h="2427072">
                <a:moveTo>
                  <a:pt x="0" y="0"/>
                </a:moveTo>
                <a:lnTo>
                  <a:pt x="3908311" y="0"/>
                </a:lnTo>
                <a:lnTo>
                  <a:pt x="3908311" y="2911"/>
                </a:lnTo>
                <a:lnTo>
                  <a:pt x="4268061" y="2911"/>
                </a:lnTo>
                <a:lnTo>
                  <a:pt x="4873374" y="1213536"/>
                </a:lnTo>
                <a:lnTo>
                  <a:pt x="4268061" y="2424161"/>
                </a:lnTo>
                <a:lnTo>
                  <a:pt x="3908311" y="2424161"/>
                </a:lnTo>
                <a:lnTo>
                  <a:pt x="3908311" y="2427072"/>
                </a:lnTo>
                <a:lnTo>
                  <a:pt x="0" y="2427072"/>
                </a:lnTo>
                <a:close/>
              </a:path>
            </a:pathLst>
          </a:custGeom>
          <a:solidFill>
            <a:schemeClr val="accent2">
              <a:alpha val="69804"/>
            </a:schemeClr>
          </a:solidFill>
          <a:ln>
            <a:noFill/>
          </a:ln>
          <a:effectLst>
            <a:outerShdw blurRad="254000" dist="1270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0" name="六边形 9"/>
          <p:cNvSpPr/>
          <p:nvPr/>
        </p:nvSpPr>
        <p:spPr>
          <a:xfrm flipH="1">
            <a:off x="7827963" y="2486025"/>
            <a:ext cx="2187575" cy="1885950"/>
          </a:xfrm>
          <a:prstGeom prst="hexagon">
            <a:avLst/>
          </a:prstGeom>
          <a:solidFill>
            <a:schemeClr val="accent6"/>
          </a:solidFill>
          <a:ln>
            <a:noFill/>
          </a:ln>
          <a:effectLst>
            <a:outerShdw blurRad="317500" dist="127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546415" y="2393153"/>
            <a:ext cx="6917737" cy="1200329"/>
          </a:xfrm>
        </p:spPr>
        <p:txBody>
          <a:bodyPr anchor="b">
            <a:normAutofit/>
          </a:bodyPr>
          <a:lstStyle>
            <a:lvl1pPr algn="r">
              <a:defRPr sz="6000" b="1">
                <a:solidFill>
                  <a:schemeClr val="bg1"/>
                </a:solidFill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46415" y="3685557"/>
            <a:ext cx="6917737" cy="535531"/>
          </a:xfrm>
        </p:spPr>
        <p:txBody>
          <a:bodyPr>
            <a:normAutofit/>
          </a:bodyPr>
          <a:lstStyle>
            <a:lvl1pPr marL="0" indent="0" algn="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2024/12/5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2024/12/5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/>
        </p:nvCxnSpPr>
        <p:spPr>
          <a:xfrm flipH="1" flipV="1">
            <a:off x="4295775" y="2327275"/>
            <a:ext cx="0" cy="1893888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476428" y="2391808"/>
            <a:ext cx="6012059" cy="978729"/>
          </a:xfrm>
        </p:spPr>
        <p:txBody>
          <a:bodyPr anchor="b">
            <a:normAutofit/>
          </a:bodyPr>
          <a:lstStyle>
            <a:lvl1pPr>
              <a:defRPr sz="4800" b="1">
                <a:solidFill>
                  <a:schemeClr val="tx2"/>
                </a:solidFill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476428" y="3397525"/>
            <a:ext cx="6012059" cy="535531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2427211" y="2510505"/>
            <a:ext cx="1400250" cy="140025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accent6"/>
                </a:gs>
                <a:gs pos="55000">
                  <a:schemeClr val="accent6">
                    <a:lumMod val="95000"/>
                  </a:schemeClr>
                </a:gs>
                <a:gs pos="100000">
                  <a:schemeClr val="accent6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accent6"/>
                </a:gs>
                <a:gs pos="51000">
                  <a:schemeClr val="accent6">
                    <a:lumMod val="95000"/>
                  </a:schemeClr>
                </a:gs>
                <a:gs pos="100000">
                  <a:schemeClr val="accent6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2024/12/5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/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/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2024/12/5</a:t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03237"/>
            <a:ext cx="10515600" cy="1325563"/>
          </a:xfrm>
        </p:spPr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/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/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2024/12/5</a:t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 9"/>
          <p:cNvSpPr/>
          <p:nvPr/>
        </p:nvSpPr>
        <p:spPr>
          <a:xfrm flipH="1">
            <a:off x="0" y="1414463"/>
            <a:ext cx="9845675" cy="4029075"/>
          </a:xfrm>
          <a:custGeom>
            <a:avLst/>
            <a:gdLst>
              <a:gd name="connsiteX0" fmla="*/ 1112084 w 10384877"/>
              <a:gd name="connsiteY0" fmla="*/ 0 h 4248472"/>
              <a:gd name="connsiteX1" fmla="*/ 10384877 w 10384877"/>
              <a:gd name="connsiteY1" fmla="*/ 0 h 4248472"/>
              <a:gd name="connsiteX2" fmla="*/ 10384877 w 10384877"/>
              <a:gd name="connsiteY2" fmla="*/ 4248472 h 4248472"/>
              <a:gd name="connsiteX3" fmla="*/ 1112084 w 10384877"/>
              <a:gd name="connsiteY3" fmla="*/ 4248472 h 4248472"/>
              <a:gd name="connsiteX4" fmla="*/ 1112084 w 10384877"/>
              <a:gd name="connsiteY4" fmla="*/ 4243379 h 4248472"/>
              <a:gd name="connsiteX5" fmla="*/ 1059571 w 10384877"/>
              <a:gd name="connsiteY5" fmla="*/ 4243379 h 4248472"/>
              <a:gd name="connsiteX6" fmla="*/ 0 w 10384877"/>
              <a:gd name="connsiteY6" fmla="*/ 2124238 h 4248472"/>
              <a:gd name="connsiteX7" fmla="*/ 1059571 w 10384877"/>
              <a:gd name="connsiteY7" fmla="*/ 5097 h 4248472"/>
              <a:gd name="connsiteX8" fmla="*/ 1112084 w 10384877"/>
              <a:gd name="connsiteY8" fmla="*/ 5097 h 4248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84877" h="4248472">
                <a:moveTo>
                  <a:pt x="1112084" y="0"/>
                </a:moveTo>
                <a:lnTo>
                  <a:pt x="10384877" y="0"/>
                </a:lnTo>
                <a:lnTo>
                  <a:pt x="10384877" y="4248472"/>
                </a:lnTo>
                <a:lnTo>
                  <a:pt x="1112084" y="4248472"/>
                </a:lnTo>
                <a:lnTo>
                  <a:pt x="1112084" y="4243379"/>
                </a:lnTo>
                <a:lnTo>
                  <a:pt x="1059571" y="4243379"/>
                </a:lnTo>
                <a:lnTo>
                  <a:pt x="0" y="2124238"/>
                </a:lnTo>
                <a:lnTo>
                  <a:pt x="1059571" y="5097"/>
                </a:lnTo>
                <a:lnTo>
                  <a:pt x="1112084" y="5097"/>
                </a:lnTo>
                <a:close/>
              </a:path>
            </a:pathLst>
          </a:custGeom>
          <a:solidFill>
            <a:schemeClr val="accent1">
              <a:alpha val="69804"/>
            </a:schemeClr>
          </a:solidFill>
          <a:ln>
            <a:noFill/>
          </a:ln>
          <a:effectLst>
            <a:outerShdw blurRad="381000" dist="1270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7" name="任意多边形 10"/>
          <p:cNvSpPr/>
          <p:nvPr/>
        </p:nvSpPr>
        <p:spPr>
          <a:xfrm flipH="1">
            <a:off x="7570788" y="2278063"/>
            <a:ext cx="4621213" cy="2301875"/>
          </a:xfrm>
          <a:custGeom>
            <a:avLst/>
            <a:gdLst>
              <a:gd name="connsiteX0" fmla="*/ 0 w 4873374"/>
              <a:gd name="connsiteY0" fmla="*/ 0 h 2427072"/>
              <a:gd name="connsiteX1" fmla="*/ 3908311 w 4873374"/>
              <a:gd name="connsiteY1" fmla="*/ 0 h 2427072"/>
              <a:gd name="connsiteX2" fmla="*/ 3908311 w 4873374"/>
              <a:gd name="connsiteY2" fmla="*/ 2911 h 2427072"/>
              <a:gd name="connsiteX3" fmla="*/ 4268061 w 4873374"/>
              <a:gd name="connsiteY3" fmla="*/ 2911 h 2427072"/>
              <a:gd name="connsiteX4" fmla="*/ 4873374 w 4873374"/>
              <a:gd name="connsiteY4" fmla="*/ 1213536 h 2427072"/>
              <a:gd name="connsiteX5" fmla="*/ 4268061 w 4873374"/>
              <a:gd name="connsiteY5" fmla="*/ 2424161 h 2427072"/>
              <a:gd name="connsiteX6" fmla="*/ 3908311 w 4873374"/>
              <a:gd name="connsiteY6" fmla="*/ 2424161 h 2427072"/>
              <a:gd name="connsiteX7" fmla="*/ 3908311 w 4873374"/>
              <a:gd name="connsiteY7" fmla="*/ 2427072 h 2427072"/>
              <a:gd name="connsiteX8" fmla="*/ 0 w 4873374"/>
              <a:gd name="connsiteY8" fmla="*/ 2427072 h 2427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73374" h="2427072">
                <a:moveTo>
                  <a:pt x="0" y="0"/>
                </a:moveTo>
                <a:lnTo>
                  <a:pt x="3908311" y="0"/>
                </a:lnTo>
                <a:lnTo>
                  <a:pt x="3908311" y="2911"/>
                </a:lnTo>
                <a:lnTo>
                  <a:pt x="4268061" y="2911"/>
                </a:lnTo>
                <a:lnTo>
                  <a:pt x="4873374" y="1213536"/>
                </a:lnTo>
                <a:lnTo>
                  <a:pt x="4268061" y="2424161"/>
                </a:lnTo>
                <a:lnTo>
                  <a:pt x="3908311" y="2424161"/>
                </a:lnTo>
                <a:lnTo>
                  <a:pt x="3908311" y="2427072"/>
                </a:lnTo>
                <a:lnTo>
                  <a:pt x="0" y="2427072"/>
                </a:lnTo>
                <a:close/>
              </a:path>
            </a:pathLst>
          </a:custGeom>
          <a:solidFill>
            <a:schemeClr val="accent2">
              <a:alpha val="69804"/>
            </a:schemeClr>
          </a:solidFill>
          <a:ln>
            <a:noFill/>
          </a:ln>
          <a:effectLst>
            <a:outerShdw blurRad="254000" dist="1270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8" name="六边形 7"/>
          <p:cNvSpPr/>
          <p:nvPr/>
        </p:nvSpPr>
        <p:spPr>
          <a:xfrm flipH="1">
            <a:off x="7827963" y="2486025"/>
            <a:ext cx="2187575" cy="1885950"/>
          </a:xfrm>
          <a:prstGeom prst="hexagon">
            <a:avLst/>
          </a:prstGeom>
          <a:solidFill>
            <a:schemeClr val="accent6"/>
          </a:solidFill>
          <a:ln>
            <a:noFill/>
          </a:ln>
          <a:effectLst>
            <a:outerShdw blurRad="317500" dist="127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23392" y="2365122"/>
            <a:ext cx="6819268" cy="1200329"/>
          </a:xfrm>
        </p:spPr>
        <p:txBody>
          <a:bodyPr anchor="b" anchorCtr="0">
            <a:normAutofit/>
          </a:bodyPr>
          <a:lstStyle>
            <a:lvl1pPr algn="r">
              <a:defRPr sz="6000" b="1">
                <a:solidFill>
                  <a:schemeClr val="bg1"/>
                </a:solidFill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sp>
        <p:nvSpPr>
          <p:cNvPr id="10" name="内容占位符 9"/>
          <p:cNvSpPr>
            <a:spLocks noGrp="1"/>
          </p:cNvSpPr>
          <p:nvPr>
            <p:ph sz="quarter" idx="13"/>
          </p:nvPr>
        </p:nvSpPr>
        <p:spPr>
          <a:xfrm>
            <a:off x="623888" y="3637459"/>
            <a:ext cx="6818312" cy="655637"/>
          </a:xfrm>
        </p:spPr>
        <p:txBody>
          <a:bodyPr/>
          <a:lstStyle>
            <a:lvl1pPr marL="0" indent="0" algn="r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2024/12/5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2024/12/5</a:t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7" y="457200"/>
            <a:ext cx="4165200" cy="1600200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457200"/>
            <a:ext cx="6170400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auto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7" y="2057400"/>
            <a:ext cx="4165200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2024/12/5</a:t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488488" y="365125"/>
            <a:ext cx="865312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9578280" cy="5811838"/>
          </a:xfrm>
        </p:spPr>
        <p:txBody>
          <a:bodyPr vert="eaVert"/>
          <a:lstStyle>
            <a:lvl1pPr>
              <a:defRPr/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2024/12/5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2024/12/5</a:t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栏目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9"/>
          <p:cNvSpPr/>
          <p:nvPr/>
        </p:nvSpPr>
        <p:spPr>
          <a:xfrm flipH="1">
            <a:off x="0" y="1414463"/>
            <a:ext cx="9845675" cy="4029075"/>
          </a:xfrm>
          <a:custGeom>
            <a:avLst/>
            <a:gdLst>
              <a:gd name="connsiteX0" fmla="*/ 1112084 w 10384877"/>
              <a:gd name="connsiteY0" fmla="*/ 0 h 4248472"/>
              <a:gd name="connsiteX1" fmla="*/ 10384877 w 10384877"/>
              <a:gd name="connsiteY1" fmla="*/ 0 h 4248472"/>
              <a:gd name="connsiteX2" fmla="*/ 10384877 w 10384877"/>
              <a:gd name="connsiteY2" fmla="*/ 4248472 h 4248472"/>
              <a:gd name="connsiteX3" fmla="*/ 1112084 w 10384877"/>
              <a:gd name="connsiteY3" fmla="*/ 4248472 h 4248472"/>
              <a:gd name="connsiteX4" fmla="*/ 1112084 w 10384877"/>
              <a:gd name="connsiteY4" fmla="*/ 4243379 h 4248472"/>
              <a:gd name="connsiteX5" fmla="*/ 1059571 w 10384877"/>
              <a:gd name="connsiteY5" fmla="*/ 4243379 h 4248472"/>
              <a:gd name="connsiteX6" fmla="*/ 0 w 10384877"/>
              <a:gd name="connsiteY6" fmla="*/ 2124238 h 4248472"/>
              <a:gd name="connsiteX7" fmla="*/ 1059571 w 10384877"/>
              <a:gd name="connsiteY7" fmla="*/ 5097 h 4248472"/>
              <a:gd name="connsiteX8" fmla="*/ 1112084 w 10384877"/>
              <a:gd name="connsiteY8" fmla="*/ 5097 h 4248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84877" h="4248472">
                <a:moveTo>
                  <a:pt x="1112084" y="0"/>
                </a:moveTo>
                <a:lnTo>
                  <a:pt x="10384877" y="0"/>
                </a:lnTo>
                <a:lnTo>
                  <a:pt x="10384877" y="4248472"/>
                </a:lnTo>
                <a:lnTo>
                  <a:pt x="1112084" y="4248472"/>
                </a:lnTo>
                <a:lnTo>
                  <a:pt x="1112084" y="4243379"/>
                </a:lnTo>
                <a:lnTo>
                  <a:pt x="1059571" y="4243379"/>
                </a:lnTo>
                <a:lnTo>
                  <a:pt x="0" y="2124238"/>
                </a:lnTo>
                <a:lnTo>
                  <a:pt x="1059571" y="5097"/>
                </a:lnTo>
                <a:lnTo>
                  <a:pt x="1112084" y="5097"/>
                </a:lnTo>
                <a:close/>
              </a:path>
            </a:pathLst>
          </a:custGeom>
          <a:solidFill>
            <a:schemeClr val="accent1">
              <a:alpha val="69804"/>
            </a:schemeClr>
          </a:solidFill>
          <a:ln>
            <a:noFill/>
          </a:ln>
          <a:effectLst>
            <a:outerShdw blurRad="381000" dist="1270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9" name="任意多边形 10"/>
          <p:cNvSpPr/>
          <p:nvPr/>
        </p:nvSpPr>
        <p:spPr>
          <a:xfrm flipH="1">
            <a:off x="7570788" y="2278063"/>
            <a:ext cx="4621213" cy="2301875"/>
          </a:xfrm>
          <a:custGeom>
            <a:avLst/>
            <a:gdLst>
              <a:gd name="connsiteX0" fmla="*/ 0 w 4873374"/>
              <a:gd name="connsiteY0" fmla="*/ 0 h 2427072"/>
              <a:gd name="connsiteX1" fmla="*/ 3908311 w 4873374"/>
              <a:gd name="connsiteY1" fmla="*/ 0 h 2427072"/>
              <a:gd name="connsiteX2" fmla="*/ 3908311 w 4873374"/>
              <a:gd name="connsiteY2" fmla="*/ 2911 h 2427072"/>
              <a:gd name="connsiteX3" fmla="*/ 4268061 w 4873374"/>
              <a:gd name="connsiteY3" fmla="*/ 2911 h 2427072"/>
              <a:gd name="connsiteX4" fmla="*/ 4873374 w 4873374"/>
              <a:gd name="connsiteY4" fmla="*/ 1213536 h 2427072"/>
              <a:gd name="connsiteX5" fmla="*/ 4268061 w 4873374"/>
              <a:gd name="connsiteY5" fmla="*/ 2424161 h 2427072"/>
              <a:gd name="connsiteX6" fmla="*/ 3908311 w 4873374"/>
              <a:gd name="connsiteY6" fmla="*/ 2424161 h 2427072"/>
              <a:gd name="connsiteX7" fmla="*/ 3908311 w 4873374"/>
              <a:gd name="connsiteY7" fmla="*/ 2427072 h 2427072"/>
              <a:gd name="connsiteX8" fmla="*/ 0 w 4873374"/>
              <a:gd name="connsiteY8" fmla="*/ 2427072 h 2427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73374" h="2427072">
                <a:moveTo>
                  <a:pt x="0" y="0"/>
                </a:moveTo>
                <a:lnTo>
                  <a:pt x="3908311" y="0"/>
                </a:lnTo>
                <a:lnTo>
                  <a:pt x="3908311" y="2911"/>
                </a:lnTo>
                <a:lnTo>
                  <a:pt x="4268061" y="2911"/>
                </a:lnTo>
                <a:lnTo>
                  <a:pt x="4873374" y="1213536"/>
                </a:lnTo>
                <a:lnTo>
                  <a:pt x="4268061" y="2424161"/>
                </a:lnTo>
                <a:lnTo>
                  <a:pt x="3908311" y="2424161"/>
                </a:lnTo>
                <a:lnTo>
                  <a:pt x="3908311" y="2427072"/>
                </a:lnTo>
                <a:lnTo>
                  <a:pt x="0" y="2427072"/>
                </a:lnTo>
                <a:close/>
              </a:path>
            </a:pathLst>
          </a:custGeom>
          <a:solidFill>
            <a:schemeClr val="accent2">
              <a:alpha val="69804"/>
            </a:schemeClr>
          </a:solidFill>
          <a:ln>
            <a:noFill/>
          </a:ln>
          <a:effectLst>
            <a:outerShdw blurRad="254000" dist="1270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0" name="六边形 9"/>
          <p:cNvSpPr/>
          <p:nvPr/>
        </p:nvSpPr>
        <p:spPr>
          <a:xfrm flipH="1">
            <a:off x="7827963" y="2486025"/>
            <a:ext cx="2187575" cy="1885950"/>
          </a:xfrm>
          <a:prstGeom prst="hexagon">
            <a:avLst/>
          </a:prstGeom>
          <a:solidFill>
            <a:schemeClr val="accent6"/>
          </a:solidFill>
          <a:ln>
            <a:noFill/>
          </a:ln>
          <a:effectLst>
            <a:outerShdw blurRad="317500" dist="127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546415" y="2393153"/>
            <a:ext cx="6917737" cy="1200329"/>
          </a:xfrm>
        </p:spPr>
        <p:txBody>
          <a:bodyPr anchor="b">
            <a:normAutofit/>
          </a:bodyPr>
          <a:lstStyle>
            <a:lvl1pPr algn="r">
              <a:defRPr sz="6000" b="1">
                <a:solidFill>
                  <a:schemeClr val="bg1"/>
                </a:solidFill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46415" y="3685557"/>
            <a:ext cx="6917737" cy="535531"/>
          </a:xfrm>
        </p:spPr>
        <p:txBody>
          <a:bodyPr>
            <a:normAutofit/>
          </a:bodyPr>
          <a:lstStyle>
            <a:lvl1pPr marL="0" indent="0" algn="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2024/12/5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2024/12/5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/>
        </p:nvCxnSpPr>
        <p:spPr>
          <a:xfrm flipH="1" flipV="1">
            <a:off x="4295775" y="2327275"/>
            <a:ext cx="0" cy="1893888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476428" y="2391808"/>
            <a:ext cx="6012059" cy="978729"/>
          </a:xfrm>
        </p:spPr>
        <p:txBody>
          <a:bodyPr anchor="b">
            <a:normAutofit/>
          </a:bodyPr>
          <a:lstStyle>
            <a:lvl1pPr>
              <a:defRPr sz="4800" b="1">
                <a:solidFill>
                  <a:schemeClr val="tx2"/>
                </a:solidFill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476428" y="3397525"/>
            <a:ext cx="6012059" cy="535531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2427211" y="2510505"/>
            <a:ext cx="1400250" cy="140025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accent6"/>
                </a:gs>
                <a:gs pos="55000">
                  <a:schemeClr val="accent6">
                    <a:lumMod val="95000"/>
                  </a:schemeClr>
                </a:gs>
                <a:gs pos="100000">
                  <a:schemeClr val="accent6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accent6"/>
                </a:gs>
                <a:gs pos="51000">
                  <a:schemeClr val="accent6">
                    <a:lumMod val="95000"/>
                  </a:schemeClr>
                </a:gs>
                <a:gs pos="100000">
                  <a:schemeClr val="accent6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2024/12/5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/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/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2024/12/5</a:t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03237"/>
            <a:ext cx="10515600" cy="1325563"/>
          </a:xfrm>
        </p:spPr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/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/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2024/12/5</a:t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 9"/>
          <p:cNvSpPr/>
          <p:nvPr/>
        </p:nvSpPr>
        <p:spPr>
          <a:xfrm flipH="1">
            <a:off x="0" y="1414463"/>
            <a:ext cx="9845675" cy="4029075"/>
          </a:xfrm>
          <a:custGeom>
            <a:avLst/>
            <a:gdLst>
              <a:gd name="connsiteX0" fmla="*/ 1112084 w 10384877"/>
              <a:gd name="connsiteY0" fmla="*/ 0 h 4248472"/>
              <a:gd name="connsiteX1" fmla="*/ 10384877 w 10384877"/>
              <a:gd name="connsiteY1" fmla="*/ 0 h 4248472"/>
              <a:gd name="connsiteX2" fmla="*/ 10384877 w 10384877"/>
              <a:gd name="connsiteY2" fmla="*/ 4248472 h 4248472"/>
              <a:gd name="connsiteX3" fmla="*/ 1112084 w 10384877"/>
              <a:gd name="connsiteY3" fmla="*/ 4248472 h 4248472"/>
              <a:gd name="connsiteX4" fmla="*/ 1112084 w 10384877"/>
              <a:gd name="connsiteY4" fmla="*/ 4243379 h 4248472"/>
              <a:gd name="connsiteX5" fmla="*/ 1059571 w 10384877"/>
              <a:gd name="connsiteY5" fmla="*/ 4243379 h 4248472"/>
              <a:gd name="connsiteX6" fmla="*/ 0 w 10384877"/>
              <a:gd name="connsiteY6" fmla="*/ 2124238 h 4248472"/>
              <a:gd name="connsiteX7" fmla="*/ 1059571 w 10384877"/>
              <a:gd name="connsiteY7" fmla="*/ 5097 h 4248472"/>
              <a:gd name="connsiteX8" fmla="*/ 1112084 w 10384877"/>
              <a:gd name="connsiteY8" fmla="*/ 5097 h 4248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84877" h="4248472">
                <a:moveTo>
                  <a:pt x="1112084" y="0"/>
                </a:moveTo>
                <a:lnTo>
                  <a:pt x="10384877" y="0"/>
                </a:lnTo>
                <a:lnTo>
                  <a:pt x="10384877" y="4248472"/>
                </a:lnTo>
                <a:lnTo>
                  <a:pt x="1112084" y="4248472"/>
                </a:lnTo>
                <a:lnTo>
                  <a:pt x="1112084" y="4243379"/>
                </a:lnTo>
                <a:lnTo>
                  <a:pt x="1059571" y="4243379"/>
                </a:lnTo>
                <a:lnTo>
                  <a:pt x="0" y="2124238"/>
                </a:lnTo>
                <a:lnTo>
                  <a:pt x="1059571" y="5097"/>
                </a:lnTo>
                <a:lnTo>
                  <a:pt x="1112084" y="5097"/>
                </a:lnTo>
                <a:close/>
              </a:path>
            </a:pathLst>
          </a:custGeom>
          <a:solidFill>
            <a:schemeClr val="accent1">
              <a:alpha val="69804"/>
            </a:schemeClr>
          </a:solidFill>
          <a:ln>
            <a:noFill/>
          </a:ln>
          <a:effectLst>
            <a:outerShdw blurRad="381000" dist="1270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7" name="任意多边形 10"/>
          <p:cNvSpPr/>
          <p:nvPr/>
        </p:nvSpPr>
        <p:spPr>
          <a:xfrm flipH="1">
            <a:off x="7570788" y="2278063"/>
            <a:ext cx="4621213" cy="2301875"/>
          </a:xfrm>
          <a:custGeom>
            <a:avLst/>
            <a:gdLst>
              <a:gd name="connsiteX0" fmla="*/ 0 w 4873374"/>
              <a:gd name="connsiteY0" fmla="*/ 0 h 2427072"/>
              <a:gd name="connsiteX1" fmla="*/ 3908311 w 4873374"/>
              <a:gd name="connsiteY1" fmla="*/ 0 h 2427072"/>
              <a:gd name="connsiteX2" fmla="*/ 3908311 w 4873374"/>
              <a:gd name="connsiteY2" fmla="*/ 2911 h 2427072"/>
              <a:gd name="connsiteX3" fmla="*/ 4268061 w 4873374"/>
              <a:gd name="connsiteY3" fmla="*/ 2911 h 2427072"/>
              <a:gd name="connsiteX4" fmla="*/ 4873374 w 4873374"/>
              <a:gd name="connsiteY4" fmla="*/ 1213536 h 2427072"/>
              <a:gd name="connsiteX5" fmla="*/ 4268061 w 4873374"/>
              <a:gd name="connsiteY5" fmla="*/ 2424161 h 2427072"/>
              <a:gd name="connsiteX6" fmla="*/ 3908311 w 4873374"/>
              <a:gd name="connsiteY6" fmla="*/ 2424161 h 2427072"/>
              <a:gd name="connsiteX7" fmla="*/ 3908311 w 4873374"/>
              <a:gd name="connsiteY7" fmla="*/ 2427072 h 2427072"/>
              <a:gd name="connsiteX8" fmla="*/ 0 w 4873374"/>
              <a:gd name="connsiteY8" fmla="*/ 2427072 h 2427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73374" h="2427072">
                <a:moveTo>
                  <a:pt x="0" y="0"/>
                </a:moveTo>
                <a:lnTo>
                  <a:pt x="3908311" y="0"/>
                </a:lnTo>
                <a:lnTo>
                  <a:pt x="3908311" y="2911"/>
                </a:lnTo>
                <a:lnTo>
                  <a:pt x="4268061" y="2911"/>
                </a:lnTo>
                <a:lnTo>
                  <a:pt x="4873374" y="1213536"/>
                </a:lnTo>
                <a:lnTo>
                  <a:pt x="4268061" y="2424161"/>
                </a:lnTo>
                <a:lnTo>
                  <a:pt x="3908311" y="2424161"/>
                </a:lnTo>
                <a:lnTo>
                  <a:pt x="3908311" y="2427072"/>
                </a:lnTo>
                <a:lnTo>
                  <a:pt x="0" y="2427072"/>
                </a:lnTo>
                <a:close/>
              </a:path>
            </a:pathLst>
          </a:custGeom>
          <a:solidFill>
            <a:schemeClr val="accent2">
              <a:alpha val="69804"/>
            </a:schemeClr>
          </a:solidFill>
          <a:ln>
            <a:noFill/>
          </a:ln>
          <a:effectLst>
            <a:outerShdw blurRad="254000" dist="1270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8" name="六边形 7"/>
          <p:cNvSpPr/>
          <p:nvPr/>
        </p:nvSpPr>
        <p:spPr>
          <a:xfrm flipH="1">
            <a:off x="7827963" y="2486025"/>
            <a:ext cx="2187575" cy="1885950"/>
          </a:xfrm>
          <a:prstGeom prst="hexagon">
            <a:avLst/>
          </a:prstGeom>
          <a:solidFill>
            <a:schemeClr val="accent6"/>
          </a:solidFill>
          <a:ln>
            <a:noFill/>
          </a:ln>
          <a:effectLst>
            <a:outerShdw blurRad="317500" dist="127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23392" y="2365122"/>
            <a:ext cx="6819268" cy="1200329"/>
          </a:xfrm>
        </p:spPr>
        <p:txBody>
          <a:bodyPr anchor="b" anchorCtr="0">
            <a:normAutofit/>
          </a:bodyPr>
          <a:lstStyle>
            <a:lvl1pPr algn="r">
              <a:defRPr sz="6000" b="1">
                <a:solidFill>
                  <a:schemeClr val="bg1"/>
                </a:solidFill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sp>
        <p:nvSpPr>
          <p:cNvPr id="10" name="内容占位符 9"/>
          <p:cNvSpPr>
            <a:spLocks noGrp="1"/>
          </p:cNvSpPr>
          <p:nvPr>
            <p:ph sz="quarter" idx="13"/>
          </p:nvPr>
        </p:nvSpPr>
        <p:spPr>
          <a:xfrm>
            <a:off x="623888" y="3637459"/>
            <a:ext cx="6818312" cy="655637"/>
          </a:xfrm>
        </p:spPr>
        <p:txBody>
          <a:bodyPr/>
          <a:lstStyle>
            <a:lvl1pPr marL="0" indent="0" algn="r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2024/12/5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2024/12/5</a:t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7" y="457200"/>
            <a:ext cx="4165200" cy="1600200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457200"/>
            <a:ext cx="6170400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auto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7" y="2057400"/>
            <a:ext cx="4165200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2024/12/5</a:t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488488" y="365125"/>
            <a:ext cx="865312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9578280" cy="5811838"/>
          </a:xfrm>
        </p:spPr>
        <p:txBody>
          <a:bodyPr vert="eaVert"/>
          <a:lstStyle>
            <a:lvl1pPr>
              <a:defRPr/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2024/12/5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2024/12/5</a:t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9"/>
          <p:cNvSpPr/>
          <p:nvPr/>
        </p:nvSpPr>
        <p:spPr>
          <a:xfrm flipH="1">
            <a:off x="0" y="1414463"/>
            <a:ext cx="9845675" cy="4029075"/>
          </a:xfrm>
          <a:custGeom>
            <a:avLst/>
            <a:gdLst>
              <a:gd name="connsiteX0" fmla="*/ 1112084 w 10384877"/>
              <a:gd name="connsiteY0" fmla="*/ 0 h 4248472"/>
              <a:gd name="connsiteX1" fmla="*/ 10384877 w 10384877"/>
              <a:gd name="connsiteY1" fmla="*/ 0 h 4248472"/>
              <a:gd name="connsiteX2" fmla="*/ 10384877 w 10384877"/>
              <a:gd name="connsiteY2" fmla="*/ 4248472 h 4248472"/>
              <a:gd name="connsiteX3" fmla="*/ 1112084 w 10384877"/>
              <a:gd name="connsiteY3" fmla="*/ 4248472 h 4248472"/>
              <a:gd name="connsiteX4" fmla="*/ 1112084 w 10384877"/>
              <a:gd name="connsiteY4" fmla="*/ 4243379 h 4248472"/>
              <a:gd name="connsiteX5" fmla="*/ 1059571 w 10384877"/>
              <a:gd name="connsiteY5" fmla="*/ 4243379 h 4248472"/>
              <a:gd name="connsiteX6" fmla="*/ 0 w 10384877"/>
              <a:gd name="connsiteY6" fmla="*/ 2124238 h 4248472"/>
              <a:gd name="connsiteX7" fmla="*/ 1059571 w 10384877"/>
              <a:gd name="connsiteY7" fmla="*/ 5097 h 4248472"/>
              <a:gd name="connsiteX8" fmla="*/ 1112084 w 10384877"/>
              <a:gd name="connsiteY8" fmla="*/ 5097 h 4248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84877" h="4248472">
                <a:moveTo>
                  <a:pt x="1112084" y="0"/>
                </a:moveTo>
                <a:lnTo>
                  <a:pt x="10384877" y="0"/>
                </a:lnTo>
                <a:lnTo>
                  <a:pt x="10384877" y="4248472"/>
                </a:lnTo>
                <a:lnTo>
                  <a:pt x="1112084" y="4248472"/>
                </a:lnTo>
                <a:lnTo>
                  <a:pt x="1112084" y="4243379"/>
                </a:lnTo>
                <a:lnTo>
                  <a:pt x="1059571" y="4243379"/>
                </a:lnTo>
                <a:lnTo>
                  <a:pt x="0" y="2124238"/>
                </a:lnTo>
                <a:lnTo>
                  <a:pt x="1059571" y="5097"/>
                </a:lnTo>
                <a:lnTo>
                  <a:pt x="1112084" y="5097"/>
                </a:lnTo>
                <a:close/>
              </a:path>
            </a:pathLst>
          </a:custGeom>
          <a:solidFill>
            <a:schemeClr val="accent1">
              <a:alpha val="69804"/>
            </a:schemeClr>
          </a:solidFill>
          <a:ln>
            <a:noFill/>
          </a:ln>
          <a:effectLst>
            <a:outerShdw blurRad="381000" dist="1270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9" name="任意多边形 10"/>
          <p:cNvSpPr/>
          <p:nvPr/>
        </p:nvSpPr>
        <p:spPr>
          <a:xfrm flipH="1">
            <a:off x="7570788" y="2278063"/>
            <a:ext cx="4621213" cy="2301875"/>
          </a:xfrm>
          <a:custGeom>
            <a:avLst/>
            <a:gdLst>
              <a:gd name="connsiteX0" fmla="*/ 0 w 4873374"/>
              <a:gd name="connsiteY0" fmla="*/ 0 h 2427072"/>
              <a:gd name="connsiteX1" fmla="*/ 3908311 w 4873374"/>
              <a:gd name="connsiteY1" fmla="*/ 0 h 2427072"/>
              <a:gd name="connsiteX2" fmla="*/ 3908311 w 4873374"/>
              <a:gd name="connsiteY2" fmla="*/ 2911 h 2427072"/>
              <a:gd name="connsiteX3" fmla="*/ 4268061 w 4873374"/>
              <a:gd name="connsiteY3" fmla="*/ 2911 h 2427072"/>
              <a:gd name="connsiteX4" fmla="*/ 4873374 w 4873374"/>
              <a:gd name="connsiteY4" fmla="*/ 1213536 h 2427072"/>
              <a:gd name="connsiteX5" fmla="*/ 4268061 w 4873374"/>
              <a:gd name="connsiteY5" fmla="*/ 2424161 h 2427072"/>
              <a:gd name="connsiteX6" fmla="*/ 3908311 w 4873374"/>
              <a:gd name="connsiteY6" fmla="*/ 2424161 h 2427072"/>
              <a:gd name="connsiteX7" fmla="*/ 3908311 w 4873374"/>
              <a:gd name="connsiteY7" fmla="*/ 2427072 h 2427072"/>
              <a:gd name="connsiteX8" fmla="*/ 0 w 4873374"/>
              <a:gd name="connsiteY8" fmla="*/ 2427072 h 2427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73374" h="2427072">
                <a:moveTo>
                  <a:pt x="0" y="0"/>
                </a:moveTo>
                <a:lnTo>
                  <a:pt x="3908311" y="0"/>
                </a:lnTo>
                <a:lnTo>
                  <a:pt x="3908311" y="2911"/>
                </a:lnTo>
                <a:lnTo>
                  <a:pt x="4268061" y="2911"/>
                </a:lnTo>
                <a:lnTo>
                  <a:pt x="4873374" y="1213536"/>
                </a:lnTo>
                <a:lnTo>
                  <a:pt x="4268061" y="2424161"/>
                </a:lnTo>
                <a:lnTo>
                  <a:pt x="3908311" y="2424161"/>
                </a:lnTo>
                <a:lnTo>
                  <a:pt x="3908311" y="2427072"/>
                </a:lnTo>
                <a:lnTo>
                  <a:pt x="0" y="2427072"/>
                </a:lnTo>
                <a:close/>
              </a:path>
            </a:pathLst>
          </a:custGeom>
          <a:solidFill>
            <a:schemeClr val="accent2">
              <a:alpha val="69804"/>
            </a:schemeClr>
          </a:solidFill>
          <a:ln>
            <a:noFill/>
          </a:ln>
          <a:effectLst>
            <a:outerShdw blurRad="254000" dist="1270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0" name="六边形 9"/>
          <p:cNvSpPr/>
          <p:nvPr/>
        </p:nvSpPr>
        <p:spPr>
          <a:xfrm flipH="1">
            <a:off x="7827963" y="2486025"/>
            <a:ext cx="2187575" cy="1885950"/>
          </a:xfrm>
          <a:prstGeom prst="hexagon">
            <a:avLst/>
          </a:prstGeom>
          <a:solidFill>
            <a:schemeClr val="accent6"/>
          </a:solidFill>
          <a:ln>
            <a:noFill/>
          </a:ln>
          <a:effectLst>
            <a:outerShdw blurRad="317500" dist="127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546415" y="2393153"/>
            <a:ext cx="6917737" cy="1200329"/>
          </a:xfrm>
        </p:spPr>
        <p:txBody>
          <a:bodyPr anchor="b">
            <a:normAutofit/>
          </a:bodyPr>
          <a:lstStyle>
            <a:lvl1pPr algn="r">
              <a:defRPr sz="6000" b="1">
                <a:solidFill>
                  <a:schemeClr val="bg1"/>
                </a:solidFill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46415" y="3685557"/>
            <a:ext cx="6917737" cy="535531"/>
          </a:xfrm>
        </p:spPr>
        <p:txBody>
          <a:bodyPr>
            <a:normAutofit/>
          </a:bodyPr>
          <a:lstStyle>
            <a:lvl1pPr marL="0" indent="0" algn="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2024/12/5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2024/12/5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/>
        </p:nvCxnSpPr>
        <p:spPr>
          <a:xfrm flipH="1" flipV="1">
            <a:off x="4295775" y="2327275"/>
            <a:ext cx="0" cy="1893888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476428" y="2391808"/>
            <a:ext cx="6012059" cy="978729"/>
          </a:xfrm>
        </p:spPr>
        <p:txBody>
          <a:bodyPr anchor="b">
            <a:normAutofit/>
          </a:bodyPr>
          <a:lstStyle>
            <a:lvl1pPr>
              <a:defRPr sz="4800" b="1">
                <a:solidFill>
                  <a:schemeClr val="tx2"/>
                </a:solidFill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476428" y="3397525"/>
            <a:ext cx="6012059" cy="535531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2427211" y="2510505"/>
            <a:ext cx="1400250" cy="140025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accent6"/>
                </a:gs>
                <a:gs pos="55000">
                  <a:schemeClr val="accent6">
                    <a:lumMod val="95000"/>
                  </a:schemeClr>
                </a:gs>
                <a:gs pos="100000">
                  <a:schemeClr val="accent6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accent6"/>
                </a:gs>
                <a:gs pos="51000">
                  <a:schemeClr val="accent6">
                    <a:lumMod val="95000"/>
                  </a:schemeClr>
                </a:gs>
                <a:gs pos="100000">
                  <a:schemeClr val="accent6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2024/12/5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/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/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2024/12/5</a:t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03237"/>
            <a:ext cx="10515600" cy="1325563"/>
          </a:xfrm>
        </p:spPr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/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/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2024/12/5</a:t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 9"/>
          <p:cNvSpPr/>
          <p:nvPr/>
        </p:nvSpPr>
        <p:spPr>
          <a:xfrm flipH="1">
            <a:off x="0" y="1414463"/>
            <a:ext cx="9845675" cy="4029075"/>
          </a:xfrm>
          <a:custGeom>
            <a:avLst/>
            <a:gdLst>
              <a:gd name="connsiteX0" fmla="*/ 1112084 w 10384877"/>
              <a:gd name="connsiteY0" fmla="*/ 0 h 4248472"/>
              <a:gd name="connsiteX1" fmla="*/ 10384877 w 10384877"/>
              <a:gd name="connsiteY1" fmla="*/ 0 h 4248472"/>
              <a:gd name="connsiteX2" fmla="*/ 10384877 w 10384877"/>
              <a:gd name="connsiteY2" fmla="*/ 4248472 h 4248472"/>
              <a:gd name="connsiteX3" fmla="*/ 1112084 w 10384877"/>
              <a:gd name="connsiteY3" fmla="*/ 4248472 h 4248472"/>
              <a:gd name="connsiteX4" fmla="*/ 1112084 w 10384877"/>
              <a:gd name="connsiteY4" fmla="*/ 4243379 h 4248472"/>
              <a:gd name="connsiteX5" fmla="*/ 1059571 w 10384877"/>
              <a:gd name="connsiteY5" fmla="*/ 4243379 h 4248472"/>
              <a:gd name="connsiteX6" fmla="*/ 0 w 10384877"/>
              <a:gd name="connsiteY6" fmla="*/ 2124238 h 4248472"/>
              <a:gd name="connsiteX7" fmla="*/ 1059571 w 10384877"/>
              <a:gd name="connsiteY7" fmla="*/ 5097 h 4248472"/>
              <a:gd name="connsiteX8" fmla="*/ 1112084 w 10384877"/>
              <a:gd name="connsiteY8" fmla="*/ 5097 h 4248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84877" h="4248472">
                <a:moveTo>
                  <a:pt x="1112084" y="0"/>
                </a:moveTo>
                <a:lnTo>
                  <a:pt x="10384877" y="0"/>
                </a:lnTo>
                <a:lnTo>
                  <a:pt x="10384877" y="4248472"/>
                </a:lnTo>
                <a:lnTo>
                  <a:pt x="1112084" y="4248472"/>
                </a:lnTo>
                <a:lnTo>
                  <a:pt x="1112084" y="4243379"/>
                </a:lnTo>
                <a:lnTo>
                  <a:pt x="1059571" y="4243379"/>
                </a:lnTo>
                <a:lnTo>
                  <a:pt x="0" y="2124238"/>
                </a:lnTo>
                <a:lnTo>
                  <a:pt x="1059571" y="5097"/>
                </a:lnTo>
                <a:lnTo>
                  <a:pt x="1112084" y="5097"/>
                </a:lnTo>
                <a:close/>
              </a:path>
            </a:pathLst>
          </a:custGeom>
          <a:solidFill>
            <a:schemeClr val="accent1">
              <a:alpha val="69804"/>
            </a:schemeClr>
          </a:solidFill>
          <a:ln>
            <a:noFill/>
          </a:ln>
          <a:effectLst>
            <a:outerShdw blurRad="381000" dist="1270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7" name="任意多边形 10"/>
          <p:cNvSpPr/>
          <p:nvPr/>
        </p:nvSpPr>
        <p:spPr>
          <a:xfrm flipH="1">
            <a:off x="7570788" y="2278063"/>
            <a:ext cx="4621213" cy="2301875"/>
          </a:xfrm>
          <a:custGeom>
            <a:avLst/>
            <a:gdLst>
              <a:gd name="connsiteX0" fmla="*/ 0 w 4873374"/>
              <a:gd name="connsiteY0" fmla="*/ 0 h 2427072"/>
              <a:gd name="connsiteX1" fmla="*/ 3908311 w 4873374"/>
              <a:gd name="connsiteY1" fmla="*/ 0 h 2427072"/>
              <a:gd name="connsiteX2" fmla="*/ 3908311 w 4873374"/>
              <a:gd name="connsiteY2" fmla="*/ 2911 h 2427072"/>
              <a:gd name="connsiteX3" fmla="*/ 4268061 w 4873374"/>
              <a:gd name="connsiteY3" fmla="*/ 2911 h 2427072"/>
              <a:gd name="connsiteX4" fmla="*/ 4873374 w 4873374"/>
              <a:gd name="connsiteY4" fmla="*/ 1213536 h 2427072"/>
              <a:gd name="connsiteX5" fmla="*/ 4268061 w 4873374"/>
              <a:gd name="connsiteY5" fmla="*/ 2424161 h 2427072"/>
              <a:gd name="connsiteX6" fmla="*/ 3908311 w 4873374"/>
              <a:gd name="connsiteY6" fmla="*/ 2424161 h 2427072"/>
              <a:gd name="connsiteX7" fmla="*/ 3908311 w 4873374"/>
              <a:gd name="connsiteY7" fmla="*/ 2427072 h 2427072"/>
              <a:gd name="connsiteX8" fmla="*/ 0 w 4873374"/>
              <a:gd name="connsiteY8" fmla="*/ 2427072 h 2427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73374" h="2427072">
                <a:moveTo>
                  <a:pt x="0" y="0"/>
                </a:moveTo>
                <a:lnTo>
                  <a:pt x="3908311" y="0"/>
                </a:lnTo>
                <a:lnTo>
                  <a:pt x="3908311" y="2911"/>
                </a:lnTo>
                <a:lnTo>
                  <a:pt x="4268061" y="2911"/>
                </a:lnTo>
                <a:lnTo>
                  <a:pt x="4873374" y="1213536"/>
                </a:lnTo>
                <a:lnTo>
                  <a:pt x="4268061" y="2424161"/>
                </a:lnTo>
                <a:lnTo>
                  <a:pt x="3908311" y="2424161"/>
                </a:lnTo>
                <a:lnTo>
                  <a:pt x="3908311" y="2427072"/>
                </a:lnTo>
                <a:lnTo>
                  <a:pt x="0" y="2427072"/>
                </a:lnTo>
                <a:close/>
              </a:path>
            </a:pathLst>
          </a:custGeom>
          <a:solidFill>
            <a:schemeClr val="accent2">
              <a:alpha val="69804"/>
            </a:schemeClr>
          </a:solidFill>
          <a:ln>
            <a:noFill/>
          </a:ln>
          <a:effectLst>
            <a:outerShdw blurRad="254000" dist="1270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8" name="六边形 7"/>
          <p:cNvSpPr/>
          <p:nvPr/>
        </p:nvSpPr>
        <p:spPr>
          <a:xfrm flipH="1">
            <a:off x="7827963" y="2486025"/>
            <a:ext cx="2187575" cy="1885950"/>
          </a:xfrm>
          <a:prstGeom prst="hexagon">
            <a:avLst/>
          </a:prstGeom>
          <a:solidFill>
            <a:schemeClr val="accent6"/>
          </a:solidFill>
          <a:ln>
            <a:noFill/>
          </a:ln>
          <a:effectLst>
            <a:outerShdw blurRad="317500" dist="127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23392" y="2365122"/>
            <a:ext cx="6819268" cy="1200329"/>
          </a:xfrm>
        </p:spPr>
        <p:txBody>
          <a:bodyPr anchor="b" anchorCtr="0">
            <a:normAutofit/>
          </a:bodyPr>
          <a:lstStyle>
            <a:lvl1pPr algn="r">
              <a:defRPr sz="6000" b="1">
                <a:solidFill>
                  <a:schemeClr val="bg1"/>
                </a:solidFill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sp>
        <p:nvSpPr>
          <p:cNvPr id="10" name="内容占位符 9"/>
          <p:cNvSpPr>
            <a:spLocks noGrp="1"/>
          </p:cNvSpPr>
          <p:nvPr>
            <p:ph sz="quarter" idx="13"/>
          </p:nvPr>
        </p:nvSpPr>
        <p:spPr>
          <a:xfrm>
            <a:off x="623888" y="3637459"/>
            <a:ext cx="6818312" cy="655637"/>
          </a:xfrm>
        </p:spPr>
        <p:txBody>
          <a:bodyPr/>
          <a:lstStyle>
            <a:lvl1pPr marL="0" indent="0" algn="r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2024/12/5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2024/12/5</a:t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7" y="457200"/>
            <a:ext cx="4165200" cy="1600200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457200"/>
            <a:ext cx="6170400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auto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7" y="2057400"/>
            <a:ext cx="4165200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2024/12/5</a:t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488488" y="365125"/>
            <a:ext cx="865312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9578280" cy="5811838"/>
          </a:xfrm>
        </p:spPr>
        <p:txBody>
          <a:bodyPr vert="eaVert"/>
          <a:lstStyle>
            <a:lvl1pPr>
              <a:defRPr/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2024/12/5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2024/12/5</a:t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file:///D:\qq&#25991;&#20214;\712321467\Image\C2C\Image2\%7b75232B38-A165-1FB7-499C-2E1C792CACB5%7d.png" TargetMode="Externa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4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6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ags" Target="../tags/tag5.xml"/><Relationship Id="rId2" Type="http://schemas.openxmlformats.org/officeDocument/2006/relationships/slideLayout" Target="../slideLayouts/slideLayout13.xml"/><Relationship Id="rId16" Type="http://schemas.openxmlformats.org/officeDocument/2006/relationships/image" Target="file:///D:\qq&#25991;&#20214;\712321467\Image\C2C\Image2\%7b75232B38-A165-1FB7-499C-2E1C792CACB5%7d.png" TargetMode="Externa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ags" Target="../tags/tag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tags" Target="../tags/tag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3.xml"/><Relationship Id="rId16" Type="http://schemas.openxmlformats.org/officeDocument/2006/relationships/image" Target="file:///D:\qq&#25991;&#20214;\712321467\Image\C2C\Image2\%7b75232B38-A165-1FB7-499C-2E1C792CACB5%7d.png" TargetMode="Externa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tags" Target="../tags/tag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ctr" anchorCtr="0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5"/>
            <p:custDataLst>
              <p:tags r:id="rId14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lnSpc>
                <a:spcPct val="120000"/>
              </a:lnSpc>
              <a:defRPr sz="120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2024/12/5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lnSpc>
                <a:spcPct val="120000"/>
              </a:lnSpc>
              <a:defRPr sz="120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lnSpc>
                <a:spcPct val="120000"/>
              </a:lnSpc>
              <a:defRPr sz="120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  <p:grpSp>
        <p:nvGrpSpPr>
          <p:cNvPr id="1031" name="组合 6"/>
          <p:cNvGrpSpPr/>
          <p:nvPr/>
        </p:nvGrpSpPr>
        <p:grpSpPr>
          <a:xfrm>
            <a:off x="1588" y="0"/>
            <a:ext cx="12188825" cy="87313"/>
            <a:chOff x="0" y="0"/>
            <a:chExt cx="12858751" cy="87933"/>
          </a:xfrm>
        </p:grpSpPr>
        <p:sp>
          <p:nvSpPr>
            <p:cNvPr id="8" name="矩形 7"/>
            <p:cNvSpPr/>
            <p:nvPr/>
          </p:nvSpPr>
          <p:spPr>
            <a:xfrm>
              <a:off x="0" y="0"/>
              <a:ext cx="12858750" cy="8793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  <p:sp>
          <p:nvSpPr>
            <p:cNvPr id="9" name="矩形 8"/>
            <p:cNvSpPr/>
            <p:nvPr/>
          </p:nvSpPr>
          <p:spPr>
            <a:xfrm>
              <a:off x="10461823" y="0"/>
              <a:ext cx="2396928" cy="8793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</p:grpSp>
      <p:sp>
        <p:nvSpPr>
          <p:cNvPr id="10" name="矩形 9"/>
          <p:cNvSpPr/>
          <p:nvPr/>
        </p:nvSpPr>
        <p:spPr>
          <a:xfrm>
            <a:off x="1588" y="87313"/>
            <a:ext cx="307975" cy="4333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1" name="KSO_TEMPLATE" hidden="1"/>
          <p:cNvSpPr/>
          <p:nvPr>
            <p:custDataLst>
              <p:tags r:id="rId15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pic>
        <p:nvPicPr>
          <p:cNvPr id="1032" name="图片 1073743875" descr="学科网 zxxk.com"/>
          <p:cNvPicPr>
            <a:picLocks noChangeAspect="1"/>
          </p:cNvPicPr>
          <p:nvPr/>
        </p:nvPicPr>
        <p:blipFill>
          <a:blip r:embed="rId16" r:link="rId17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44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ctr" anchorCtr="0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075" name="文本占位符 2"/>
          <p:cNvSpPr>
            <a:spLocks noGrp="1"/>
          </p:cNvSpPr>
          <p:nvPr>
            <p:ph type="body" idx="5"/>
            <p:custDataLst>
              <p:tags r:id="rId13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lnSpc>
                <a:spcPct val="120000"/>
              </a:lnSpc>
              <a:defRPr sz="120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2024/12/5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lnSpc>
                <a:spcPct val="120000"/>
              </a:lnSpc>
              <a:defRPr sz="120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lnSpc>
                <a:spcPct val="120000"/>
              </a:lnSpc>
              <a:defRPr sz="120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  <p:grpSp>
        <p:nvGrpSpPr>
          <p:cNvPr id="3079" name="组合 6"/>
          <p:cNvGrpSpPr/>
          <p:nvPr/>
        </p:nvGrpSpPr>
        <p:grpSpPr>
          <a:xfrm>
            <a:off x="1588" y="0"/>
            <a:ext cx="12188825" cy="87313"/>
            <a:chOff x="0" y="0"/>
            <a:chExt cx="12858751" cy="87933"/>
          </a:xfrm>
        </p:grpSpPr>
        <p:sp>
          <p:nvSpPr>
            <p:cNvPr id="8" name="矩形 7"/>
            <p:cNvSpPr/>
            <p:nvPr/>
          </p:nvSpPr>
          <p:spPr>
            <a:xfrm>
              <a:off x="0" y="0"/>
              <a:ext cx="12858750" cy="8793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  <p:sp>
          <p:nvSpPr>
            <p:cNvPr id="9" name="矩形 8"/>
            <p:cNvSpPr/>
            <p:nvPr/>
          </p:nvSpPr>
          <p:spPr>
            <a:xfrm>
              <a:off x="10461823" y="0"/>
              <a:ext cx="2396928" cy="8793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</p:grpSp>
      <p:sp>
        <p:nvSpPr>
          <p:cNvPr id="10" name="矩形 9"/>
          <p:cNvSpPr/>
          <p:nvPr/>
        </p:nvSpPr>
        <p:spPr>
          <a:xfrm>
            <a:off x="1588" y="87313"/>
            <a:ext cx="307975" cy="4333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1" name="KSO_TEMPLATE" hidden="1"/>
          <p:cNvSpPr/>
          <p:nvPr>
            <p:custDataLst>
              <p:tags r:id="rId14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pic>
        <p:nvPicPr>
          <p:cNvPr id="3080" name="图片 1073743875" descr="学科网 zxxk.com"/>
          <p:cNvPicPr>
            <a:picLocks noChangeAspect="1"/>
          </p:cNvPicPr>
          <p:nvPr/>
        </p:nvPicPr>
        <p:blipFill>
          <a:blip r:embed="rId15" r:link="rId16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ransition/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44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ctr" anchorCtr="0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7171" name="文本占位符 2"/>
          <p:cNvSpPr>
            <a:spLocks noGrp="1"/>
          </p:cNvSpPr>
          <p:nvPr>
            <p:ph type="body" idx="5"/>
            <p:custDataLst>
              <p:tags r:id="rId13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lnSpc>
                <a:spcPct val="120000"/>
              </a:lnSpc>
              <a:defRPr sz="120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2024/12/5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lnSpc>
                <a:spcPct val="120000"/>
              </a:lnSpc>
              <a:defRPr sz="120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lnSpc>
                <a:spcPct val="120000"/>
              </a:lnSpc>
              <a:defRPr sz="120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  <p:grpSp>
        <p:nvGrpSpPr>
          <p:cNvPr id="7175" name="组合 6"/>
          <p:cNvGrpSpPr/>
          <p:nvPr/>
        </p:nvGrpSpPr>
        <p:grpSpPr>
          <a:xfrm>
            <a:off x="1588" y="0"/>
            <a:ext cx="12188825" cy="87313"/>
            <a:chOff x="0" y="0"/>
            <a:chExt cx="12858751" cy="87933"/>
          </a:xfrm>
        </p:grpSpPr>
        <p:sp>
          <p:nvSpPr>
            <p:cNvPr id="8" name="矩形 7"/>
            <p:cNvSpPr/>
            <p:nvPr/>
          </p:nvSpPr>
          <p:spPr>
            <a:xfrm>
              <a:off x="0" y="0"/>
              <a:ext cx="12858750" cy="8793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  <p:sp>
          <p:nvSpPr>
            <p:cNvPr id="9" name="矩形 8"/>
            <p:cNvSpPr/>
            <p:nvPr/>
          </p:nvSpPr>
          <p:spPr>
            <a:xfrm>
              <a:off x="10461823" y="0"/>
              <a:ext cx="2396928" cy="8793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</p:grpSp>
      <p:sp>
        <p:nvSpPr>
          <p:cNvPr id="10" name="矩形 9"/>
          <p:cNvSpPr/>
          <p:nvPr/>
        </p:nvSpPr>
        <p:spPr>
          <a:xfrm>
            <a:off x="1588" y="87313"/>
            <a:ext cx="307975" cy="4333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1" name="KSO_TEMPLATE" hidden="1"/>
          <p:cNvSpPr/>
          <p:nvPr>
            <p:custDataLst>
              <p:tags r:id="rId14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pic>
        <p:nvPicPr>
          <p:cNvPr id="7176" name="图片 1073743875" descr="学科网 zxxk.com"/>
          <p:cNvPicPr>
            <a:picLocks noChangeAspect="1"/>
          </p:cNvPicPr>
          <p:nvPr/>
        </p:nvPicPr>
        <p:blipFill>
          <a:blip r:embed="rId15" r:link="rId16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</p:sldLayoutIdLst>
  <p:transition/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44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2.xml"/><Relationship Id="rId1" Type="http://schemas.openxmlformats.org/officeDocument/2006/relationships/tags" Target="../tags/tag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4.emf"/><Relationship Id="rId7" Type="http://schemas.openxmlformats.org/officeDocument/2006/relationships/image" Target="../media/image6.wmf"/><Relationship Id="rId12" Type="http://schemas.openxmlformats.org/officeDocument/2006/relationships/hyperlink" Target="&#22278;&#38181;&#26354;&#32447;&#30340;&#31532;&#20108;&#23450;&#20041;.gsp" TargetMode="External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8.wmf"/><Relationship Id="rId5" Type="http://schemas.openxmlformats.org/officeDocument/2006/relationships/image" Target="../media/image5.e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7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image" Target="../media/image11.wmf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12" Type="http://schemas.openxmlformats.org/officeDocument/2006/relationships/oleObject" Target="../embeddings/oleObject6.bin"/><Relationship Id="rId17" Type="http://schemas.openxmlformats.org/officeDocument/2006/relationships/hyperlink" Target="https://www.netpad.net.cn/resource_web/course/#/869692" TargetMode="External"/><Relationship Id="rId2" Type="http://schemas.openxmlformats.org/officeDocument/2006/relationships/tags" Target="../tags/tag14.xml"/><Relationship Id="rId16" Type="http://schemas.openxmlformats.org/officeDocument/2006/relationships/image" Target="../media/image13.png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image" Target="../media/image10.png"/><Relationship Id="rId5" Type="http://schemas.openxmlformats.org/officeDocument/2006/relationships/tags" Target="../tags/tag17.xml"/><Relationship Id="rId15" Type="http://schemas.openxmlformats.org/officeDocument/2006/relationships/image" Target="../media/image12.wmf"/><Relationship Id="rId10" Type="http://schemas.openxmlformats.org/officeDocument/2006/relationships/image" Target="../media/image9.png"/><Relationship Id="rId4" Type="http://schemas.openxmlformats.org/officeDocument/2006/relationships/tags" Target="../tags/tag16.xml"/><Relationship Id="rId9" Type="http://schemas.openxmlformats.org/officeDocument/2006/relationships/slideLayout" Target="../slideLayouts/slideLayout13.xml"/><Relationship Id="rId14" Type="http://schemas.openxmlformats.org/officeDocument/2006/relationships/oleObject" Target="../embeddings/oleObject7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28.xml"/><Relationship Id="rId13" Type="http://schemas.openxmlformats.org/officeDocument/2006/relationships/slideLayout" Target="../slideLayouts/slideLayout13.xml"/><Relationship Id="rId3" Type="http://schemas.openxmlformats.org/officeDocument/2006/relationships/tags" Target="../tags/tag23.xml"/><Relationship Id="rId7" Type="http://schemas.openxmlformats.org/officeDocument/2006/relationships/tags" Target="../tags/tag27.xml"/><Relationship Id="rId12" Type="http://schemas.openxmlformats.org/officeDocument/2006/relationships/tags" Target="../tags/tag32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tags" Target="../tags/tag26.xml"/><Relationship Id="rId11" Type="http://schemas.openxmlformats.org/officeDocument/2006/relationships/tags" Target="../tags/tag31.xml"/><Relationship Id="rId5" Type="http://schemas.openxmlformats.org/officeDocument/2006/relationships/tags" Target="../tags/tag25.xml"/><Relationship Id="rId10" Type="http://schemas.openxmlformats.org/officeDocument/2006/relationships/tags" Target="../tags/tag30.xml"/><Relationship Id="rId4" Type="http://schemas.openxmlformats.org/officeDocument/2006/relationships/tags" Target="../tags/tag24.xml"/><Relationship Id="rId9" Type="http://schemas.openxmlformats.org/officeDocument/2006/relationships/tags" Target="../tags/tag29.xml"/><Relationship Id="rId1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tags" Target="../tags/tag45.xml"/><Relationship Id="rId18" Type="http://schemas.openxmlformats.org/officeDocument/2006/relationships/tags" Target="../tags/tag50.xml"/><Relationship Id="rId26" Type="http://schemas.openxmlformats.org/officeDocument/2006/relationships/oleObject" Target="../embeddings/oleObject8.bin"/><Relationship Id="rId3" Type="http://schemas.openxmlformats.org/officeDocument/2006/relationships/tags" Target="../tags/tag35.xml"/><Relationship Id="rId21" Type="http://schemas.openxmlformats.org/officeDocument/2006/relationships/tags" Target="../tags/tag53.xml"/><Relationship Id="rId34" Type="http://schemas.openxmlformats.org/officeDocument/2006/relationships/oleObject" Target="../embeddings/oleObject12.bin"/><Relationship Id="rId7" Type="http://schemas.openxmlformats.org/officeDocument/2006/relationships/tags" Target="../tags/tag39.xml"/><Relationship Id="rId12" Type="http://schemas.openxmlformats.org/officeDocument/2006/relationships/tags" Target="../tags/tag44.xml"/><Relationship Id="rId17" Type="http://schemas.openxmlformats.org/officeDocument/2006/relationships/tags" Target="../tags/tag49.xml"/><Relationship Id="rId25" Type="http://schemas.openxmlformats.org/officeDocument/2006/relationships/slideLayout" Target="../slideLayouts/slideLayout7.xml"/><Relationship Id="rId33" Type="http://schemas.openxmlformats.org/officeDocument/2006/relationships/image" Target="../media/image18.wmf"/><Relationship Id="rId2" Type="http://schemas.openxmlformats.org/officeDocument/2006/relationships/tags" Target="../tags/tag34.xml"/><Relationship Id="rId16" Type="http://schemas.openxmlformats.org/officeDocument/2006/relationships/tags" Target="../tags/tag48.xml"/><Relationship Id="rId20" Type="http://schemas.openxmlformats.org/officeDocument/2006/relationships/tags" Target="../tags/tag52.xml"/><Relationship Id="rId29" Type="http://schemas.openxmlformats.org/officeDocument/2006/relationships/image" Target="../media/image16.wmf"/><Relationship Id="rId1" Type="http://schemas.openxmlformats.org/officeDocument/2006/relationships/tags" Target="../tags/tag33.xml"/><Relationship Id="rId6" Type="http://schemas.openxmlformats.org/officeDocument/2006/relationships/tags" Target="../tags/tag38.xml"/><Relationship Id="rId11" Type="http://schemas.openxmlformats.org/officeDocument/2006/relationships/tags" Target="../tags/tag43.xml"/><Relationship Id="rId24" Type="http://schemas.openxmlformats.org/officeDocument/2006/relationships/tags" Target="../tags/tag56.xml"/><Relationship Id="rId32" Type="http://schemas.openxmlformats.org/officeDocument/2006/relationships/oleObject" Target="../embeddings/oleObject11.bin"/><Relationship Id="rId5" Type="http://schemas.openxmlformats.org/officeDocument/2006/relationships/tags" Target="../tags/tag37.xml"/><Relationship Id="rId15" Type="http://schemas.openxmlformats.org/officeDocument/2006/relationships/tags" Target="../tags/tag47.xml"/><Relationship Id="rId23" Type="http://schemas.openxmlformats.org/officeDocument/2006/relationships/tags" Target="../tags/tag55.xml"/><Relationship Id="rId28" Type="http://schemas.openxmlformats.org/officeDocument/2006/relationships/oleObject" Target="../embeddings/oleObject9.bin"/><Relationship Id="rId36" Type="http://schemas.openxmlformats.org/officeDocument/2006/relationships/image" Target="../media/image20.wmf"/><Relationship Id="rId10" Type="http://schemas.openxmlformats.org/officeDocument/2006/relationships/tags" Target="../tags/tag42.xml"/><Relationship Id="rId19" Type="http://schemas.openxmlformats.org/officeDocument/2006/relationships/tags" Target="../tags/tag51.xml"/><Relationship Id="rId31" Type="http://schemas.openxmlformats.org/officeDocument/2006/relationships/image" Target="../media/image17.wmf"/><Relationship Id="rId4" Type="http://schemas.openxmlformats.org/officeDocument/2006/relationships/tags" Target="../tags/tag36.xml"/><Relationship Id="rId9" Type="http://schemas.openxmlformats.org/officeDocument/2006/relationships/tags" Target="../tags/tag41.xml"/><Relationship Id="rId14" Type="http://schemas.openxmlformats.org/officeDocument/2006/relationships/tags" Target="../tags/tag46.xml"/><Relationship Id="rId22" Type="http://schemas.openxmlformats.org/officeDocument/2006/relationships/tags" Target="../tags/tag54.xml"/><Relationship Id="rId27" Type="http://schemas.openxmlformats.org/officeDocument/2006/relationships/image" Target="../media/image15.wmf"/><Relationship Id="rId30" Type="http://schemas.openxmlformats.org/officeDocument/2006/relationships/oleObject" Target="../embeddings/oleObject10.bin"/><Relationship Id="rId35" Type="http://schemas.openxmlformats.org/officeDocument/2006/relationships/image" Target="../media/image19.wmf"/><Relationship Id="rId8" Type="http://schemas.openxmlformats.org/officeDocument/2006/relationships/tags" Target="../tags/tag40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13" Type="http://schemas.openxmlformats.org/officeDocument/2006/relationships/tags" Target="../tags/tag69.xml"/><Relationship Id="rId18" Type="http://schemas.openxmlformats.org/officeDocument/2006/relationships/tags" Target="../tags/tag74.xml"/><Relationship Id="rId3" Type="http://schemas.openxmlformats.org/officeDocument/2006/relationships/tags" Target="../tags/tag59.xml"/><Relationship Id="rId21" Type="http://schemas.openxmlformats.org/officeDocument/2006/relationships/notesSlide" Target="../notesSlides/notesSlide1.xml"/><Relationship Id="rId7" Type="http://schemas.openxmlformats.org/officeDocument/2006/relationships/tags" Target="../tags/tag63.xml"/><Relationship Id="rId12" Type="http://schemas.openxmlformats.org/officeDocument/2006/relationships/tags" Target="../tags/tag68.xml"/><Relationship Id="rId17" Type="http://schemas.openxmlformats.org/officeDocument/2006/relationships/tags" Target="../tags/tag73.xml"/><Relationship Id="rId2" Type="http://schemas.openxmlformats.org/officeDocument/2006/relationships/tags" Target="../tags/tag58.xml"/><Relationship Id="rId16" Type="http://schemas.openxmlformats.org/officeDocument/2006/relationships/tags" Target="../tags/tag72.xml"/><Relationship Id="rId20" Type="http://schemas.openxmlformats.org/officeDocument/2006/relationships/slideLayout" Target="../slideLayouts/slideLayout7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11" Type="http://schemas.openxmlformats.org/officeDocument/2006/relationships/tags" Target="../tags/tag67.xml"/><Relationship Id="rId5" Type="http://schemas.openxmlformats.org/officeDocument/2006/relationships/tags" Target="../tags/tag61.xml"/><Relationship Id="rId15" Type="http://schemas.openxmlformats.org/officeDocument/2006/relationships/tags" Target="../tags/tag71.xml"/><Relationship Id="rId23" Type="http://schemas.openxmlformats.org/officeDocument/2006/relationships/image" Target="../media/image21.wmf"/><Relationship Id="rId10" Type="http://schemas.openxmlformats.org/officeDocument/2006/relationships/tags" Target="../tags/tag66.xml"/><Relationship Id="rId19" Type="http://schemas.openxmlformats.org/officeDocument/2006/relationships/tags" Target="../tags/tag75.xml"/><Relationship Id="rId4" Type="http://schemas.openxmlformats.org/officeDocument/2006/relationships/tags" Target="../tags/tag60.xml"/><Relationship Id="rId9" Type="http://schemas.openxmlformats.org/officeDocument/2006/relationships/tags" Target="../tags/tag65.xml"/><Relationship Id="rId14" Type="http://schemas.openxmlformats.org/officeDocument/2006/relationships/tags" Target="../tags/tag70.xml"/><Relationship Id="rId22" Type="http://schemas.openxmlformats.org/officeDocument/2006/relationships/oleObject" Target="../embeddings/oleObject13.bin"/></Relationships>
</file>

<file path=ppt/slides/_rels/slide8.xml.rels><?xml version="1.0" encoding="UTF-8" standalone="yes"?>
<Relationships xmlns="http://schemas.openxmlformats.org/package/2006/relationships"><Relationship Id="rId26" Type="http://schemas.openxmlformats.org/officeDocument/2006/relationships/tags" Target="../tags/tag101.xml"/><Relationship Id="rId21" Type="http://schemas.openxmlformats.org/officeDocument/2006/relationships/tags" Target="../tags/tag96.xml"/><Relationship Id="rId42" Type="http://schemas.openxmlformats.org/officeDocument/2006/relationships/image" Target="../media/image25.png"/><Relationship Id="rId47" Type="http://schemas.openxmlformats.org/officeDocument/2006/relationships/oleObject" Target="../embeddings/oleObject16.bin"/><Relationship Id="rId63" Type="http://schemas.openxmlformats.org/officeDocument/2006/relationships/image" Target="../media/image37.wmf"/><Relationship Id="rId68" Type="http://schemas.openxmlformats.org/officeDocument/2006/relationships/oleObject" Target="../embeddings/oleObject25.bin"/><Relationship Id="rId7" Type="http://schemas.openxmlformats.org/officeDocument/2006/relationships/tags" Target="../tags/tag82.xml"/><Relationship Id="rId71" Type="http://schemas.openxmlformats.org/officeDocument/2006/relationships/image" Target="../media/image41.wmf"/><Relationship Id="rId2" Type="http://schemas.openxmlformats.org/officeDocument/2006/relationships/tags" Target="../tags/tag77.xml"/><Relationship Id="rId16" Type="http://schemas.openxmlformats.org/officeDocument/2006/relationships/tags" Target="../tags/tag91.xml"/><Relationship Id="rId29" Type="http://schemas.openxmlformats.org/officeDocument/2006/relationships/tags" Target="../tags/tag104.xml"/><Relationship Id="rId11" Type="http://schemas.openxmlformats.org/officeDocument/2006/relationships/tags" Target="../tags/tag86.xml"/><Relationship Id="rId24" Type="http://schemas.openxmlformats.org/officeDocument/2006/relationships/tags" Target="../tags/tag99.xml"/><Relationship Id="rId32" Type="http://schemas.openxmlformats.org/officeDocument/2006/relationships/tags" Target="../tags/tag107.xml"/><Relationship Id="rId37" Type="http://schemas.openxmlformats.org/officeDocument/2006/relationships/tags" Target="../tags/tag112.xml"/><Relationship Id="rId40" Type="http://schemas.openxmlformats.org/officeDocument/2006/relationships/image" Target="../media/image23.png"/><Relationship Id="rId45" Type="http://schemas.openxmlformats.org/officeDocument/2006/relationships/oleObject" Target="../embeddings/oleObject15.bin"/><Relationship Id="rId53" Type="http://schemas.openxmlformats.org/officeDocument/2006/relationships/oleObject" Target="../embeddings/oleObject18.bin"/><Relationship Id="rId58" Type="http://schemas.openxmlformats.org/officeDocument/2006/relationships/oleObject" Target="../embeddings/oleObject20.bin"/><Relationship Id="rId66" Type="http://schemas.openxmlformats.org/officeDocument/2006/relationships/oleObject" Target="../embeddings/oleObject24.bin"/><Relationship Id="rId5" Type="http://schemas.openxmlformats.org/officeDocument/2006/relationships/tags" Target="../tags/tag80.xml"/><Relationship Id="rId61" Type="http://schemas.openxmlformats.org/officeDocument/2006/relationships/image" Target="../media/image36.wmf"/><Relationship Id="rId19" Type="http://schemas.openxmlformats.org/officeDocument/2006/relationships/tags" Target="../tags/tag94.xml"/><Relationship Id="rId14" Type="http://schemas.openxmlformats.org/officeDocument/2006/relationships/tags" Target="../tags/tag89.xml"/><Relationship Id="rId22" Type="http://schemas.openxmlformats.org/officeDocument/2006/relationships/tags" Target="../tags/tag97.xml"/><Relationship Id="rId27" Type="http://schemas.openxmlformats.org/officeDocument/2006/relationships/tags" Target="../tags/tag102.xml"/><Relationship Id="rId30" Type="http://schemas.openxmlformats.org/officeDocument/2006/relationships/tags" Target="../tags/tag105.xml"/><Relationship Id="rId35" Type="http://schemas.openxmlformats.org/officeDocument/2006/relationships/tags" Target="../tags/tag110.xml"/><Relationship Id="rId43" Type="http://schemas.openxmlformats.org/officeDocument/2006/relationships/oleObject" Target="../embeddings/oleObject14.bin"/><Relationship Id="rId48" Type="http://schemas.openxmlformats.org/officeDocument/2006/relationships/image" Target="../media/image28.wmf"/><Relationship Id="rId56" Type="http://schemas.openxmlformats.org/officeDocument/2006/relationships/oleObject" Target="../embeddings/oleObject19.bin"/><Relationship Id="rId64" Type="http://schemas.openxmlformats.org/officeDocument/2006/relationships/oleObject" Target="../embeddings/oleObject23.bin"/><Relationship Id="rId69" Type="http://schemas.openxmlformats.org/officeDocument/2006/relationships/image" Target="../media/image40.wmf"/><Relationship Id="rId8" Type="http://schemas.openxmlformats.org/officeDocument/2006/relationships/tags" Target="../tags/tag83.xml"/><Relationship Id="rId51" Type="http://schemas.openxmlformats.org/officeDocument/2006/relationships/image" Target="../media/image30.wmf"/><Relationship Id="rId3" Type="http://schemas.openxmlformats.org/officeDocument/2006/relationships/tags" Target="../tags/tag78.xml"/><Relationship Id="rId12" Type="http://schemas.openxmlformats.org/officeDocument/2006/relationships/tags" Target="../tags/tag87.xml"/><Relationship Id="rId17" Type="http://schemas.openxmlformats.org/officeDocument/2006/relationships/tags" Target="../tags/tag92.xml"/><Relationship Id="rId25" Type="http://schemas.openxmlformats.org/officeDocument/2006/relationships/tags" Target="../tags/tag100.xml"/><Relationship Id="rId33" Type="http://schemas.openxmlformats.org/officeDocument/2006/relationships/tags" Target="../tags/tag108.xml"/><Relationship Id="rId38" Type="http://schemas.openxmlformats.org/officeDocument/2006/relationships/slideLayout" Target="../slideLayouts/slideLayout18.xml"/><Relationship Id="rId46" Type="http://schemas.openxmlformats.org/officeDocument/2006/relationships/image" Target="../media/image27.wmf"/><Relationship Id="rId59" Type="http://schemas.openxmlformats.org/officeDocument/2006/relationships/image" Target="../media/image35.wmf"/><Relationship Id="rId67" Type="http://schemas.openxmlformats.org/officeDocument/2006/relationships/image" Target="../media/image39.wmf"/><Relationship Id="rId20" Type="http://schemas.openxmlformats.org/officeDocument/2006/relationships/tags" Target="../tags/tag95.xml"/><Relationship Id="rId41" Type="http://schemas.openxmlformats.org/officeDocument/2006/relationships/image" Target="../media/image24.png"/><Relationship Id="rId54" Type="http://schemas.openxmlformats.org/officeDocument/2006/relationships/image" Target="../media/image32.wmf"/><Relationship Id="rId62" Type="http://schemas.openxmlformats.org/officeDocument/2006/relationships/oleObject" Target="../embeddings/oleObject22.bin"/><Relationship Id="rId70" Type="http://schemas.openxmlformats.org/officeDocument/2006/relationships/oleObject" Target="../embeddings/oleObject26.bin"/><Relationship Id="rId1" Type="http://schemas.openxmlformats.org/officeDocument/2006/relationships/tags" Target="../tags/tag76.xml"/><Relationship Id="rId6" Type="http://schemas.openxmlformats.org/officeDocument/2006/relationships/tags" Target="../tags/tag81.xml"/><Relationship Id="rId15" Type="http://schemas.openxmlformats.org/officeDocument/2006/relationships/tags" Target="../tags/tag90.xml"/><Relationship Id="rId23" Type="http://schemas.openxmlformats.org/officeDocument/2006/relationships/tags" Target="../tags/tag98.xml"/><Relationship Id="rId28" Type="http://schemas.openxmlformats.org/officeDocument/2006/relationships/tags" Target="../tags/tag103.xml"/><Relationship Id="rId36" Type="http://schemas.openxmlformats.org/officeDocument/2006/relationships/tags" Target="../tags/tag111.xml"/><Relationship Id="rId49" Type="http://schemas.openxmlformats.org/officeDocument/2006/relationships/image" Target="../media/image29.wmf"/><Relationship Id="rId57" Type="http://schemas.openxmlformats.org/officeDocument/2006/relationships/image" Target="../media/image34.wmf"/><Relationship Id="rId10" Type="http://schemas.openxmlformats.org/officeDocument/2006/relationships/tags" Target="../tags/tag85.xml"/><Relationship Id="rId31" Type="http://schemas.openxmlformats.org/officeDocument/2006/relationships/tags" Target="../tags/tag106.xml"/><Relationship Id="rId44" Type="http://schemas.openxmlformats.org/officeDocument/2006/relationships/image" Target="../media/image26.wmf"/><Relationship Id="rId52" Type="http://schemas.openxmlformats.org/officeDocument/2006/relationships/image" Target="../media/image31.wmf"/><Relationship Id="rId60" Type="http://schemas.openxmlformats.org/officeDocument/2006/relationships/oleObject" Target="../embeddings/oleObject21.bin"/><Relationship Id="rId65" Type="http://schemas.openxmlformats.org/officeDocument/2006/relationships/image" Target="../media/image38.wmf"/><Relationship Id="rId4" Type="http://schemas.openxmlformats.org/officeDocument/2006/relationships/tags" Target="../tags/tag79.xml"/><Relationship Id="rId9" Type="http://schemas.openxmlformats.org/officeDocument/2006/relationships/tags" Target="../tags/tag84.xml"/><Relationship Id="rId13" Type="http://schemas.openxmlformats.org/officeDocument/2006/relationships/tags" Target="../tags/tag88.xml"/><Relationship Id="rId18" Type="http://schemas.openxmlformats.org/officeDocument/2006/relationships/tags" Target="../tags/tag93.xml"/><Relationship Id="rId39" Type="http://schemas.openxmlformats.org/officeDocument/2006/relationships/image" Target="../media/image22.png"/><Relationship Id="rId34" Type="http://schemas.openxmlformats.org/officeDocument/2006/relationships/tags" Target="../tags/tag109.xml"/><Relationship Id="rId50" Type="http://schemas.openxmlformats.org/officeDocument/2006/relationships/oleObject" Target="../embeddings/oleObject17.bin"/><Relationship Id="rId55" Type="http://schemas.openxmlformats.org/officeDocument/2006/relationships/image" Target="../media/image33.wmf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tags" Target="../tags/tag125.xml"/><Relationship Id="rId18" Type="http://schemas.openxmlformats.org/officeDocument/2006/relationships/oleObject" Target="../embeddings/oleObject28.bin"/><Relationship Id="rId26" Type="http://schemas.openxmlformats.org/officeDocument/2006/relationships/oleObject" Target="../embeddings/oleObject32.bin"/><Relationship Id="rId3" Type="http://schemas.openxmlformats.org/officeDocument/2006/relationships/tags" Target="../tags/tag115.xml"/><Relationship Id="rId21" Type="http://schemas.openxmlformats.org/officeDocument/2006/relationships/image" Target="../media/image44.wmf"/><Relationship Id="rId34" Type="http://schemas.openxmlformats.org/officeDocument/2006/relationships/oleObject" Target="../embeddings/oleObject36.bin"/><Relationship Id="rId7" Type="http://schemas.openxmlformats.org/officeDocument/2006/relationships/tags" Target="../tags/tag119.xml"/><Relationship Id="rId12" Type="http://schemas.openxmlformats.org/officeDocument/2006/relationships/tags" Target="../tags/tag124.xml"/><Relationship Id="rId17" Type="http://schemas.openxmlformats.org/officeDocument/2006/relationships/image" Target="../media/image42.wmf"/><Relationship Id="rId25" Type="http://schemas.openxmlformats.org/officeDocument/2006/relationships/image" Target="../media/image46.wmf"/><Relationship Id="rId33" Type="http://schemas.openxmlformats.org/officeDocument/2006/relationships/image" Target="../media/image50.wmf"/><Relationship Id="rId2" Type="http://schemas.openxmlformats.org/officeDocument/2006/relationships/tags" Target="../tags/tag114.xml"/><Relationship Id="rId16" Type="http://schemas.openxmlformats.org/officeDocument/2006/relationships/oleObject" Target="../embeddings/oleObject27.bin"/><Relationship Id="rId20" Type="http://schemas.openxmlformats.org/officeDocument/2006/relationships/oleObject" Target="../embeddings/oleObject29.bin"/><Relationship Id="rId29" Type="http://schemas.openxmlformats.org/officeDocument/2006/relationships/image" Target="../media/image48.wmf"/><Relationship Id="rId1" Type="http://schemas.openxmlformats.org/officeDocument/2006/relationships/tags" Target="../tags/tag113.xml"/><Relationship Id="rId6" Type="http://schemas.openxmlformats.org/officeDocument/2006/relationships/tags" Target="../tags/tag118.xml"/><Relationship Id="rId11" Type="http://schemas.openxmlformats.org/officeDocument/2006/relationships/tags" Target="../tags/tag123.xml"/><Relationship Id="rId24" Type="http://schemas.openxmlformats.org/officeDocument/2006/relationships/oleObject" Target="../embeddings/oleObject31.bin"/><Relationship Id="rId32" Type="http://schemas.openxmlformats.org/officeDocument/2006/relationships/oleObject" Target="../embeddings/oleObject35.bin"/><Relationship Id="rId5" Type="http://schemas.openxmlformats.org/officeDocument/2006/relationships/tags" Target="../tags/tag117.xml"/><Relationship Id="rId15" Type="http://schemas.openxmlformats.org/officeDocument/2006/relationships/slideLayout" Target="../slideLayouts/slideLayout7.xml"/><Relationship Id="rId23" Type="http://schemas.openxmlformats.org/officeDocument/2006/relationships/image" Target="../media/image45.wmf"/><Relationship Id="rId28" Type="http://schemas.openxmlformats.org/officeDocument/2006/relationships/oleObject" Target="../embeddings/oleObject33.bin"/><Relationship Id="rId10" Type="http://schemas.openxmlformats.org/officeDocument/2006/relationships/tags" Target="../tags/tag122.xml"/><Relationship Id="rId19" Type="http://schemas.openxmlformats.org/officeDocument/2006/relationships/image" Target="../media/image43.wmf"/><Relationship Id="rId31" Type="http://schemas.openxmlformats.org/officeDocument/2006/relationships/image" Target="../media/image49.wmf"/><Relationship Id="rId4" Type="http://schemas.openxmlformats.org/officeDocument/2006/relationships/tags" Target="../tags/tag116.xml"/><Relationship Id="rId9" Type="http://schemas.openxmlformats.org/officeDocument/2006/relationships/tags" Target="../tags/tag121.xml"/><Relationship Id="rId14" Type="http://schemas.openxmlformats.org/officeDocument/2006/relationships/tags" Target="../tags/tag126.xml"/><Relationship Id="rId22" Type="http://schemas.openxmlformats.org/officeDocument/2006/relationships/oleObject" Target="../embeddings/oleObject30.bin"/><Relationship Id="rId27" Type="http://schemas.openxmlformats.org/officeDocument/2006/relationships/image" Target="../media/image47.wmf"/><Relationship Id="rId30" Type="http://schemas.openxmlformats.org/officeDocument/2006/relationships/oleObject" Target="../embeddings/oleObject34.bin"/><Relationship Id="rId35" Type="http://schemas.openxmlformats.org/officeDocument/2006/relationships/image" Target="../media/image51.wmf"/><Relationship Id="rId8" Type="http://schemas.openxmlformats.org/officeDocument/2006/relationships/tags" Target="../tags/tag120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134.xml"/><Relationship Id="rId13" Type="http://schemas.openxmlformats.org/officeDocument/2006/relationships/tags" Target="../tags/tag139.xml"/><Relationship Id="rId18" Type="http://schemas.openxmlformats.org/officeDocument/2006/relationships/slideLayout" Target="../slideLayouts/slideLayout28.xml"/><Relationship Id="rId26" Type="http://schemas.openxmlformats.org/officeDocument/2006/relationships/image" Target="../media/image55.wmf"/><Relationship Id="rId3" Type="http://schemas.openxmlformats.org/officeDocument/2006/relationships/tags" Target="../tags/tag129.xml"/><Relationship Id="rId21" Type="http://schemas.openxmlformats.org/officeDocument/2006/relationships/oleObject" Target="../embeddings/oleObject38.bin"/><Relationship Id="rId7" Type="http://schemas.openxmlformats.org/officeDocument/2006/relationships/tags" Target="../tags/tag133.xml"/><Relationship Id="rId12" Type="http://schemas.openxmlformats.org/officeDocument/2006/relationships/tags" Target="../tags/tag138.xml"/><Relationship Id="rId17" Type="http://schemas.openxmlformats.org/officeDocument/2006/relationships/tags" Target="../tags/tag143.xml"/><Relationship Id="rId25" Type="http://schemas.openxmlformats.org/officeDocument/2006/relationships/oleObject" Target="../embeddings/oleObject40.bin"/><Relationship Id="rId2" Type="http://schemas.openxmlformats.org/officeDocument/2006/relationships/tags" Target="../tags/tag128.xml"/><Relationship Id="rId16" Type="http://schemas.openxmlformats.org/officeDocument/2006/relationships/tags" Target="../tags/tag142.xml"/><Relationship Id="rId20" Type="http://schemas.openxmlformats.org/officeDocument/2006/relationships/image" Target="../media/image52.wmf"/><Relationship Id="rId1" Type="http://schemas.openxmlformats.org/officeDocument/2006/relationships/tags" Target="../tags/tag127.xml"/><Relationship Id="rId6" Type="http://schemas.openxmlformats.org/officeDocument/2006/relationships/tags" Target="../tags/tag132.xml"/><Relationship Id="rId11" Type="http://schemas.openxmlformats.org/officeDocument/2006/relationships/tags" Target="../tags/tag137.xml"/><Relationship Id="rId24" Type="http://schemas.openxmlformats.org/officeDocument/2006/relationships/image" Target="../media/image54.wmf"/><Relationship Id="rId5" Type="http://schemas.openxmlformats.org/officeDocument/2006/relationships/tags" Target="../tags/tag131.xml"/><Relationship Id="rId15" Type="http://schemas.openxmlformats.org/officeDocument/2006/relationships/tags" Target="../tags/tag141.xml"/><Relationship Id="rId23" Type="http://schemas.openxmlformats.org/officeDocument/2006/relationships/oleObject" Target="../embeddings/oleObject39.bin"/><Relationship Id="rId10" Type="http://schemas.openxmlformats.org/officeDocument/2006/relationships/tags" Target="../tags/tag136.xml"/><Relationship Id="rId19" Type="http://schemas.openxmlformats.org/officeDocument/2006/relationships/oleObject" Target="../embeddings/oleObject37.bin"/><Relationship Id="rId4" Type="http://schemas.openxmlformats.org/officeDocument/2006/relationships/tags" Target="../tags/tag130.xml"/><Relationship Id="rId9" Type="http://schemas.openxmlformats.org/officeDocument/2006/relationships/tags" Target="../tags/tag135.xml"/><Relationship Id="rId14" Type="http://schemas.openxmlformats.org/officeDocument/2006/relationships/tags" Target="../tags/tag140.xml"/><Relationship Id="rId22" Type="http://schemas.openxmlformats.org/officeDocument/2006/relationships/image" Target="../media/image53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oleObject" Target="../embeddings/oleObject43.bin"/><Relationship Id="rId18" Type="http://schemas.openxmlformats.org/officeDocument/2006/relationships/image" Target="../media/image60.emf"/><Relationship Id="rId3" Type="http://schemas.openxmlformats.org/officeDocument/2006/relationships/tags" Target="../tags/tag146.xml"/><Relationship Id="rId7" Type="http://schemas.openxmlformats.org/officeDocument/2006/relationships/tags" Target="../tags/tag150.xml"/><Relationship Id="rId12" Type="http://schemas.openxmlformats.org/officeDocument/2006/relationships/image" Target="../media/image57.wmf"/><Relationship Id="rId17" Type="http://schemas.openxmlformats.org/officeDocument/2006/relationships/package" Target="../embeddings/Microsoft_Word_Document1.docx"/><Relationship Id="rId2" Type="http://schemas.openxmlformats.org/officeDocument/2006/relationships/tags" Target="../tags/tag145.xml"/><Relationship Id="rId16" Type="http://schemas.openxmlformats.org/officeDocument/2006/relationships/image" Target="../media/image59.emf"/><Relationship Id="rId1" Type="http://schemas.openxmlformats.org/officeDocument/2006/relationships/tags" Target="../tags/tag144.xml"/><Relationship Id="rId6" Type="http://schemas.openxmlformats.org/officeDocument/2006/relationships/tags" Target="../tags/tag149.xml"/><Relationship Id="rId11" Type="http://schemas.openxmlformats.org/officeDocument/2006/relationships/oleObject" Target="../embeddings/oleObject42.bin"/><Relationship Id="rId5" Type="http://schemas.openxmlformats.org/officeDocument/2006/relationships/tags" Target="../tags/tag148.xml"/><Relationship Id="rId15" Type="http://schemas.openxmlformats.org/officeDocument/2006/relationships/package" Target="../embeddings/Microsoft_Word_Document.docx"/><Relationship Id="rId10" Type="http://schemas.openxmlformats.org/officeDocument/2006/relationships/image" Target="../media/image56.wmf"/><Relationship Id="rId4" Type="http://schemas.openxmlformats.org/officeDocument/2006/relationships/tags" Target="../tags/tag147.xml"/><Relationship Id="rId9" Type="http://schemas.openxmlformats.org/officeDocument/2006/relationships/oleObject" Target="../embeddings/oleObject41.bin"/><Relationship Id="rId14" Type="http://schemas.openxmlformats.org/officeDocument/2006/relationships/image" Target="../media/image58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154.xml"/><Relationship Id="rId2" Type="http://schemas.openxmlformats.org/officeDocument/2006/relationships/tags" Target="../tags/tag153.xml"/><Relationship Id="rId1" Type="http://schemas.openxmlformats.org/officeDocument/2006/relationships/tags" Target="../tags/tag152.xml"/><Relationship Id="rId4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标题 3073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623570" y="2421255"/>
            <a:ext cx="6768465" cy="1958975"/>
          </a:xfrm>
        </p:spPr>
        <p:txBody>
          <a:bodyPr vert="horz" lIns="91440" tIns="45720" rIns="91440" bIns="45720" anchor="ctr" anchorCtr="0">
            <a:noAutofit/>
          </a:bodyPr>
          <a:lstStyle/>
          <a:p>
            <a:pPr algn="ctr" defTabSz="914400">
              <a:buClrTx/>
              <a:buSzTx/>
              <a:buFontTx/>
              <a:buNone/>
            </a:pPr>
            <a:r>
              <a:rPr lang="en-US" altLang="zh-CN" sz="6600" kern="1200" dirty="0">
                <a:latin typeface="Times New Roman" panose="02020603050405020304" charset="0"/>
                <a:ea typeface="+mj-ea"/>
                <a:cs typeface="+mj-cs"/>
                <a:sym typeface="黑体" panose="02010609060101010101" charset="-122"/>
              </a:rPr>
              <a:t>3</a:t>
            </a:r>
            <a:r>
              <a:rPr lang="zh-CN" altLang="en-US" sz="6600" kern="1200" dirty="0">
                <a:latin typeface="Times New Roman" panose="02020603050405020304" charset="0"/>
                <a:ea typeface="+mj-ea"/>
                <a:cs typeface="+mj-cs"/>
                <a:sym typeface="黑体" panose="02010609060101010101" charset="-122"/>
              </a:rPr>
              <a:t>.</a:t>
            </a:r>
            <a:r>
              <a:rPr lang="en-US" altLang="zh-CN" sz="6600" kern="1200" dirty="0">
                <a:latin typeface="Times New Roman" panose="02020603050405020304" charset="0"/>
                <a:ea typeface="+mj-ea"/>
                <a:cs typeface="+mj-cs"/>
                <a:sym typeface="黑体" panose="02010609060101010101" charset="-122"/>
              </a:rPr>
              <a:t>3.1 </a:t>
            </a:r>
            <a:r>
              <a:rPr lang="zh-CN" altLang="en-US" sz="6600" kern="1200" dirty="0">
                <a:latin typeface="Times New Roman" panose="02020603050405020304" charset="0"/>
                <a:ea typeface="+mj-ea"/>
                <a:cs typeface="+mj-cs"/>
                <a:sym typeface="黑体" panose="02010609060101010101" charset="-122"/>
              </a:rPr>
              <a:t>抛物线及其标准方程（</a:t>
            </a:r>
            <a:r>
              <a:rPr lang="en-US" altLang="zh-CN" sz="6600" kern="1200" dirty="0">
                <a:latin typeface="Times New Roman" panose="02020603050405020304" charset="0"/>
                <a:ea typeface="+mj-ea"/>
                <a:cs typeface="+mj-cs"/>
                <a:sym typeface="黑体" panose="02010609060101010101" charset="-122"/>
              </a:rPr>
              <a:t>1</a:t>
            </a:r>
            <a:r>
              <a:rPr lang="zh-CN" altLang="en-US" sz="6600" kern="1200" dirty="0">
                <a:latin typeface="Times New Roman" panose="02020603050405020304" charset="0"/>
                <a:ea typeface="+mj-ea"/>
                <a:cs typeface="+mj-cs"/>
                <a:sym typeface="黑体" panose="02010609060101010101" charset="-122"/>
              </a:rPr>
              <a:t>）</a:t>
            </a:r>
            <a:endParaRPr lang="zh-CN" altLang="en-US" sz="6600" kern="1200" baseline="0" dirty="0">
              <a:latin typeface="Times New Roman" panose="02020603050405020304" charset="0"/>
              <a:ea typeface="+mj-ea"/>
              <a:cs typeface="+mj-cs"/>
              <a:sym typeface="黑体" panose="02010609060101010101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70432D2-7448-5D71-6423-6ECE709F1708}"/>
              </a:ext>
            </a:extLst>
          </p:cNvPr>
          <p:cNvSpPr txBox="1"/>
          <p:nvPr/>
        </p:nvSpPr>
        <p:spPr>
          <a:xfrm>
            <a:off x="0" y="908825"/>
            <a:ext cx="91614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高中数学人教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版（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2019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）选择性必修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第三章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圆锥曲线的方程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》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楷体_GB2312" panose="02010609030101010101" pitchFamily="49" charset="-122"/>
              <a:cs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6" name="Rectangle 17415">
            <a:extLst>
              <a:ext uri="{FF2B5EF4-FFF2-40B4-BE49-F238E27FC236}">
                <a16:creationId xmlns:a16="http://schemas.microsoft.com/office/drawing/2014/main" id="{1C4FDBE2-32F7-4AC4-A40C-C51C65B1D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418" name="Arc 17417">
            <a:extLst>
              <a:ext uri="{FF2B5EF4-FFF2-40B4-BE49-F238E27FC236}">
                <a16:creationId xmlns:a16="http://schemas.microsoft.com/office/drawing/2014/main" id="{E2B33195-5BCA-4BB7-A82D-673952268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604789">
            <a:off x="675639" y="775849"/>
            <a:ext cx="2987899" cy="2987899"/>
          </a:xfrm>
          <a:prstGeom prst="arc">
            <a:avLst>
              <a:gd name="adj1" fmla="val 14455503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410" name="Text Box 4">
            <a:extLst>
              <a:ext uri="{FF2B5EF4-FFF2-40B4-BE49-F238E27FC236}">
                <a16:creationId xmlns:a16="http://schemas.microsoft.com/office/drawing/2014/main" id="{DBBC724E-7F02-5992-69A1-372C03268E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5031" y="2504538"/>
            <a:ext cx="4425551" cy="23876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zh-CN" altLang="en-US" sz="38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抛物线是一种常见的曲线，例如太阳灶、喷泉中喷出的水珠。</a:t>
            </a:r>
          </a:p>
        </p:txBody>
      </p:sp>
      <p:sp>
        <p:nvSpPr>
          <p:cNvPr id="17413" name="Oval 17419">
            <a:extLst>
              <a:ext uri="{FF2B5EF4-FFF2-40B4-BE49-F238E27FC236}">
                <a16:creationId xmlns:a16="http://schemas.microsoft.com/office/drawing/2014/main" id="{CF8AD9F3-9AF6-494F-83A3-2F67756393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5976" y="2130090"/>
            <a:ext cx="457824" cy="44540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414" name="Freeform: Shape 17421">
            <a:extLst>
              <a:ext uri="{FF2B5EF4-FFF2-40B4-BE49-F238E27FC236}">
                <a16:creationId xmlns:a16="http://schemas.microsoft.com/office/drawing/2014/main" id="{11156773-3FB3-46D9-9F87-8212874048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13872" y="3116072"/>
            <a:ext cx="4378128" cy="3741928"/>
          </a:xfrm>
          <a:custGeom>
            <a:avLst/>
            <a:gdLst>
              <a:gd name="connsiteX0" fmla="*/ 2605183 w 4378128"/>
              <a:gd name="connsiteY0" fmla="*/ 0 h 3741928"/>
              <a:gd name="connsiteX1" fmla="*/ 4262321 w 4378128"/>
              <a:gd name="connsiteY1" fmla="*/ 594897 h 3741928"/>
              <a:gd name="connsiteX2" fmla="*/ 4378128 w 4378128"/>
              <a:gd name="connsiteY2" fmla="*/ 700149 h 3741928"/>
              <a:gd name="connsiteX3" fmla="*/ 4378128 w 4378128"/>
              <a:gd name="connsiteY3" fmla="*/ 3741928 h 3741928"/>
              <a:gd name="connsiteX4" fmla="*/ 263831 w 4378128"/>
              <a:gd name="connsiteY4" fmla="*/ 3741928 h 3741928"/>
              <a:gd name="connsiteX5" fmla="*/ 204729 w 4378128"/>
              <a:gd name="connsiteY5" fmla="*/ 3619238 h 3741928"/>
              <a:gd name="connsiteX6" fmla="*/ 0 w 4378128"/>
              <a:gd name="connsiteY6" fmla="*/ 2605183 h 3741928"/>
              <a:gd name="connsiteX7" fmla="*/ 2605183 w 4378128"/>
              <a:gd name="connsiteY7" fmla="*/ 0 h 3741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78128" h="3741928">
                <a:moveTo>
                  <a:pt x="2605183" y="0"/>
                </a:moveTo>
                <a:cubicBezTo>
                  <a:pt x="3234659" y="0"/>
                  <a:pt x="3811992" y="223253"/>
                  <a:pt x="4262321" y="594897"/>
                </a:cubicBezTo>
                <a:lnTo>
                  <a:pt x="4378128" y="700149"/>
                </a:lnTo>
                <a:lnTo>
                  <a:pt x="4378128" y="3741928"/>
                </a:lnTo>
                <a:lnTo>
                  <a:pt x="263831" y="3741928"/>
                </a:lnTo>
                <a:lnTo>
                  <a:pt x="204729" y="3619238"/>
                </a:lnTo>
                <a:cubicBezTo>
                  <a:pt x="72899" y="3307558"/>
                  <a:pt x="0" y="2964884"/>
                  <a:pt x="0" y="2605183"/>
                </a:cubicBezTo>
                <a:cubicBezTo>
                  <a:pt x="0" y="1166380"/>
                  <a:pt x="1166380" y="0"/>
                  <a:pt x="260518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424" name="Freeform: Shape 17423">
            <a:extLst>
              <a:ext uri="{FF2B5EF4-FFF2-40B4-BE49-F238E27FC236}">
                <a16:creationId xmlns:a16="http://schemas.microsoft.com/office/drawing/2014/main" id="{E8EA24D0-C854-4AA8-B8FD-D252660D8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99731" y="1"/>
            <a:ext cx="4208478" cy="3678281"/>
          </a:xfrm>
          <a:custGeom>
            <a:avLst/>
            <a:gdLst>
              <a:gd name="connsiteX0" fmla="*/ 711074 w 4208478"/>
              <a:gd name="connsiteY0" fmla="*/ 0 h 3678281"/>
              <a:gd name="connsiteX1" fmla="*/ 3497404 w 4208478"/>
              <a:gd name="connsiteY1" fmla="*/ 0 h 3678281"/>
              <a:gd name="connsiteX2" fmla="*/ 3592161 w 4208478"/>
              <a:gd name="connsiteY2" fmla="*/ 86120 h 3678281"/>
              <a:gd name="connsiteX3" fmla="*/ 4208478 w 4208478"/>
              <a:gd name="connsiteY3" fmla="*/ 1574042 h 3678281"/>
              <a:gd name="connsiteX4" fmla="*/ 2104239 w 4208478"/>
              <a:gd name="connsiteY4" fmla="*/ 3678281 h 3678281"/>
              <a:gd name="connsiteX5" fmla="*/ 0 w 4208478"/>
              <a:gd name="connsiteY5" fmla="*/ 1574042 h 3678281"/>
              <a:gd name="connsiteX6" fmla="*/ 616318 w 4208478"/>
              <a:gd name="connsiteY6" fmla="*/ 86120 h 3678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08478" h="3678281">
                <a:moveTo>
                  <a:pt x="711074" y="0"/>
                </a:moveTo>
                <a:lnTo>
                  <a:pt x="3497404" y="0"/>
                </a:lnTo>
                <a:lnTo>
                  <a:pt x="3592161" y="86120"/>
                </a:lnTo>
                <a:cubicBezTo>
                  <a:pt x="3972953" y="466913"/>
                  <a:pt x="4208478" y="992973"/>
                  <a:pt x="4208478" y="1574042"/>
                </a:cubicBezTo>
                <a:cubicBezTo>
                  <a:pt x="4208478" y="2736181"/>
                  <a:pt x="3266378" y="3678281"/>
                  <a:pt x="2104239" y="3678281"/>
                </a:cubicBezTo>
                <a:cubicBezTo>
                  <a:pt x="942100" y="3678281"/>
                  <a:pt x="0" y="2736181"/>
                  <a:pt x="0" y="1574042"/>
                </a:cubicBezTo>
                <a:cubicBezTo>
                  <a:pt x="0" y="992973"/>
                  <a:pt x="235525" y="466913"/>
                  <a:pt x="616318" y="861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E34EF368-AF68-6A7D-DEDC-74DB914A6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8782" y="270180"/>
            <a:ext cx="2350375" cy="2709367"/>
          </a:xfrm>
          <a:custGeom>
            <a:avLst/>
            <a:gdLst/>
            <a:ahLst/>
            <a:cxnLst/>
            <a:rect l="l" t="t" r="r" b="b"/>
            <a:pathLst>
              <a:path w="2833631" h="2677010">
                <a:moveTo>
                  <a:pt x="49418" y="0"/>
                </a:moveTo>
                <a:lnTo>
                  <a:pt x="2784213" y="0"/>
                </a:lnTo>
                <a:cubicBezTo>
                  <a:pt x="2811506" y="0"/>
                  <a:pt x="2833631" y="22125"/>
                  <a:pt x="2833631" y="49418"/>
                </a:cubicBezTo>
                <a:lnTo>
                  <a:pt x="2833631" y="2627592"/>
                </a:lnTo>
                <a:cubicBezTo>
                  <a:pt x="2833631" y="2654885"/>
                  <a:pt x="2811506" y="2677010"/>
                  <a:pt x="2784213" y="2677010"/>
                </a:cubicBezTo>
                <a:lnTo>
                  <a:pt x="49418" y="2677010"/>
                </a:lnTo>
                <a:cubicBezTo>
                  <a:pt x="22125" y="2677010"/>
                  <a:pt x="0" y="2654885"/>
                  <a:pt x="0" y="2627592"/>
                </a:cubicBezTo>
                <a:lnTo>
                  <a:pt x="0" y="49418"/>
                </a:lnTo>
                <a:cubicBezTo>
                  <a:pt x="0" y="22125"/>
                  <a:pt x="22125" y="0"/>
                  <a:pt x="49418" y="0"/>
                </a:cubicBezTo>
                <a:close/>
              </a:path>
            </a:pathLst>
          </a:custGeom>
        </p:spPr>
      </p:pic>
      <p:pic>
        <p:nvPicPr>
          <p:cNvPr id="17411" name="Picture 6" descr="喷泉">
            <a:extLst>
              <a:ext uri="{FF2B5EF4-FFF2-40B4-BE49-F238E27FC236}">
                <a16:creationId xmlns:a16="http://schemas.microsoft.com/office/drawing/2014/main" id="{D764293E-252E-10A7-1D86-344F70EE5865}"/>
              </a:ext>
            </a:extLst>
          </p:cNvPr>
          <p:cNvPicPr>
            <a:picLocks noGrp="1" noChangeAspect="1" noChangeArrowheads="1" noCrop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8285" y="3884066"/>
            <a:ext cx="2567230" cy="2567230"/>
          </a:xfrm>
          <a:custGeom>
            <a:avLst/>
            <a:gdLst/>
            <a:ahLst/>
            <a:cxnLst/>
            <a:rect l="l" t="t" r="r" b="b"/>
            <a:pathLst>
              <a:path w="2833631" h="2677010">
                <a:moveTo>
                  <a:pt x="49418" y="0"/>
                </a:moveTo>
                <a:lnTo>
                  <a:pt x="2784213" y="0"/>
                </a:lnTo>
                <a:cubicBezTo>
                  <a:pt x="2811506" y="0"/>
                  <a:pt x="2833631" y="22125"/>
                  <a:pt x="2833631" y="49418"/>
                </a:cubicBezTo>
                <a:lnTo>
                  <a:pt x="2833631" y="2627592"/>
                </a:lnTo>
                <a:cubicBezTo>
                  <a:pt x="2833631" y="2654885"/>
                  <a:pt x="2811506" y="2677010"/>
                  <a:pt x="2784213" y="2677010"/>
                </a:cubicBezTo>
                <a:lnTo>
                  <a:pt x="49418" y="2677010"/>
                </a:lnTo>
                <a:cubicBezTo>
                  <a:pt x="22125" y="2677010"/>
                  <a:pt x="0" y="2654885"/>
                  <a:pt x="0" y="2627592"/>
                </a:cubicBezTo>
                <a:lnTo>
                  <a:pt x="0" y="49418"/>
                </a:lnTo>
                <a:cubicBezTo>
                  <a:pt x="0" y="22125"/>
                  <a:pt x="22125" y="0"/>
                  <a:pt x="49418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5">
            <a:extLst>
              <a:ext uri="{FF2B5EF4-FFF2-40B4-BE49-F238E27FC236}">
                <a16:creationId xmlns:a16="http://schemas.microsoft.com/office/drawing/2014/main" id="{9A3FAD07-1E3C-88F3-46F9-EF266CF39A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382" y="2135982"/>
            <a:ext cx="446563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3200" b="1" dirty="0">
                <a:solidFill>
                  <a:srgbClr val="FF0000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双曲线的第二定义：</a:t>
            </a:r>
          </a:p>
        </p:txBody>
      </p:sp>
      <p:graphicFrame>
        <p:nvGraphicFramePr>
          <p:cNvPr id="2054" name="Object 6">
            <a:extLst>
              <a:ext uri="{FF2B5EF4-FFF2-40B4-BE49-F238E27FC236}">
                <a16:creationId xmlns:a16="http://schemas.microsoft.com/office/drawing/2014/main" id="{BE22958B-8EE7-408A-FDBB-3150F3B345B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1285259"/>
              </p:ext>
            </p:extLst>
          </p:nvPr>
        </p:nvGraphicFramePr>
        <p:xfrm>
          <a:off x="588213" y="2865438"/>
          <a:ext cx="8251825" cy="1173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2" imgW="3917784" imgH="552622" progId="Equation.3">
                  <p:embed/>
                </p:oleObj>
              </mc:Choice>
              <mc:Fallback>
                <p:oleObj name="公式" r:id="rId2" imgW="3917784" imgH="552622" progId="Equation.3">
                  <p:embed/>
                  <p:pic>
                    <p:nvPicPr>
                      <p:cNvPr id="2054" name="Object 6">
                        <a:extLst>
                          <a:ext uri="{FF2B5EF4-FFF2-40B4-BE49-F238E27FC236}">
                            <a16:creationId xmlns:a16="http://schemas.microsoft.com/office/drawing/2014/main" id="{BE22958B-8EE7-408A-FDBB-3150F3B345B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213" y="2865438"/>
                        <a:ext cx="8251825" cy="1173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4" name="Text Box 7">
            <a:extLst>
              <a:ext uri="{FF2B5EF4-FFF2-40B4-BE49-F238E27FC236}">
                <a16:creationId xmlns:a16="http://schemas.microsoft.com/office/drawing/2014/main" id="{87BE556C-FE63-065E-0E1C-2F8D6E11AB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382" y="300039"/>
            <a:ext cx="38100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3200" b="1" dirty="0">
                <a:solidFill>
                  <a:srgbClr val="FF0000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椭圆的第二定义：</a:t>
            </a:r>
          </a:p>
        </p:txBody>
      </p:sp>
      <p:graphicFrame>
        <p:nvGraphicFramePr>
          <p:cNvPr id="2056" name="Object 8">
            <a:extLst>
              <a:ext uri="{FF2B5EF4-FFF2-40B4-BE49-F238E27FC236}">
                <a16:creationId xmlns:a16="http://schemas.microsoft.com/office/drawing/2014/main" id="{AE52F3E1-126E-6366-797C-523151BD684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2233005"/>
              </p:ext>
            </p:extLst>
          </p:nvPr>
        </p:nvGraphicFramePr>
        <p:xfrm>
          <a:off x="681082" y="936018"/>
          <a:ext cx="8066088" cy="1331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4" imgW="3828995" imgH="628724" progId="Equation.3">
                  <p:embed/>
                </p:oleObj>
              </mc:Choice>
              <mc:Fallback>
                <p:oleObj name="公式" r:id="rId4" imgW="3828995" imgH="628724" progId="Equation.3">
                  <p:embed/>
                  <p:pic>
                    <p:nvPicPr>
                      <p:cNvPr id="2056" name="Object 8">
                        <a:extLst>
                          <a:ext uri="{FF2B5EF4-FFF2-40B4-BE49-F238E27FC236}">
                            <a16:creationId xmlns:a16="http://schemas.microsoft.com/office/drawing/2014/main" id="{AE52F3E1-126E-6366-797C-523151BD684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1082" y="936018"/>
                        <a:ext cx="8066088" cy="1331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77" name="Group 29">
            <a:extLst>
              <a:ext uri="{FF2B5EF4-FFF2-40B4-BE49-F238E27FC236}">
                <a16:creationId xmlns:a16="http://schemas.microsoft.com/office/drawing/2014/main" id="{ED52B282-F00B-A389-2B54-E491C1506683}"/>
              </a:ext>
            </a:extLst>
          </p:cNvPr>
          <p:cNvGrpSpPr>
            <a:grpSpLocks/>
          </p:cNvGrpSpPr>
          <p:nvPr/>
        </p:nvGrpSpPr>
        <p:grpSpPr bwMode="auto">
          <a:xfrm>
            <a:off x="9120210" y="2849348"/>
            <a:ext cx="2318703" cy="3689922"/>
            <a:chOff x="4468" y="2496"/>
            <a:chExt cx="940" cy="1608"/>
          </a:xfrm>
        </p:grpSpPr>
        <p:sp>
          <p:nvSpPr>
            <p:cNvPr id="15369" name="Line 12">
              <a:extLst>
                <a:ext uri="{FF2B5EF4-FFF2-40B4-BE49-F238E27FC236}">
                  <a16:creationId xmlns:a16="http://schemas.microsoft.com/office/drawing/2014/main" id="{6698943B-0015-5FAA-C8CA-6FA5A749BD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04" y="2568"/>
              <a:ext cx="0" cy="153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graphicFrame>
          <p:nvGraphicFramePr>
            <p:cNvPr id="15370" name="Object 15">
              <a:extLst>
                <a:ext uri="{FF2B5EF4-FFF2-40B4-BE49-F238E27FC236}">
                  <a16:creationId xmlns:a16="http://schemas.microsoft.com/office/drawing/2014/main" id="{8A26A3A2-99BC-EF40-1D96-43F3AFF6D41D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468" y="2496"/>
            <a:ext cx="142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101468" imgH="177569" progId="Equation.3">
                    <p:embed/>
                  </p:oleObj>
                </mc:Choice>
                <mc:Fallback>
                  <p:oleObj name="Equation" r:id="rId6" imgW="101468" imgH="177569" progId="Equation.3">
                    <p:embed/>
                    <p:pic>
                      <p:nvPicPr>
                        <p:cNvPr id="15370" name="Object 15">
                          <a:extLst>
                            <a:ext uri="{FF2B5EF4-FFF2-40B4-BE49-F238E27FC236}">
                              <a16:creationId xmlns:a16="http://schemas.microsoft.com/office/drawing/2014/main" id="{8A26A3A2-99BC-EF40-1D96-43F3AFF6D41D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68" y="2496"/>
                          <a:ext cx="142" cy="2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371" name="Text Box 17">
              <a:extLst>
                <a:ext uri="{FF2B5EF4-FFF2-40B4-BE49-F238E27FC236}">
                  <a16:creationId xmlns:a16="http://schemas.microsoft.com/office/drawing/2014/main" id="{6272D374-3A5C-1747-BA8C-0C662018B5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38" y="3088"/>
              <a:ext cx="432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3600">
                  <a:solidFill>
                    <a:srgbClr val="FF0000"/>
                  </a:solidFill>
                  <a:latin typeface="Tahoma" panose="020B0604030504040204" pitchFamily="34" charset="0"/>
                </a:rPr>
                <a:t>.</a:t>
              </a:r>
            </a:p>
          </p:txBody>
        </p:sp>
        <p:sp>
          <p:nvSpPr>
            <p:cNvPr id="15372" name="Text Box 19">
              <a:extLst>
                <a:ext uri="{FF2B5EF4-FFF2-40B4-BE49-F238E27FC236}">
                  <a16:creationId xmlns:a16="http://schemas.microsoft.com/office/drawing/2014/main" id="{6F9C0AFE-6AD9-1525-E329-BA232D03CD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58" y="3362"/>
              <a:ext cx="33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000" b="1" i="1">
                  <a:latin typeface="Tahoma" panose="020B0604030504040204" pitchFamily="34" charset="0"/>
                </a:rPr>
                <a:t>F</a:t>
              </a:r>
            </a:p>
          </p:txBody>
        </p:sp>
        <p:sp>
          <p:nvSpPr>
            <p:cNvPr id="15373" name="Text Box 22">
              <a:extLst>
                <a:ext uri="{FF2B5EF4-FFF2-40B4-BE49-F238E27FC236}">
                  <a16:creationId xmlns:a16="http://schemas.microsoft.com/office/drawing/2014/main" id="{BED0AC75-7BB2-76CE-C801-E8E558BD1B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67" y="2736"/>
              <a:ext cx="33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000" b="1" i="1">
                  <a:latin typeface="Tahoma" panose="020B0604030504040204" pitchFamily="34" charset="0"/>
                </a:rPr>
                <a:t>M</a:t>
              </a:r>
            </a:p>
          </p:txBody>
        </p:sp>
        <p:sp>
          <p:nvSpPr>
            <p:cNvPr id="15374" name="Line 23">
              <a:extLst>
                <a:ext uri="{FF2B5EF4-FFF2-40B4-BE49-F238E27FC236}">
                  <a16:creationId xmlns:a16="http://schemas.microsoft.com/office/drawing/2014/main" id="{EB0B467F-E268-2825-6AA9-D6C444EFDEA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43" y="2881"/>
              <a:ext cx="60" cy="504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5375" name="Line 24">
              <a:extLst>
                <a:ext uri="{FF2B5EF4-FFF2-40B4-BE49-F238E27FC236}">
                  <a16:creationId xmlns:a16="http://schemas.microsoft.com/office/drawing/2014/main" id="{50C57BE6-29E4-DCAB-A050-0135743BAE2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04" y="2881"/>
              <a:ext cx="499" cy="5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graphicFrame>
          <p:nvGraphicFramePr>
            <p:cNvPr id="15376" name="Object 25">
              <a:extLst>
                <a:ext uri="{FF2B5EF4-FFF2-40B4-BE49-F238E27FC236}">
                  <a16:creationId xmlns:a16="http://schemas.microsoft.com/office/drawing/2014/main" id="{1BEE8BBB-5CD0-8D0B-0DE3-B2F18C10E52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767" y="2632"/>
            <a:ext cx="195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139579" imgH="177646" progId="Equation.3">
                    <p:embed/>
                  </p:oleObj>
                </mc:Choice>
                <mc:Fallback>
                  <p:oleObj name="Equation" r:id="rId8" imgW="139579" imgH="177646" progId="Equation.3">
                    <p:embed/>
                    <p:pic>
                      <p:nvPicPr>
                        <p:cNvPr id="15376" name="Object 25">
                          <a:extLst>
                            <a:ext uri="{FF2B5EF4-FFF2-40B4-BE49-F238E27FC236}">
                              <a16:creationId xmlns:a16="http://schemas.microsoft.com/office/drawing/2014/main" id="{1BEE8BBB-5CD0-8D0B-0DE3-B2F18C10E522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67" y="2632"/>
                          <a:ext cx="195" cy="2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377" name="Text Box 28">
              <a:extLst>
                <a:ext uri="{FF2B5EF4-FFF2-40B4-BE49-F238E27FC236}">
                  <a16:creationId xmlns:a16="http://schemas.microsoft.com/office/drawing/2014/main" id="{CA45DD94-2673-C92C-C267-4E0600A209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76" y="2586"/>
              <a:ext cx="432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3600">
                  <a:solidFill>
                    <a:srgbClr val="FF0000"/>
                  </a:solidFill>
                  <a:latin typeface="Tahoma" panose="020B0604030504040204" pitchFamily="34" charset="0"/>
                </a:rPr>
                <a:t>.</a:t>
              </a:r>
            </a:p>
          </p:txBody>
        </p:sp>
      </p:grpSp>
      <p:graphicFrame>
        <p:nvGraphicFramePr>
          <p:cNvPr id="2078" name="Object 30">
            <a:extLst>
              <a:ext uri="{FF2B5EF4-FFF2-40B4-BE49-F238E27FC236}">
                <a16:creationId xmlns:a16="http://schemas.microsoft.com/office/drawing/2014/main" id="{C9618DAB-C8A6-182F-28D1-C2FFDC122BC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4355028"/>
              </p:ext>
            </p:extLst>
          </p:nvPr>
        </p:nvGraphicFramePr>
        <p:xfrm>
          <a:off x="681082" y="4460082"/>
          <a:ext cx="5040313" cy="500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10" imgW="2044700" imgH="203200" progId="Equation.3">
                  <p:embed/>
                </p:oleObj>
              </mc:Choice>
              <mc:Fallback>
                <p:oleObj name="公式" r:id="rId10" imgW="2044700" imgH="203200" progId="Equation.3">
                  <p:embed/>
                  <p:pic>
                    <p:nvPicPr>
                      <p:cNvPr id="2078" name="Object 30">
                        <a:extLst>
                          <a:ext uri="{FF2B5EF4-FFF2-40B4-BE49-F238E27FC236}">
                            <a16:creationId xmlns:a16="http://schemas.microsoft.com/office/drawing/2014/main" id="{C9618DAB-C8A6-182F-28D1-C2FFDC122BC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1082" y="4460082"/>
                        <a:ext cx="5040313" cy="500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8" name="AutoShape 31">
            <a:hlinkClick r:id="rId12" action="ppaction://hlinkfile" highlightClick="1"/>
            <a:extLst>
              <a:ext uri="{FF2B5EF4-FFF2-40B4-BE49-F238E27FC236}">
                <a16:creationId xmlns:a16="http://schemas.microsoft.com/office/drawing/2014/main" id="{87CB062A-7B31-3F69-67BE-0D8B3DB89C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6381750"/>
            <a:ext cx="755650" cy="476250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2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0"/>
                                        <p:tgtEl>
                                          <p:spTgt spid="2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文本框 5134"/>
          <p:cNvSpPr txBox="1"/>
          <p:nvPr>
            <p:custDataLst>
              <p:tags r:id="rId2"/>
            </p:custDataLst>
          </p:nvPr>
        </p:nvSpPr>
        <p:spPr>
          <a:xfrm>
            <a:off x="552450" y="908050"/>
            <a:ext cx="6284913" cy="3192463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latin typeface="Times New Roman" panose="02020603050405020304" charset="0"/>
                <a:ea typeface="黑体" panose="02010609060101010101" charset="-122"/>
              </a:rPr>
              <a:t>用网络画板作图：</a:t>
            </a:r>
          </a:p>
          <a:p>
            <a:pPr>
              <a:lnSpc>
                <a:spcPct val="120000"/>
              </a:lnSpc>
            </a:pPr>
            <a:r>
              <a:rPr lang="zh-CN" altLang="en-US" sz="2800" b="1" dirty="0">
                <a:latin typeface="Times New Roman" panose="02020603050405020304" charset="0"/>
                <a:ea typeface="黑体" panose="02010609060101010101" charset="-122"/>
              </a:rPr>
              <a:t>点</a:t>
            </a:r>
            <a:r>
              <a:rPr lang="en-US" altLang="zh-CN" sz="2800" b="1" i="1" dirty="0">
                <a:latin typeface="Times New Roman" panose="02020603050405020304" charset="0"/>
                <a:ea typeface="黑体" panose="02010609060101010101" charset="-122"/>
              </a:rPr>
              <a:t>F</a:t>
            </a:r>
            <a:r>
              <a:rPr lang="zh-CN" altLang="en-US" sz="2800" b="1" dirty="0">
                <a:latin typeface="Times New Roman" panose="02020603050405020304" charset="0"/>
                <a:ea typeface="黑体" panose="02010609060101010101" charset="-122"/>
              </a:rPr>
              <a:t>是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</a:rPr>
              <a:t>定点</a:t>
            </a:r>
            <a:r>
              <a:rPr lang="zh-CN" altLang="en-US" sz="2800" b="1" dirty="0">
                <a:latin typeface="Times New Roman" panose="02020603050405020304" charset="0"/>
                <a:ea typeface="黑体" panose="02010609060101010101" charset="-122"/>
              </a:rPr>
              <a:t>，</a:t>
            </a:r>
            <a:r>
              <a:rPr lang="en-US" altLang="zh-CN" sz="2800" b="1" i="1" dirty="0">
                <a:latin typeface="Times New Roman" panose="02020603050405020304" charset="0"/>
                <a:ea typeface="黑体" panose="02010609060101010101" charset="-122"/>
              </a:rPr>
              <a:t>l</a:t>
            </a:r>
            <a:r>
              <a:rPr lang="zh-CN" altLang="en-US" sz="2800" b="1" dirty="0">
                <a:latin typeface="Times New Roman" panose="02020603050405020304" charset="0"/>
                <a:ea typeface="黑体" panose="02010609060101010101" charset="-122"/>
              </a:rPr>
              <a:t>是不经过</a:t>
            </a:r>
            <a:r>
              <a:rPr lang="en-US" altLang="zh-CN" sz="2800" b="1" i="1" dirty="0">
                <a:latin typeface="Times New Roman" panose="02020603050405020304" charset="0"/>
                <a:ea typeface="黑体" panose="02010609060101010101" charset="-122"/>
              </a:rPr>
              <a:t>F</a:t>
            </a:r>
            <a:r>
              <a:rPr lang="zh-CN" altLang="en-US" sz="2800" b="1" dirty="0">
                <a:latin typeface="Times New Roman" panose="02020603050405020304" charset="0"/>
                <a:ea typeface="黑体" panose="02010609060101010101" charset="-122"/>
              </a:rPr>
              <a:t>的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</a:rPr>
              <a:t>定直线</a:t>
            </a:r>
            <a:r>
              <a:rPr lang="zh-CN" altLang="en-US" sz="2800" b="1" dirty="0">
                <a:latin typeface="Times New Roman" panose="02020603050405020304" charset="0"/>
                <a:ea typeface="黑体" panose="02010609060101010101" charset="-122"/>
              </a:rPr>
              <a:t>，</a:t>
            </a:r>
            <a:r>
              <a:rPr lang="en-US" altLang="zh-CN" sz="2800" b="1" i="1" dirty="0">
                <a:latin typeface="Times New Roman" panose="02020603050405020304" charset="0"/>
                <a:ea typeface="黑体" panose="02010609060101010101" charset="-122"/>
              </a:rPr>
              <a:t>H</a:t>
            </a:r>
            <a:r>
              <a:rPr lang="zh-CN" altLang="en-US" sz="2800" b="1" dirty="0">
                <a:latin typeface="Times New Roman" panose="02020603050405020304" charset="0"/>
                <a:ea typeface="黑体" panose="02010609060101010101" charset="-122"/>
              </a:rPr>
              <a:t>是</a:t>
            </a:r>
            <a:r>
              <a:rPr lang="en-US" altLang="zh-CN" sz="2800" b="1" i="1" dirty="0">
                <a:latin typeface="Times New Roman" panose="02020603050405020304" charset="0"/>
                <a:ea typeface="黑体" panose="02010609060101010101" charset="-122"/>
              </a:rPr>
              <a:t>l</a:t>
            </a:r>
            <a:r>
              <a:rPr lang="zh-CN" altLang="en-US" sz="2800" b="1" dirty="0">
                <a:latin typeface="Times New Roman" panose="02020603050405020304" charset="0"/>
                <a:ea typeface="黑体" panose="02010609060101010101" charset="-122"/>
              </a:rPr>
              <a:t>上任意一点，过点</a:t>
            </a:r>
            <a:r>
              <a:rPr lang="en-US" altLang="zh-CN" sz="2800" b="1" i="1" dirty="0">
                <a:latin typeface="Times New Roman" panose="02020603050405020304" charset="0"/>
                <a:ea typeface="黑体" panose="02010609060101010101" charset="-122"/>
              </a:rPr>
              <a:t>H</a:t>
            </a:r>
            <a:r>
              <a:rPr lang="zh-CN" altLang="en-US" sz="2800" b="1" dirty="0">
                <a:latin typeface="Times New Roman" panose="02020603050405020304" charset="0"/>
                <a:ea typeface="黑体" panose="02010609060101010101" charset="-122"/>
              </a:rPr>
              <a:t>作</a:t>
            </a:r>
            <a:r>
              <a:rPr lang="en-US" altLang="zh-CN" sz="2800" b="1" i="1" dirty="0" err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MH</a:t>
            </a:r>
            <a:r>
              <a:rPr lang="en-US" altLang="zh-CN" sz="2800" b="1" dirty="0" err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⊥</a:t>
            </a:r>
            <a:r>
              <a:rPr lang="en-US" altLang="zh-CN" sz="2800" b="1" i="1" dirty="0" err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l</a:t>
            </a:r>
            <a:r>
              <a:rPr lang="zh-CN" altLang="en-US" sz="2800" b="1" dirty="0">
                <a:latin typeface="Times New Roman" panose="02020603050405020304" charset="0"/>
                <a:ea typeface="黑体" panose="02010609060101010101" charset="-122"/>
              </a:rPr>
              <a:t>，线段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FH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的</a:t>
            </a:r>
            <a:r>
              <a:rPr lang="zh-CN" altLang="en-US" sz="2800" b="1" u="sng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垂直平分线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m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交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MH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于点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M</a:t>
            </a:r>
            <a:r>
              <a:rPr lang="zh-CN" altLang="en-US" sz="2800" b="1" dirty="0">
                <a:latin typeface="Times New Roman" panose="02020603050405020304" charset="0"/>
                <a:ea typeface="黑体" panose="02010609060101010101" charset="-122"/>
              </a:rPr>
              <a:t>，拖动点</a:t>
            </a:r>
            <a:r>
              <a:rPr lang="en-US" altLang="zh-CN" sz="2800" b="1" i="1" dirty="0">
                <a:latin typeface="Times New Roman" panose="02020603050405020304" charset="0"/>
                <a:ea typeface="黑体" panose="02010609060101010101" charset="-122"/>
              </a:rPr>
              <a:t>M</a:t>
            </a:r>
            <a:r>
              <a:rPr lang="zh-CN" altLang="en-US" sz="2800" b="1" dirty="0">
                <a:latin typeface="Times New Roman" panose="02020603050405020304" charset="0"/>
                <a:ea typeface="黑体" panose="02010609060101010101" charset="-122"/>
              </a:rPr>
              <a:t>，观察点</a:t>
            </a:r>
            <a:r>
              <a:rPr lang="en-US" altLang="zh-CN" sz="2800" b="1" i="1" dirty="0">
                <a:latin typeface="Times New Roman" panose="02020603050405020304" charset="0"/>
                <a:ea typeface="黑体" panose="02010609060101010101" charset="-122"/>
              </a:rPr>
              <a:t>M</a:t>
            </a:r>
            <a:r>
              <a:rPr lang="zh-CN" altLang="en-US" sz="2800" b="1" dirty="0">
                <a:latin typeface="Times New Roman" panose="02020603050405020304" charset="0"/>
                <a:ea typeface="黑体" panose="02010609060101010101" charset="-122"/>
              </a:rPr>
              <a:t>的轨迹，说出点</a:t>
            </a:r>
            <a:r>
              <a:rPr lang="en-US" altLang="zh-CN" sz="2800" b="1" i="1" dirty="0">
                <a:latin typeface="Times New Roman" panose="02020603050405020304" charset="0"/>
                <a:ea typeface="黑体" panose="02010609060101010101" charset="-122"/>
              </a:rPr>
              <a:t>M</a:t>
            </a:r>
            <a:r>
              <a:rPr lang="zh-CN" altLang="en-US" sz="2800" b="1" dirty="0">
                <a:latin typeface="Times New Roman" panose="02020603050405020304" charset="0"/>
                <a:ea typeface="黑体" panose="02010609060101010101" charset="-122"/>
              </a:rPr>
              <a:t>满足的几何条件。</a:t>
            </a:r>
          </a:p>
        </p:txBody>
      </p:sp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349250" y="60643"/>
            <a:ext cx="5848350" cy="645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  <a:scene3d>
              <a:camera prst="orthographicFront"/>
              <a:lightRig rig="threePt" dir="t"/>
            </a:scene3d>
          </a:bodyPr>
          <a:lstStyle/>
          <a:p>
            <a:pPr marL="571500" indent="-571500">
              <a:spcBef>
                <a:spcPct val="50000"/>
              </a:spcBef>
              <a:buFont typeface="Arial" panose="020B0604020202020204" pitchFamily="34" charset="0"/>
              <a:buBlip>
                <a:blip r:embed="rId10"/>
              </a:buBlip>
            </a:pPr>
            <a:r>
              <a:rPr lang="zh-CN" altLang="en-US" sz="3600" b="1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  <a:ea typeface="黑体" panose="02010609060101010101" charset="-122"/>
                <a:cs typeface="+mn-cs"/>
              </a:rPr>
              <a:t>数学小实验</a:t>
            </a:r>
            <a:endParaRPr lang="zh-CN" altLang="en-US" sz="3600" b="1" noProof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charset="0"/>
              <a:ea typeface="黑体" panose="02010609060101010101" charset="-122"/>
            </a:endParaRPr>
          </a:p>
        </p:txBody>
      </p:sp>
      <p:sp>
        <p:nvSpPr>
          <p:cNvPr id="4" name="文本框 5122"/>
          <p:cNvSpPr txBox="1"/>
          <p:nvPr>
            <p:custDataLst>
              <p:tags r:id="rId4"/>
            </p:custDataLst>
          </p:nvPr>
        </p:nvSpPr>
        <p:spPr>
          <a:xfrm>
            <a:off x="623888" y="4221163"/>
            <a:ext cx="5942013" cy="9525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800" b="1" noProof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+mn-cs"/>
              </a:rPr>
              <a:t>点</a:t>
            </a:r>
            <a:r>
              <a:rPr lang="zh-CN" altLang="en-US" sz="2800" b="1" i="1" noProof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+mn-cs"/>
              </a:rPr>
              <a:t>M</a:t>
            </a:r>
            <a:r>
              <a:rPr lang="zh-CN" altLang="en-US" sz="2800" b="1" noProof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+mn-cs"/>
              </a:rPr>
              <a:t>到定点</a:t>
            </a:r>
            <a:r>
              <a:rPr lang="zh-CN" altLang="en-US" sz="2800" b="1" i="1" noProof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+mn-cs"/>
              </a:rPr>
              <a:t>F</a:t>
            </a:r>
            <a:r>
              <a:rPr lang="zh-CN" altLang="en-US" sz="2800" b="1" noProof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+mn-cs"/>
              </a:rPr>
              <a:t>的距离</a:t>
            </a:r>
            <a:r>
              <a:rPr lang="zh-CN" altLang="en-US" sz="2800" b="1" noProof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+mn-cs"/>
              </a:rPr>
              <a:t>和</a:t>
            </a:r>
            <a:r>
              <a:rPr lang="zh-CN" altLang="en-US" sz="2800" b="1" noProof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+mn-cs"/>
              </a:rPr>
              <a:t>到定直线</a:t>
            </a:r>
            <a:r>
              <a:rPr lang="zh-CN" altLang="en-US" sz="2800" b="1" i="1" noProof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+mn-cs"/>
              </a:rPr>
              <a:t>l</a:t>
            </a:r>
            <a:r>
              <a:rPr lang="zh-CN" altLang="en-US" sz="2800" b="1" noProof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+mn-cs"/>
              </a:rPr>
              <a:t>的距离</a:t>
            </a:r>
            <a:r>
              <a:rPr lang="zh-CN" altLang="en-US" sz="2800" b="1" noProof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+mn-cs"/>
              </a:rPr>
              <a:t>相等.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6888163" y="1123950"/>
            <a:ext cx="2962275" cy="2878138"/>
            <a:chOff x="10281" y="1431"/>
            <a:chExt cx="5896" cy="5726"/>
          </a:xfrm>
        </p:grpSpPr>
        <p:pic>
          <p:nvPicPr>
            <p:cNvPr id="32773" name="图片 2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1"/>
            <a:srcRect l="369" t="198" r="-369" b="8958"/>
            <a:stretch>
              <a:fillRect/>
            </a:stretch>
          </p:blipFill>
          <p:spPr>
            <a:xfrm>
              <a:off x="10281" y="1431"/>
              <a:ext cx="5897" cy="5407"/>
            </a:xfrm>
            <a:prstGeom prst="rect">
              <a:avLst/>
            </a:prstGeom>
            <a:noFill/>
            <a:ln w="9525">
              <a:noFill/>
            </a:ln>
          </p:spPr>
        </p:pic>
        <p:graphicFrame>
          <p:nvGraphicFramePr>
            <p:cNvPr id="32774" name="对象 4">
              <a:hlinkClick r:id="" action="ppaction://ole?verb=0"/>
            </p:cNvPr>
            <p:cNvGraphicFramePr>
              <a:graphicFrameLocks noChangeAspect="1"/>
            </p:cNvGraphicFramePr>
            <p:nvPr>
              <p:custDataLst>
                <p:tags r:id="rId8"/>
              </p:custDataLst>
            </p:nvPr>
          </p:nvGraphicFramePr>
          <p:xfrm>
            <a:off x="12321" y="6307"/>
            <a:ext cx="486" cy="8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12" imgW="101600" imgH="177165" progId="Equation.KSEE3">
                    <p:embed/>
                  </p:oleObj>
                </mc:Choice>
                <mc:Fallback>
                  <p:oleObj r:id="rId12" imgW="101600" imgH="177165" progId="Equation.KSEE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12321" y="6307"/>
                          <a:ext cx="486" cy="85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695325" y="5229225"/>
          <a:ext cx="1892300" cy="611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787400" imgH="254000" progId="Equation.KSEE3">
                  <p:embed/>
                </p:oleObj>
              </mc:Choice>
              <mc:Fallback>
                <p:oleObj r:id="rId14" imgW="7874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695325" y="5229225"/>
                        <a:ext cx="1892300" cy="6111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抛物线的定义">
            <a:hlinkClick r:id="" action="ppaction://media"/>
          </p:cNvPr>
          <p:cNvPicPr/>
          <p:nvPr>
            <p:custDataLst>
              <p:tags r:id="rId6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6888163" y="706438"/>
            <a:ext cx="5086350" cy="53927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动作按钮: 视频 6">
            <a:hlinkClick r:id="rId17" highlightClick="1"/>
            <a:extLst>
              <a:ext uri="{FF2B5EF4-FFF2-40B4-BE49-F238E27FC236}">
                <a16:creationId xmlns:a16="http://schemas.microsoft.com/office/drawing/2014/main" id="{217CD881-99FD-5B79-5C16-EA2B0A2B33CE}"/>
              </a:ext>
            </a:extLst>
          </p:cNvPr>
          <p:cNvSpPr/>
          <p:nvPr/>
        </p:nvSpPr>
        <p:spPr>
          <a:xfrm>
            <a:off x="10776325" y="5577967"/>
            <a:ext cx="1042416" cy="1042416"/>
          </a:xfrm>
          <a:prstGeom prst="actionButtonMovi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339090" y="66993"/>
            <a:ext cx="5848350" cy="645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  <a:scene3d>
              <a:camera prst="orthographicFront"/>
              <a:lightRig rig="threePt" dir="t"/>
            </a:scene3d>
          </a:bodyPr>
          <a:lstStyle/>
          <a:p>
            <a:pPr>
              <a:spcBef>
                <a:spcPct val="50000"/>
              </a:spcBef>
            </a:pPr>
            <a:r>
              <a:rPr lang="en-US" sz="3600" b="1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  <a:ea typeface="黑体" panose="02010609060101010101" charset="-122"/>
                <a:cs typeface="+mn-cs"/>
              </a:rPr>
              <a:t>1.</a:t>
            </a:r>
            <a:r>
              <a:rPr lang="zh-CN" altLang="en-US" sz="3600" b="1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  <a:ea typeface="黑体" panose="02010609060101010101" charset="-122"/>
                <a:cs typeface="+mn-cs"/>
              </a:rPr>
              <a:t>抛物线的定义</a:t>
            </a:r>
            <a:endParaRPr lang="en-US" altLang="zh-CN" sz="3600" b="1" noProof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charset="0"/>
              <a:ea typeface="黑体" panose="02010609060101010101" charset="-122"/>
            </a:endParaRPr>
          </a:p>
        </p:txBody>
      </p:sp>
      <p:sp>
        <p:nvSpPr>
          <p:cNvPr id="33794" name="文本框 8193"/>
          <p:cNvSpPr txBox="1"/>
          <p:nvPr>
            <p:custDataLst>
              <p:tags r:id="rId3"/>
            </p:custDataLst>
          </p:nvPr>
        </p:nvSpPr>
        <p:spPr>
          <a:xfrm>
            <a:off x="450850" y="908050"/>
            <a:ext cx="10077450" cy="112553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</a:rPr>
              <a:t>平面内到一个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定点</a:t>
            </a:r>
            <a:r>
              <a:rPr lang="en-US" altLang="zh-CN" sz="2800" b="1" i="1">
                <a:latin typeface="Times New Roman" panose="02020603050405020304" charset="0"/>
                <a:ea typeface="黑体" panose="02010609060101010101" charset="-122"/>
              </a:rPr>
              <a:t>F</a:t>
            </a:r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</a:rPr>
              <a:t>和到一条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定直线</a:t>
            </a:r>
            <a:r>
              <a:rPr lang="en-US" altLang="zh-CN" sz="2800" b="1" i="1" err="1">
                <a:latin typeface="Times New Roman" panose="02020603050405020304" charset="0"/>
                <a:ea typeface="黑体" panose="02010609060101010101" charset="-122"/>
              </a:rPr>
              <a:t>l</a:t>
            </a:r>
            <a:r>
              <a:rPr lang="en-US" altLang="zh-CN" sz="2800" b="1" err="1">
                <a:latin typeface="Times New Roman" panose="02020603050405020304" charset="0"/>
                <a:ea typeface="黑体" panose="02010609060101010101" charset="-122"/>
              </a:rPr>
              <a:t>(</a:t>
            </a:r>
            <a:r>
              <a:rPr lang="en-US" altLang="zh-CN" sz="2800" b="1" i="1" err="1">
                <a:latin typeface="Times New Roman" panose="02020603050405020304" charset="0"/>
                <a:ea typeface="黑体" panose="02010609060101010101" charset="-122"/>
              </a:rPr>
              <a:t>l</a:t>
            </a:r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</a:rPr>
              <a:t>不经过点</a:t>
            </a:r>
            <a:r>
              <a:rPr lang="en-US" altLang="zh-CN" sz="2800" b="1" i="1">
                <a:latin typeface="Times New Roman" panose="02020603050405020304" charset="0"/>
                <a:ea typeface="黑体" panose="02010609060101010101" charset="-122"/>
              </a:rPr>
              <a:t>F</a:t>
            </a:r>
            <a:r>
              <a:rPr lang="en-US" altLang="zh-CN" sz="2800" b="1">
                <a:latin typeface="Times New Roman" panose="02020603050405020304" charset="0"/>
                <a:ea typeface="黑体" panose="02010609060101010101" charset="-122"/>
              </a:rPr>
              <a:t>)</a:t>
            </a:r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</a:rPr>
              <a:t>的距离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相等</a:t>
            </a:r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</a:rPr>
              <a:t>的点</a:t>
            </a:r>
            <a:r>
              <a:rPr lang="en-US" altLang="zh-CN" sz="2800" b="1" i="1">
                <a:latin typeface="Times New Roman" panose="02020603050405020304" charset="0"/>
                <a:ea typeface="黑体" panose="02010609060101010101" charset="-122"/>
              </a:rPr>
              <a:t>M</a:t>
            </a:r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</a:rPr>
              <a:t>的轨迹叫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</a:rPr>
              <a:t>抛物线</a:t>
            </a:r>
            <a:r>
              <a:rPr lang="en-US" altLang="zh-CN" sz="2800" b="1">
                <a:latin typeface="Times New Roman" panose="02020603050405020304" charset="0"/>
                <a:ea typeface="黑体" panose="02010609060101010101" charset="-122"/>
              </a:rPr>
              <a:t>.</a:t>
            </a:r>
          </a:p>
        </p:txBody>
      </p:sp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550863" y="2055813"/>
            <a:ext cx="7745412" cy="52228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</a:rPr>
              <a:t>定义式：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|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MF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|=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d</a:t>
            </a:r>
          </a:p>
        </p:txBody>
      </p:sp>
      <p:sp>
        <p:nvSpPr>
          <p:cNvPr id="10260" name="Text Box 20"/>
          <p:cNvSpPr txBox="1"/>
          <p:nvPr>
            <p:custDataLst>
              <p:tags r:id="rId5"/>
            </p:custDataLst>
          </p:nvPr>
        </p:nvSpPr>
        <p:spPr>
          <a:xfrm>
            <a:off x="3216275" y="2055813"/>
            <a:ext cx="3246438" cy="522287"/>
          </a:xfrm>
          <a:prstGeom prst="rect">
            <a:avLst/>
          </a:prstGeom>
          <a:solidFill>
            <a:srgbClr val="ACF2BE">
              <a:alpha val="0"/>
            </a:srgbClr>
          </a:solidFill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>
                <a:latin typeface="Times New Roman" panose="02020603050405020304" charset="0"/>
                <a:ea typeface="黑体" panose="02010609060101010101" charset="-122"/>
              </a:rPr>
              <a:t>(</a:t>
            </a:r>
            <a:r>
              <a:rPr lang="en-US" altLang="zh-CN" sz="2800" b="1" i="1">
                <a:latin typeface="Times New Roman" panose="02020603050405020304" charset="0"/>
                <a:ea typeface="黑体" panose="02010609060101010101" charset="-122"/>
              </a:rPr>
              <a:t>d</a:t>
            </a:r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</a:rPr>
              <a:t>为</a:t>
            </a:r>
            <a:r>
              <a:rPr lang="en-US" altLang="zh-CN" sz="2800" b="1" i="1">
                <a:latin typeface="Times New Roman" panose="02020603050405020304" charset="0"/>
                <a:ea typeface="黑体" panose="02010609060101010101" charset="-122"/>
              </a:rPr>
              <a:t>M</a:t>
            </a:r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</a:rPr>
              <a:t>到</a:t>
            </a:r>
            <a:r>
              <a:rPr lang="en-US" altLang="zh-CN" sz="2800" b="1" i="1">
                <a:latin typeface="Times New Roman" panose="02020603050405020304" charset="0"/>
                <a:ea typeface="黑体" panose="02010609060101010101" charset="-122"/>
              </a:rPr>
              <a:t>l</a:t>
            </a:r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</a:rPr>
              <a:t>的距离</a:t>
            </a:r>
            <a:r>
              <a:rPr lang="en-US" altLang="zh-CN" sz="2800" b="1">
                <a:latin typeface="Times New Roman" panose="02020603050405020304" charset="0"/>
                <a:ea typeface="黑体" panose="02010609060101010101" charset="-122"/>
              </a:rPr>
              <a:t>)</a:t>
            </a:r>
          </a:p>
        </p:txBody>
      </p:sp>
      <p:sp>
        <p:nvSpPr>
          <p:cNvPr id="6" name="文本框 8193"/>
          <p:cNvSpPr txBox="1"/>
          <p:nvPr>
            <p:custDataLst>
              <p:tags r:id="rId6"/>
            </p:custDataLst>
          </p:nvPr>
        </p:nvSpPr>
        <p:spPr>
          <a:xfrm>
            <a:off x="550863" y="3821113"/>
            <a:ext cx="6429375" cy="90963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zh-CN" altLang="en-US" sz="2800" b="1">
                <a:latin typeface="Times New Roman" panose="02020603050405020304" charset="0"/>
                <a:ea typeface="楷体" panose="02010609060101010101" charset="-122"/>
              </a:rPr>
              <a:t>注：若直线</a:t>
            </a:r>
            <a:r>
              <a:rPr lang="en-US" altLang="zh-CN" sz="2800" b="1" i="1" err="1">
                <a:latin typeface="Times New Roman" panose="02020603050405020304" charset="0"/>
                <a:ea typeface="楷体" panose="02010609060101010101" charset="-122"/>
              </a:rPr>
              <a:t>l</a:t>
            </a:r>
            <a:r>
              <a:rPr lang="zh-CN" altLang="en-US" sz="2800" b="1">
                <a:latin typeface="Times New Roman" panose="02020603050405020304" charset="0"/>
                <a:ea typeface="楷体" panose="02010609060101010101" charset="-122"/>
              </a:rPr>
              <a:t>过点</a:t>
            </a:r>
            <a:r>
              <a:rPr lang="en-US" altLang="zh-CN" sz="2800" b="1" i="1">
                <a:latin typeface="Times New Roman" panose="02020603050405020304" charset="0"/>
                <a:ea typeface="楷体" panose="02010609060101010101" charset="-122"/>
              </a:rPr>
              <a:t>F</a:t>
            </a:r>
            <a:r>
              <a:rPr lang="en-US" altLang="zh-CN" sz="2800" b="1">
                <a:latin typeface="Times New Roman" panose="02020603050405020304" charset="0"/>
                <a:ea typeface="楷体" panose="02010609060101010101" charset="-122"/>
              </a:rPr>
              <a:t>,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zh-CN" sz="2800" b="1">
                <a:latin typeface="Times New Roman" panose="02020603050405020304" charset="0"/>
                <a:ea typeface="楷体" panose="02010609060101010101" charset="-122"/>
              </a:rPr>
              <a:t>则点</a:t>
            </a:r>
            <a:r>
              <a:rPr lang="en-US" altLang="zh-CN" sz="2800" b="1" i="1">
                <a:latin typeface="Times New Roman" panose="02020603050405020304" charset="0"/>
                <a:ea typeface="楷体" panose="02010609060101010101" charset="-122"/>
              </a:rPr>
              <a:t>M</a:t>
            </a:r>
            <a:r>
              <a:rPr lang="en-US" altLang="zh-CN" sz="2800" b="1">
                <a:latin typeface="Times New Roman" panose="02020603050405020304" charset="0"/>
                <a:ea typeface="楷体" panose="02010609060101010101" charset="-122"/>
              </a:rPr>
              <a:t>的轨迹是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</a:rPr>
              <a:t>过点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</a:rPr>
              <a:t>F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</a:rPr>
              <a:t>且与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</a:rPr>
              <a:t>l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</a:rPr>
              <a:t>垂直的直线</a:t>
            </a:r>
            <a:r>
              <a:rPr lang="zh-CN" altLang="en-US" sz="2800" b="1">
                <a:latin typeface="Times New Roman" panose="02020603050405020304" charset="0"/>
                <a:ea typeface="楷体" panose="02010609060101010101" charset="-122"/>
              </a:rPr>
              <a:t>。</a:t>
            </a:r>
          </a:p>
        </p:txBody>
      </p:sp>
      <p:pic>
        <p:nvPicPr>
          <p:cNvPr id="33798" name="图片 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8210550" y="2051050"/>
            <a:ext cx="3333750" cy="2984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552450" y="2636838"/>
            <a:ext cx="4103688" cy="112553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</a:rPr>
              <a:t>点</a:t>
            </a:r>
            <a:r>
              <a:rPr lang="en-US" altLang="zh-CN" sz="2800" b="1" i="1">
                <a:latin typeface="Times New Roman" panose="02020603050405020304" charset="0"/>
                <a:ea typeface="黑体" panose="02010609060101010101" charset="-122"/>
              </a:rPr>
              <a:t>F</a:t>
            </a:r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</a:rPr>
              <a:t>叫做抛物线的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焦点</a:t>
            </a:r>
            <a:r>
              <a:rPr lang="en-US" altLang="zh-CN" sz="2800" b="1">
                <a:latin typeface="Times New Roman" panose="02020603050405020304" charset="0"/>
                <a:ea typeface="黑体" panose="02010609060101010101" charset="-122"/>
              </a:rPr>
              <a:t>;</a:t>
            </a:r>
            <a:endParaRPr lang="zh-CN" altLang="en-US" sz="2800" b="1">
              <a:latin typeface="Times New Roman" panose="02020603050405020304" charset="0"/>
              <a:ea typeface="黑体" panose="02010609060101010101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</a:rPr>
              <a:t>直线</a:t>
            </a:r>
            <a:r>
              <a:rPr lang="en-US" altLang="zh-CN" sz="2800" b="1" i="1">
                <a:latin typeface="Times New Roman" panose="02020603050405020304" charset="0"/>
                <a:ea typeface="黑体" panose="02010609060101010101" charset="-122"/>
              </a:rPr>
              <a:t>l</a:t>
            </a:r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</a:rPr>
              <a:t>叫做抛物线的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准线</a:t>
            </a:r>
            <a:r>
              <a:rPr lang="en-US" altLang="zh-CN" sz="2800" b="1">
                <a:latin typeface="Times New Roman" panose="02020603050405020304" charset="0"/>
                <a:ea typeface="黑体" panose="02010609060101010101" charset="-122"/>
              </a:rPr>
              <a:t>.</a:t>
            </a:r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9378950" y="3194050"/>
            <a:ext cx="998538" cy="5826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焦点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7415213" y="3194050"/>
            <a:ext cx="998537" cy="584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准线</a:t>
            </a:r>
          </a:p>
        </p:txBody>
      </p:sp>
      <p:sp>
        <p:nvSpPr>
          <p:cNvPr id="15" name="Rectangle 27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550863" y="5013325"/>
            <a:ext cx="6015038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思考：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如何建立抛物线的方程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?</a:t>
            </a:r>
          </a:p>
        </p:txBody>
      </p:sp>
      <p:cxnSp>
        <p:nvCxnSpPr>
          <p:cNvPr id="3" name="直接连接符 2"/>
          <p:cNvCxnSpPr/>
          <p:nvPr>
            <p:custDataLst>
              <p:tags r:id="rId12"/>
            </p:custDataLst>
          </p:nvPr>
        </p:nvCxnSpPr>
        <p:spPr>
          <a:xfrm>
            <a:off x="450850" y="771525"/>
            <a:ext cx="107489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0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260" grpId="0" animBg="1"/>
      <p:bldP spid="6" grpId="0"/>
      <p:bldP spid="12" grpId="0"/>
      <p:bldP spid="13" grpId="0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文本框 11266"/>
          <p:cNvSpPr txBox="1"/>
          <p:nvPr>
            <p:custDataLst>
              <p:tags r:id="rId2"/>
            </p:custDataLst>
          </p:nvPr>
        </p:nvSpPr>
        <p:spPr>
          <a:xfrm>
            <a:off x="603250" y="1085850"/>
            <a:ext cx="9372600" cy="56515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zh-CN" altLang="en-US" sz="2800" b="1">
                <a:latin typeface="Times New Roman" panose="02020603050405020304" charset="0"/>
                <a:ea typeface="宋体" panose="02010600030101010101" pitchFamily="2" charset="-122"/>
              </a:rPr>
              <a:t>以过</a:t>
            </a:r>
            <a:r>
              <a:rPr lang="en-US" altLang="zh-CN" sz="2800" b="1" i="1">
                <a:latin typeface="Times New Roman" panose="02020603050405020304" charset="0"/>
                <a:ea typeface="宋体" panose="02010600030101010101" pitchFamily="2" charset="-122"/>
              </a:rPr>
              <a:t>F</a:t>
            </a:r>
            <a:r>
              <a:rPr lang="zh-CN" altLang="en-US" sz="2800" b="1">
                <a:latin typeface="Times New Roman" panose="02020603050405020304" charset="0"/>
                <a:ea typeface="宋体" panose="02010600030101010101" pitchFamily="2" charset="-122"/>
              </a:rPr>
              <a:t>且垂直于</a:t>
            </a:r>
            <a:r>
              <a:rPr lang="en-US" altLang="zh-CN" sz="2800" b="1" i="1">
                <a:latin typeface="Times New Roman" panose="02020603050405020304" charset="0"/>
                <a:ea typeface="宋体" panose="02010600030101010101" pitchFamily="2" charset="-122"/>
              </a:rPr>
              <a:t>l</a:t>
            </a:r>
            <a:r>
              <a:rPr lang="zh-CN" altLang="en-US" sz="2800" b="1">
                <a:latin typeface="Times New Roman" panose="02020603050405020304" charset="0"/>
                <a:ea typeface="宋体" panose="02010600030101010101" pitchFamily="2" charset="-122"/>
              </a:rPr>
              <a:t>的直线为</a:t>
            </a:r>
            <a:r>
              <a:rPr lang="en-US" altLang="zh-CN" sz="2800" b="1" i="1">
                <a:latin typeface="Times New Roman" panose="02020603050405020304" charset="0"/>
                <a:ea typeface="宋体" panose="02010600030101010101" pitchFamily="2" charset="-122"/>
              </a:rPr>
              <a:t>x</a:t>
            </a:r>
            <a:r>
              <a:rPr lang="zh-CN" altLang="en-US" sz="2800" b="1">
                <a:latin typeface="Times New Roman" panose="02020603050405020304" charset="0"/>
                <a:ea typeface="宋体" panose="02010600030101010101" pitchFamily="2" charset="-122"/>
              </a:rPr>
              <a:t>轴</a:t>
            </a:r>
            <a:r>
              <a:rPr lang="en-US" altLang="zh-CN" sz="2800" b="1">
                <a:latin typeface="Times New Roman" panose="02020603050405020304" charset="0"/>
                <a:ea typeface="宋体" panose="02010600030101010101" pitchFamily="2" charset="-122"/>
              </a:rPr>
              <a:t>,</a:t>
            </a:r>
            <a:r>
              <a:rPr lang="zh-CN" altLang="en-US" sz="2800" b="1">
                <a:latin typeface="Times New Roman" panose="02020603050405020304" charset="0"/>
                <a:ea typeface="宋体" panose="02010600030101010101" pitchFamily="2" charset="-122"/>
              </a:rPr>
              <a:t>垂足为</a:t>
            </a:r>
            <a:r>
              <a:rPr lang="en-US" altLang="zh-CN" sz="2800" b="1" i="1">
                <a:latin typeface="Times New Roman" panose="02020603050405020304" charset="0"/>
                <a:ea typeface="宋体" panose="02010600030101010101" pitchFamily="2" charset="-122"/>
              </a:rPr>
              <a:t>K</a:t>
            </a:r>
            <a:r>
              <a:rPr lang="en-US" altLang="zh-CN" sz="2800" b="1">
                <a:latin typeface="Times New Roman" panose="02020603050405020304" charset="0"/>
                <a:ea typeface="宋体" panose="02010600030101010101" pitchFamily="2" charset="-122"/>
              </a:rPr>
              <a:t>.</a:t>
            </a:r>
          </a:p>
        </p:txBody>
      </p:sp>
      <p:graphicFrame>
        <p:nvGraphicFramePr>
          <p:cNvPr id="11268" name="对象 11267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766763" y="3860800"/>
          <a:ext cx="3905250" cy="104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6" imgW="1574800" imgH="444500" progId="Equation.DSMT4">
                  <p:embed/>
                </p:oleObj>
              </mc:Choice>
              <mc:Fallback>
                <p:oleObj r:id="rId26" imgW="1574800" imgH="4445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766763" y="3860800"/>
                        <a:ext cx="3905250" cy="10429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9" name="文本框 11268"/>
          <p:cNvSpPr txBox="1"/>
          <p:nvPr>
            <p:custDataLst>
              <p:tags r:id="rId4"/>
            </p:custDataLst>
          </p:nvPr>
        </p:nvSpPr>
        <p:spPr>
          <a:xfrm>
            <a:off x="744538" y="5013325"/>
            <a:ext cx="4319587" cy="52228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两边平方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,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整理得</a:t>
            </a:r>
          </a:p>
        </p:txBody>
      </p:sp>
      <p:graphicFrame>
        <p:nvGraphicFramePr>
          <p:cNvPr id="11283" name="对象 11282"/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3575050" y="4992688"/>
          <a:ext cx="2446338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8" imgW="1054100" imgH="228600" progId="Equation.DSMT4">
                  <p:embed/>
                </p:oleObj>
              </mc:Choice>
              <mc:Fallback>
                <p:oleObj r:id="rId28" imgW="1054100" imgH="228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3575050" y="4992688"/>
                        <a:ext cx="2446338" cy="5778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85" name="矩形 11284"/>
          <p:cNvSpPr/>
          <p:nvPr>
            <p:custDataLst>
              <p:tags r:id="rId6"/>
            </p:custDataLst>
          </p:nvPr>
        </p:nvSpPr>
        <p:spPr>
          <a:xfrm>
            <a:off x="584200" y="1714500"/>
            <a:ext cx="10050463" cy="5651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zh-CN" altLang="en-US" sz="2800" b="1">
                <a:latin typeface="Times New Roman" panose="02020603050405020304" charset="0"/>
                <a:ea typeface="宋体" panose="02010600030101010101" pitchFamily="2" charset="-122"/>
              </a:rPr>
              <a:t>以线段</a:t>
            </a:r>
            <a:r>
              <a:rPr lang="en-US" altLang="zh-CN" sz="2800" b="1" i="1">
                <a:latin typeface="Times New Roman" panose="02020603050405020304" charset="0"/>
                <a:ea typeface="宋体" panose="02010600030101010101" pitchFamily="2" charset="-122"/>
              </a:rPr>
              <a:t>FK</a:t>
            </a:r>
            <a:r>
              <a:rPr lang="zh-CN" altLang="en-US" sz="2800" b="1">
                <a:latin typeface="Times New Roman" panose="02020603050405020304" charset="0"/>
                <a:ea typeface="宋体" panose="02010600030101010101" pitchFamily="2" charset="-122"/>
              </a:rPr>
              <a:t>的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垂直平分线</a:t>
            </a:r>
            <a:r>
              <a:rPr lang="zh-CN" altLang="en-US" sz="2800" b="1">
                <a:latin typeface="Times New Roman" panose="02020603050405020304" charset="0"/>
                <a:ea typeface="宋体" panose="02010600030101010101" pitchFamily="2" charset="-122"/>
              </a:rPr>
              <a:t>为</a:t>
            </a:r>
            <a:r>
              <a:rPr lang="en-US" altLang="zh-CN" sz="2800" b="1" i="1">
                <a:latin typeface="Times New Roman" panose="02020603050405020304" charset="0"/>
                <a:ea typeface="宋体" panose="02010600030101010101" pitchFamily="2" charset="-122"/>
              </a:rPr>
              <a:t>y</a:t>
            </a:r>
            <a:r>
              <a:rPr lang="zh-CN" altLang="en-US" sz="2800" b="1">
                <a:latin typeface="Times New Roman" panose="02020603050405020304" charset="0"/>
                <a:ea typeface="宋体" panose="02010600030101010101" pitchFamily="2" charset="-122"/>
              </a:rPr>
              <a:t>轴，建立直角坐标系 </a:t>
            </a:r>
            <a:r>
              <a:rPr lang="en-US" altLang="zh-CN" sz="2800" b="1" i="1" err="1">
                <a:latin typeface="Times New Roman" panose="02020603050405020304" charset="0"/>
                <a:ea typeface="宋体" panose="02010600030101010101" pitchFamily="2" charset="-122"/>
              </a:rPr>
              <a:t>xOy</a:t>
            </a:r>
            <a:r>
              <a:rPr lang="en-US" altLang="zh-CN" sz="2800" b="1">
                <a:latin typeface="Times New Roman" panose="02020603050405020304" charset="0"/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11291" name="TextBox 30"/>
          <p:cNvSpPr txBox="1"/>
          <p:nvPr>
            <p:custDataLst>
              <p:tags r:id="rId7"/>
            </p:custDataLst>
          </p:nvPr>
        </p:nvSpPr>
        <p:spPr>
          <a:xfrm>
            <a:off x="768350" y="3314700"/>
            <a:ext cx="6224588" cy="5207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latin typeface="Times New Roman" panose="02020603050405020304" charset="0"/>
                <a:ea typeface="宋体" panose="02010600030101010101" pitchFamily="2" charset="-122"/>
              </a:rPr>
              <a:t>由抛物线定义知：</a:t>
            </a:r>
            <a:r>
              <a:rPr lang="en-US" altLang="zh-CN" sz="2800" b="1">
                <a:latin typeface="Times New Roman" panose="02020603050405020304" charset="0"/>
                <a:ea typeface="宋体" panose="02010600030101010101" pitchFamily="2" charset="-122"/>
              </a:rPr>
              <a:t>|</a:t>
            </a:r>
            <a:r>
              <a:rPr lang="en-US" altLang="zh-CN" sz="2800" b="1" i="1">
                <a:latin typeface="Times New Roman" panose="02020603050405020304" charset="0"/>
                <a:ea typeface="宋体" panose="02010600030101010101" pitchFamily="2" charset="-122"/>
              </a:rPr>
              <a:t>MF</a:t>
            </a:r>
            <a:r>
              <a:rPr lang="en-US" altLang="zh-CN" sz="2800" b="1">
                <a:latin typeface="Times New Roman" panose="02020603050405020304" charset="0"/>
                <a:ea typeface="宋体" panose="02010600030101010101" pitchFamily="2" charset="-122"/>
              </a:rPr>
              <a:t>|=</a:t>
            </a:r>
            <a:r>
              <a:rPr lang="en-US" altLang="zh-CN" sz="2800" b="1" i="1">
                <a:latin typeface="Times New Roman" panose="02020603050405020304" charset="0"/>
                <a:ea typeface="宋体" panose="02010600030101010101" pitchFamily="2" charset="-122"/>
              </a:rPr>
              <a:t>d</a:t>
            </a:r>
            <a:r>
              <a:rPr lang="zh-CN" altLang="en-US" sz="2800" b="1">
                <a:latin typeface="Times New Roman" panose="02020603050405020304" charset="0"/>
                <a:ea typeface="宋体" panose="02010600030101010101" pitchFamily="2" charset="-122"/>
              </a:rPr>
              <a:t>，即</a:t>
            </a:r>
          </a:p>
        </p:txBody>
      </p:sp>
      <p:graphicFrame>
        <p:nvGraphicFramePr>
          <p:cNvPr id="14357" name="对象 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744538" y="2563813"/>
          <a:ext cx="1685925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0" imgW="711200" imgH="215900" progId="Equation.KSEE3">
                  <p:embed/>
                </p:oleObj>
              </mc:Choice>
              <mc:Fallback>
                <p:oleObj r:id="rId30" imgW="7112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744538" y="2563813"/>
                        <a:ext cx="1685925" cy="504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2527300" y="2546350"/>
          <a:ext cx="1373188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2" imgW="596900" imgH="254000" progId="Equation.KSEE3">
                  <p:embed/>
                </p:oleObj>
              </mc:Choice>
              <mc:Fallback>
                <p:oleObj r:id="rId32" imgW="5969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2527300" y="2546350"/>
                        <a:ext cx="1373188" cy="5762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3946525" y="2389188"/>
          <a:ext cx="4559300" cy="90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4" imgW="1968500" imgH="393700" progId="Equation.KSEE3">
                  <p:embed/>
                </p:oleObj>
              </mc:Choice>
              <mc:Fallback>
                <p:oleObj r:id="rId34" imgW="19685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3946525" y="2389188"/>
                        <a:ext cx="4559300" cy="900112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标题 1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351790" y="94615"/>
            <a:ext cx="10515600" cy="677545"/>
          </a:xfrm>
          <a:prstGeom prst="rect">
            <a:avLst/>
          </a:prstGeom>
        </p:spPr>
        <p:txBody>
          <a:bodyPr vert="horz" lIns="91440" tIns="45720" rIns="91440" bIns="45720" rtlCol="0" anchor="ctr">
            <a:scene3d>
              <a:camera prst="orthographicFront"/>
              <a:lightRig rig="threePt" dir="t"/>
            </a:scene3d>
          </a:bodyPr>
          <a:lstStyle>
            <a:lvl1pPr algn="l" defTabSz="914400" rtl="0" eaLnBrk="1" latinLnBrk="0" hangingPunct="1">
              <a:lnSpc>
                <a:spcPct val="120000"/>
              </a:lnSpc>
              <a:spcBef>
                <a:spcPct val="0"/>
              </a:spcBef>
              <a:buNone/>
              <a:defRPr sz="4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en-US" altLang="zh-CN" sz="3600" b="1" strike="noStrike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  <a:ea typeface="+mj-ea"/>
                <a:cs typeface="Times New Roman" panose="02020603050405020304" charset="0"/>
              </a:rPr>
              <a:t>2.1</a:t>
            </a:r>
            <a:r>
              <a:rPr lang="zh-CN" altLang="en-US" sz="3600" b="1" strike="noStrike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  <a:ea typeface="+mj-ea"/>
                <a:cs typeface="Times New Roman" panose="02020603050405020304" charset="0"/>
              </a:rPr>
              <a:t>推导抛物线的标准方程</a:t>
            </a:r>
            <a:endParaRPr lang="en-US" altLang="zh-CN" sz="3600" b="1" strike="noStrike" noProof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</p:txBody>
      </p:sp>
      <p:sp>
        <p:nvSpPr>
          <p:cNvPr id="34827" name="文本框 11265"/>
          <p:cNvSpPr txBox="1"/>
          <p:nvPr>
            <p:custDataLst>
              <p:tags r:id="rId12"/>
            </p:custDataLst>
          </p:nvPr>
        </p:nvSpPr>
        <p:spPr>
          <a:xfrm>
            <a:off x="8861425" y="5227638"/>
            <a:ext cx="647700" cy="519112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i="1">
                <a:latin typeface="Times New Roman" panose="02020603050405020304" charset="0"/>
                <a:ea typeface="黑体" panose="02010609060101010101" charset="-122"/>
              </a:rPr>
              <a:t>l</a:t>
            </a:r>
          </a:p>
        </p:txBody>
      </p:sp>
      <p:pic>
        <p:nvPicPr>
          <p:cNvPr id="34828" name="图片 11269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6"/>
          <a:stretch>
            <a:fillRect/>
          </a:stretch>
        </p:blipFill>
        <p:spPr>
          <a:xfrm>
            <a:off x="9048750" y="2997200"/>
            <a:ext cx="3455988" cy="28702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3" name="组合 22"/>
          <p:cNvGrpSpPr/>
          <p:nvPr/>
        </p:nvGrpSpPr>
        <p:grpSpPr>
          <a:xfrm>
            <a:off x="8542338" y="4343400"/>
            <a:ext cx="2946400" cy="519113"/>
            <a:chOff x="288" y="1248"/>
            <a:chExt cx="1856" cy="327"/>
          </a:xfrm>
        </p:grpSpPr>
        <p:sp>
          <p:nvSpPr>
            <p:cNvPr id="34830" name="直接连接符 11271"/>
            <p:cNvSpPr/>
            <p:nvPr>
              <p:custDataLst>
                <p:tags r:id="rId22"/>
              </p:custDataLst>
            </p:nvPr>
          </p:nvSpPr>
          <p:spPr>
            <a:xfrm flipV="1">
              <a:off x="288" y="1296"/>
              <a:ext cx="1824" cy="19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831" name="文本框 11272"/>
            <p:cNvSpPr txBox="1"/>
            <p:nvPr>
              <p:custDataLst>
                <p:tags r:id="rId23"/>
              </p:custDataLst>
            </p:nvPr>
          </p:nvSpPr>
          <p:spPr>
            <a:xfrm>
              <a:off x="1962" y="1248"/>
              <a:ext cx="182" cy="32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 b="1" i="1">
                  <a:latin typeface="Times New Roman" panose="02020603050405020304" charset="0"/>
                  <a:ea typeface="宋体" panose="02010600030101010101" pitchFamily="2" charset="-122"/>
                </a:rPr>
                <a:t>x</a:t>
              </a:r>
            </a:p>
          </p:txBody>
        </p:sp>
        <p:sp>
          <p:nvSpPr>
            <p:cNvPr id="34832" name="文本框 11273"/>
            <p:cNvSpPr txBox="1"/>
            <p:nvPr>
              <p:custDataLst>
                <p:tags r:id="rId24"/>
              </p:custDataLst>
            </p:nvPr>
          </p:nvSpPr>
          <p:spPr>
            <a:xfrm>
              <a:off x="417" y="1248"/>
              <a:ext cx="227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 b="1" i="1">
                  <a:latin typeface="Times New Roman" panose="02020603050405020304" charset="0"/>
                  <a:ea typeface="黑体" panose="02010609060101010101" charset="-122"/>
                </a:rPr>
                <a:t>K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9244013" y="2832100"/>
            <a:ext cx="503237" cy="2959100"/>
            <a:chOff x="682" y="483"/>
            <a:chExt cx="317" cy="1864"/>
          </a:xfrm>
        </p:grpSpPr>
        <p:sp>
          <p:nvSpPr>
            <p:cNvPr id="34834" name="直接连接符 11275"/>
            <p:cNvSpPr/>
            <p:nvPr>
              <p:custDataLst>
                <p:tags r:id="rId19"/>
              </p:custDataLst>
            </p:nvPr>
          </p:nvSpPr>
          <p:spPr>
            <a:xfrm flipH="1" flipV="1">
              <a:off x="907" y="669"/>
              <a:ext cx="0" cy="1678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835" name="文本框 11276"/>
            <p:cNvSpPr txBox="1"/>
            <p:nvPr>
              <p:custDataLst>
                <p:tags r:id="rId20"/>
              </p:custDataLst>
            </p:nvPr>
          </p:nvSpPr>
          <p:spPr>
            <a:xfrm>
              <a:off x="682" y="483"/>
              <a:ext cx="317" cy="32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 b="1" i="1">
                  <a:latin typeface="Times New Roman" panose="02020603050405020304" charset="0"/>
                  <a:ea typeface="华文行楷" panose="02010800040101010101" pitchFamily="2" charset="-122"/>
                </a:rPr>
                <a:t>y</a:t>
              </a:r>
            </a:p>
          </p:txBody>
        </p:sp>
        <p:sp>
          <p:nvSpPr>
            <p:cNvPr id="34836" name="文本框 11277"/>
            <p:cNvSpPr txBox="1"/>
            <p:nvPr>
              <p:custDataLst>
                <p:tags r:id="rId21"/>
              </p:custDataLst>
            </p:nvPr>
          </p:nvSpPr>
          <p:spPr>
            <a:xfrm>
              <a:off x="691" y="1393"/>
              <a:ext cx="227" cy="32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 b="1" i="1">
                  <a:latin typeface="Times New Roman" panose="02020603050405020304" charset="0"/>
                  <a:ea typeface="宋体" panose="02010600030101010101" pitchFamily="2" charset="-122"/>
                </a:rPr>
                <a:t>o</a:t>
              </a:r>
            </a:p>
          </p:txBody>
        </p:sp>
      </p:grpSp>
      <p:sp>
        <p:nvSpPr>
          <p:cNvPr id="34837" name="文本框 11278"/>
          <p:cNvSpPr txBox="1"/>
          <p:nvPr>
            <p:custDataLst>
              <p:tags r:id="rId14"/>
            </p:custDataLst>
          </p:nvPr>
        </p:nvSpPr>
        <p:spPr>
          <a:xfrm>
            <a:off x="10137775" y="3367088"/>
            <a:ext cx="1223963" cy="5175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i="1" err="1">
                <a:latin typeface="Times New Roman" panose="02020603050405020304" charset="0"/>
                <a:ea typeface="黑体" panose="02010609060101010101" charset="-122"/>
              </a:rPr>
              <a:t>M</a:t>
            </a:r>
            <a:endParaRPr lang="en-US" altLang="zh-CN" sz="2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4838" name="文本框 11279"/>
          <p:cNvSpPr txBox="1"/>
          <p:nvPr>
            <p:custDataLst>
              <p:tags r:id="rId15"/>
            </p:custDataLst>
          </p:nvPr>
        </p:nvSpPr>
        <p:spPr>
          <a:xfrm>
            <a:off x="9913938" y="4343400"/>
            <a:ext cx="431800" cy="5191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i="1">
                <a:latin typeface="Times New Roman" panose="02020603050405020304" charset="0"/>
                <a:ea typeface="黑体" panose="02010609060101010101" charset="-122"/>
              </a:rPr>
              <a:t>F</a:t>
            </a:r>
          </a:p>
        </p:txBody>
      </p:sp>
      <p:sp>
        <p:nvSpPr>
          <p:cNvPr id="33" name="文本框 32"/>
          <p:cNvSpPr txBox="1"/>
          <p:nvPr>
            <p:custDataLst>
              <p:tags r:id="rId16"/>
            </p:custDataLst>
          </p:nvPr>
        </p:nvSpPr>
        <p:spPr>
          <a:xfrm>
            <a:off x="10507663" y="3363913"/>
            <a:ext cx="1223962" cy="5175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err="1">
                <a:latin typeface="Arial" panose="020B0604020202020204" pitchFamily="34" charset="0"/>
                <a:ea typeface="宋体" panose="02010600030101010101" pitchFamily="2" charset="-122"/>
              </a:rPr>
              <a:t>(</a:t>
            </a:r>
            <a:r>
              <a:rPr lang="en-US" altLang="zh-CN" sz="2800" b="1" i="1" err="1">
                <a:latin typeface="Times New Roman" panose="02020603050405020304" charset="0"/>
                <a:ea typeface="黑体" panose="02010609060101010101" charset="-122"/>
              </a:rPr>
              <a:t>x</a:t>
            </a:r>
            <a:r>
              <a:rPr lang="en-US" altLang="zh-CN" sz="2800" err="1">
                <a:latin typeface="Arial" panose="020B0604020202020204" pitchFamily="34" charset="0"/>
                <a:ea typeface="宋体" panose="02010600030101010101" pitchFamily="2" charset="-122"/>
              </a:rPr>
              <a:t>,</a:t>
            </a:r>
            <a:r>
              <a:rPr lang="en-US" altLang="zh-CN" sz="2800" b="1" i="1" err="1">
                <a:latin typeface="Times New Roman" panose="02020603050405020304" charset="0"/>
                <a:ea typeface="黑体" panose="02010609060101010101" charset="-122"/>
              </a:rPr>
              <a:t>y</a:t>
            </a:r>
            <a:r>
              <a:rPr lang="en-US" altLang="zh-CN" sz="2800">
                <a:latin typeface="Arial" panose="020B0604020202020204" pitchFamily="34" charset="0"/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34840" name="文本框 5"/>
          <p:cNvSpPr txBox="1"/>
          <p:nvPr>
            <p:custDataLst>
              <p:tags r:id="rId17"/>
            </p:custDataLst>
          </p:nvPr>
        </p:nvSpPr>
        <p:spPr>
          <a:xfrm>
            <a:off x="9691688" y="3127375"/>
            <a:ext cx="439737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2400" b="1" i="1">
                <a:latin typeface="Times New Roman" panose="02020603050405020304" charset="0"/>
                <a:ea typeface="宋体" panose="02010600030101010101" pitchFamily="2" charset="-122"/>
              </a:rPr>
              <a:t>d</a:t>
            </a:r>
          </a:p>
        </p:txBody>
      </p:sp>
      <p:cxnSp>
        <p:nvCxnSpPr>
          <p:cNvPr id="4" name="直接连接符 2"/>
          <p:cNvCxnSpPr/>
          <p:nvPr>
            <p:custDataLst>
              <p:tags r:id="rId18"/>
            </p:custDataLst>
          </p:nvPr>
        </p:nvCxnSpPr>
        <p:spPr>
          <a:xfrm>
            <a:off x="450850" y="844550"/>
            <a:ext cx="107489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1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4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1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11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animBg="1"/>
      <p:bldP spid="11269" grpId="0"/>
      <p:bldP spid="11285" grpId="0"/>
      <p:bldP spid="11291" grpId="0"/>
      <p:bldP spid="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矩形 12290"/>
          <p:cNvSpPr/>
          <p:nvPr>
            <p:custDataLst>
              <p:tags r:id="rId2"/>
            </p:custDataLst>
          </p:nvPr>
        </p:nvSpPr>
        <p:spPr>
          <a:xfrm>
            <a:off x="731838" y="971550"/>
            <a:ext cx="10956925" cy="5651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800" b="1" dirty="0">
                <a:latin typeface="Times New Roman" panose="02020603050405020304" charset="0"/>
                <a:ea typeface="黑体" panose="02010609060101010101" charset="-122"/>
              </a:rPr>
              <a:t>焦点在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x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轴正半轴</a:t>
            </a:r>
            <a:r>
              <a:rPr lang="zh-CN" altLang="en-US" sz="2800" b="1" dirty="0">
                <a:latin typeface="Times New Roman" panose="02020603050405020304" charset="0"/>
                <a:ea typeface="黑体" panose="02010609060101010101" charset="-122"/>
              </a:rPr>
              <a:t>上：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y</a:t>
            </a:r>
            <a:r>
              <a:rPr lang="en-US" altLang="zh-CN" sz="2800" b="1" baseline="30000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2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=2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px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charset="0"/>
                <a:ea typeface="宋体" panose="02010600030101010101" pitchFamily="2" charset="-122"/>
              </a:rPr>
              <a:t>(</a:t>
            </a:r>
            <a:r>
              <a:rPr lang="zh-CN" altLang="en-US" sz="2800" b="1" i="1" dirty="0">
                <a:solidFill>
                  <a:srgbClr val="0000FF"/>
                </a:solidFill>
                <a:latin typeface="Times New Roman" panose="02020603050405020304" charset="0"/>
                <a:ea typeface="宋体" panose="02010600030101010101" pitchFamily="2" charset="-122"/>
              </a:rPr>
              <a:t>p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charset="0"/>
                <a:ea typeface="宋体" panose="02010600030101010101" pitchFamily="2" charset="-122"/>
              </a:rPr>
              <a:t>＞0)</a:t>
            </a:r>
          </a:p>
        </p:txBody>
      </p:sp>
      <p:sp>
        <p:nvSpPr>
          <p:cNvPr id="12292" name="文本框 12291"/>
          <p:cNvSpPr txBox="1"/>
          <p:nvPr>
            <p:custDataLst>
              <p:tags r:id="rId3"/>
            </p:custDataLst>
          </p:nvPr>
        </p:nvSpPr>
        <p:spPr>
          <a:xfrm>
            <a:off x="731838" y="2625408"/>
            <a:ext cx="37782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2800" b="1" i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</a:rPr>
              <a:t>p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</a:rPr>
              <a:t>的几何意义：</a:t>
            </a:r>
          </a:p>
        </p:txBody>
      </p:sp>
      <p:grpSp>
        <p:nvGrpSpPr>
          <p:cNvPr id="35843" name="组合 12298"/>
          <p:cNvGrpSpPr/>
          <p:nvPr/>
        </p:nvGrpSpPr>
        <p:grpSpPr>
          <a:xfrm>
            <a:off x="7962900" y="841058"/>
            <a:ext cx="3816350" cy="3646487"/>
            <a:chOff x="3162" y="918"/>
            <a:chExt cx="2598" cy="2558"/>
          </a:xfrm>
        </p:grpSpPr>
        <p:sp>
          <p:nvSpPr>
            <p:cNvPr id="35844" name="直接连接符 12299"/>
            <p:cNvSpPr>
              <a:spLocks noChangeAspect="1"/>
            </p:cNvSpPr>
            <p:nvPr>
              <p:custDataLst>
                <p:tags r:id="rId9"/>
              </p:custDataLst>
            </p:nvPr>
          </p:nvSpPr>
          <p:spPr>
            <a:xfrm>
              <a:off x="3162" y="2398"/>
              <a:ext cx="2167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5845" name="直接连接符 12300"/>
            <p:cNvSpPr>
              <a:spLocks noChangeAspect="1"/>
            </p:cNvSpPr>
            <p:nvPr>
              <p:custDataLst>
                <p:tags r:id="rId10"/>
              </p:custDataLst>
            </p:nvPr>
          </p:nvSpPr>
          <p:spPr>
            <a:xfrm flipH="1">
              <a:off x="3999" y="1117"/>
              <a:ext cx="0" cy="2359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5846" name="文本框 12301"/>
            <p:cNvSpPr txBox="1">
              <a:spLocks noChangeAspect="1"/>
            </p:cNvSpPr>
            <p:nvPr>
              <p:custDataLst>
                <p:tags r:id="rId11"/>
              </p:custDataLst>
            </p:nvPr>
          </p:nvSpPr>
          <p:spPr>
            <a:xfrm>
              <a:off x="5188" y="2336"/>
              <a:ext cx="572" cy="363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 b="1" i="1">
                  <a:latin typeface="Times New Roman" panose="02020603050405020304" charset="0"/>
                  <a:ea typeface="宋体" panose="02010600030101010101" pitchFamily="2" charset="-122"/>
                </a:rPr>
                <a:t>x</a:t>
              </a:r>
            </a:p>
          </p:txBody>
        </p:sp>
        <p:sp>
          <p:nvSpPr>
            <p:cNvPr id="35847" name="文本框 12302"/>
            <p:cNvSpPr txBox="1">
              <a:spLocks noChangeAspect="1"/>
            </p:cNvSpPr>
            <p:nvPr>
              <p:custDataLst>
                <p:tags r:id="rId12"/>
              </p:custDataLst>
            </p:nvPr>
          </p:nvSpPr>
          <p:spPr>
            <a:xfrm>
              <a:off x="3793" y="918"/>
              <a:ext cx="306" cy="3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 b="1" i="1">
                  <a:latin typeface="Times New Roman" panose="02020603050405020304" charset="0"/>
                  <a:ea typeface="宋体" panose="02010600030101010101" pitchFamily="2" charset="-122"/>
                </a:rPr>
                <a:t>y</a:t>
              </a:r>
            </a:p>
          </p:txBody>
        </p:sp>
        <p:sp>
          <p:nvSpPr>
            <p:cNvPr id="35848" name="文本框 12303"/>
            <p:cNvSpPr txBox="1">
              <a:spLocks noChangeAspect="1"/>
            </p:cNvSpPr>
            <p:nvPr>
              <p:custDataLst>
                <p:tags r:id="rId13"/>
              </p:custDataLst>
            </p:nvPr>
          </p:nvSpPr>
          <p:spPr>
            <a:xfrm>
              <a:off x="3795" y="2315"/>
              <a:ext cx="363" cy="3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 b="1" i="1">
                  <a:latin typeface="Times New Roman" panose="02020603050405020304" charset="0"/>
                  <a:ea typeface="宋体" panose="02010600030101010101" pitchFamily="2" charset="-122"/>
                </a:rPr>
                <a:t>o</a:t>
              </a:r>
            </a:p>
          </p:txBody>
        </p:sp>
        <p:sp>
          <p:nvSpPr>
            <p:cNvPr id="35849" name="任意多边形 12304"/>
            <p:cNvSpPr>
              <a:spLocks noChangeAspect="1"/>
            </p:cNvSpPr>
            <p:nvPr>
              <p:custDataLst>
                <p:tags r:id="rId14"/>
              </p:custDataLst>
            </p:nvPr>
          </p:nvSpPr>
          <p:spPr>
            <a:xfrm>
              <a:off x="4006" y="1478"/>
              <a:ext cx="1162" cy="1795"/>
            </a:xfrm>
            <a:custGeom>
              <a:avLst/>
              <a:gdLst/>
              <a:ahLst/>
              <a:cxnLst/>
              <a:rect l="0" t="0" r="0" b="0"/>
              <a:pathLst>
                <a:path w="515" h="628">
                  <a:moveTo>
                    <a:pt x="515" y="0"/>
                  </a:moveTo>
                  <a:lnTo>
                    <a:pt x="465" y="16"/>
                  </a:lnTo>
                  <a:lnTo>
                    <a:pt x="417" y="31"/>
                  </a:lnTo>
                  <a:lnTo>
                    <a:pt x="372" y="47"/>
                  </a:lnTo>
                  <a:lnTo>
                    <a:pt x="330" y="63"/>
                  </a:lnTo>
                  <a:lnTo>
                    <a:pt x="290" y="78"/>
                  </a:lnTo>
                  <a:lnTo>
                    <a:pt x="253" y="94"/>
                  </a:lnTo>
                  <a:lnTo>
                    <a:pt x="218" y="110"/>
                  </a:lnTo>
                  <a:lnTo>
                    <a:pt x="186" y="125"/>
                  </a:lnTo>
                  <a:lnTo>
                    <a:pt x="156" y="141"/>
                  </a:lnTo>
                  <a:lnTo>
                    <a:pt x="129" y="157"/>
                  </a:lnTo>
                  <a:lnTo>
                    <a:pt x="105" y="173"/>
                  </a:lnTo>
                  <a:lnTo>
                    <a:pt x="83" y="188"/>
                  </a:lnTo>
                  <a:lnTo>
                    <a:pt x="63" y="204"/>
                  </a:lnTo>
                  <a:lnTo>
                    <a:pt x="47" y="220"/>
                  </a:lnTo>
                  <a:lnTo>
                    <a:pt x="33" y="235"/>
                  </a:lnTo>
                  <a:lnTo>
                    <a:pt x="21" y="251"/>
                  </a:lnTo>
                  <a:lnTo>
                    <a:pt x="12" y="267"/>
                  </a:lnTo>
                  <a:lnTo>
                    <a:pt x="5" y="282"/>
                  </a:lnTo>
                  <a:lnTo>
                    <a:pt x="2" y="298"/>
                  </a:lnTo>
                  <a:lnTo>
                    <a:pt x="0" y="314"/>
                  </a:lnTo>
                  <a:lnTo>
                    <a:pt x="2" y="330"/>
                  </a:lnTo>
                  <a:lnTo>
                    <a:pt x="5" y="345"/>
                  </a:lnTo>
                  <a:lnTo>
                    <a:pt x="12" y="361"/>
                  </a:lnTo>
                  <a:lnTo>
                    <a:pt x="21" y="377"/>
                  </a:lnTo>
                  <a:lnTo>
                    <a:pt x="32" y="392"/>
                  </a:lnTo>
                  <a:lnTo>
                    <a:pt x="47" y="408"/>
                  </a:lnTo>
                  <a:lnTo>
                    <a:pt x="63" y="424"/>
                  </a:lnTo>
                  <a:lnTo>
                    <a:pt x="83" y="439"/>
                  </a:lnTo>
                  <a:lnTo>
                    <a:pt x="104" y="455"/>
                  </a:lnTo>
                  <a:lnTo>
                    <a:pt x="129" y="471"/>
                  </a:lnTo>
                  <a:lnTo>
                    <a:pt x="156" y="487"/>
                  </a:lnTo>
                  <a:lnTo>
                    <a:pt x="185" y="502"/>
                  </a:lnTo>
                  <a:lnTo>
                    <a:pt x="218" y="518"/>
                  </a:lnTo>
                  <a:lnTo>
                    <a:pt x="252" y="534"/>
                  </a:lnTo>
                  <a:lnTo>
                    <a:pt x="290" y="549"/>
                  </a:lnTo>
                  <a:lnTo>
                    <a:pt x="330" y="565"/>
                  </a:lnTo>
                  <a:lnTo>
                    <a:pt x="372" y="581"/>
                  </a:lnTo>
                  <a:lnTo>
                    <a:pt x="417" y="596"/>
                  </a:lnTo>
                  <a:lnTo>
                    <a:pt x="465" y="612"/>
                  </a:lnTo>
                  <a:lnTo>
                    <a:pt x="515" y="628"/>
                  </a:lnTo>
                </a:path>
              </a:pathLst>
            </a:custGeom>
            <a:noFill/>
            <a:ln w="28575" cap="flat" cmpd="sng">
              <a:solidFill>
                <a:srgbClr val="C1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50" name="直接连接符 12305"/>
            <p:cNvSpPr>
              <a:spLocks noChangeAspect="1"/>
            </p:cNvSpPr>
            <p:nvPr>
              <p:custDataLst>
                <p:tags r:id="rId15"/>
              </p:custDataLst>
            </p:nvPr>
          </p:nvSpPr>
          <p:spPr>
            <a:xfrm flipH="1">
              <a:off x="3657" y="1281"/>
              <a:ext cx="0" cy="203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5851" name="文本框 12306"/>
            <p:cNvSpPr txBox="1">
              <a:spLocks noChangeAspect="1"/>
            </p:cNvSpPr>
            <p:nvPr>
              <p:custDataLst>
                <p:tags r:id="rId16"/>
              </p:custDataLst>
            </p:nvPr>
          </p:nvSpPr>
          <p:spPr>
            <a:xfrm>
              <a:off x="3476" y="3036"/>
              <a:ext cx="343" cy="363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 b="1" i="1">
                  <a:latin typeface="Times New Roman" panose="02020603050405020304" charset="0"/>
                  <a:ea typeface="华文行楷" panose="02010800040101010101" pitchFamily="2" charset="-122"/>
                </a:rPr>
                <a:t>l</a:t>
              </a:r>
            </a:p>
          </p:txBody>
        </p:sp>
        <p:sp>
          <p:nvSpPr>
            <p:cNvPr id="35852" name="椭圆 12307"/>
            <p:cNvSpPr>
              <a:spLocks noChangeAspect="1"/>
            </p:cNvSpPr>
            <p:nvPr>
              <p:custDataLst>
                <p:tags r:id="rId17"/>
              </p:custDataLst>
            </p:nvPr>
          </p:nvSpPr>
          <p:spPr>
            <a:xfrm>
              <a:off x="4325" y="2367"/>
              <a:ext cx="58" cy="76"/>
            </a:xfrm>
            <a:prstGeom prst="ellipse">
              <a:avLst/>
            </a:prstGeom>
            <a:solidFill>
              <a:srgbClr val="0000FF"/>
            </a:solidFill>
            <a:ln w="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lstStyle/>
            <a:p>
              <a:endParaRPr lang="zh-CN" altLang="en-US" sz="2800" b="1" i="1"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35853" name="文本框 12308"/>
            <p:cNvSpPr txBox="1">
              <a:spLocks noChangeAspect="1"/>
            </p:cNvSpPr>
            <p:nvPr>
              <p:custDataLst>
                <p:tags r:id="rId18"/>
              </p:custDataLst>
            </p:nvPr>
          </p:nvSpPr>
          <p:spPr>
            <a:xfrm>
              <a:off x="4188" y="2381"/>
              <a:ext cx="289" cy="363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 b="1" i="1">
                  <a:latin typeface="Times New Roman" panose="02020603050405020304" charset="0"/>
                  <a:ea typeface="宋体" panose="02010600030101010101" pitchFamily="2" charset="-122"/>
                </a:rPr>
                <a:t>F</a:t>
              </a:r>
            </a:p>
          </p:txBody>
        </p:sp>
        <p:sp>
          <p:nvSpPr>
            <p:cNvPr id="35854" name="文本框 12309"/>
            <p:cNvSpPr txBox="1">
              <a:spLocks noChangeAspect="1"/>
            </p:cNvSpPr>
            <p:nvPr>
              <p:custDataLst>
                <p:tags r:id="rId19"/>
              </p:custDataLst>
            </p:nvPr>
          </p:nvSpPr>
          <p:spPr>
            <a:xfrm>
              <a:off x="3343" y="2346"/>
              <a:ext cx="373" cy="363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 b="1" i="1">
                  <a:latin typeface="Times New Roman" panose="02020603050405020304" charset="0"/>
                  <a:ea typeface="宋体" panose="02010600030101010101" pitchFamily="2" charset="-122"/>
                </a:rPr>
                <a:t>K</a:t>
              </a:r>
            </a:p>
          </p:txBody>
        </p:sp>
      </p:grpSp>
      <p:sp>
        <p:nvSpPr>
          <p:cNvPr id="8" name="标题 1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28613" y="73025"/>
            <a:ext cx="10515600" cy="6778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914400" rtl="0" eaLnBrk="1" latinLnBrk="0" hangingPunct="1">
              <a:lnSpc>
                <a:spcPct val="120000"/>
              </a:lnSpc>
              <a:spcBef>
                <a:spcPct val="0"/>
              </a:spcBef>
              <a:buNone/>
              <a:defRPr sz="4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en-US" altLang="zh-CN" sz="3600" b="1" strike="noStrike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  <a:ea typeface="+mj-ea"/>
                <a:cs typeface="Times New Roman" panose="02020603050405020304" charset="0"/>
              </a:rPr>
              <a:t>2.2</a:t>
            </a:r>
            <a:r>
              <a:rPr lang="zh-CN" altLang="en-US" sz="3600" b="1" strike="noStrike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  <a:ea typeface="+mj-ea"/>
                <a:cs typeface="Times New Roman" panose="02020603050405020304" charset="0"/>
              </a:rPr>
              <a:t>抛物线的标准方程</a:t>
            </a:r>
            <a:endParaRPr lang="en-US" altLang="zh-CN" sz="3600" b="1" strike="noStrike" noProof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</p:txBody>
      </p:sp>
      <p:sp>
        <p:nvSpPr>
          <p:cNvPr id="3" name="文本框 1"/>
          <p:cNvSpPr txBox="1"/>
          <p:nvPr>
            <p:custDataLst>
              <p:tags r:id="rId5"/>
            </p:custDataLst>
          </p:nvPr>
        </p:nvSpPr>
        <p:spPr>
          <a:xfrm>
            <a:off x="3106420" y="2626043"/>
            <a:ext cx="4983163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焦点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F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到准线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l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的距离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.</a:t>
            </a:r>
          </a:p>
        </p:txBody>
      </p:sp>
      <p:graphicFrame>
        <p:nvGraphicFramePr>
          <p:cNvPr id="35857" name="对象 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731838" y="1557020"/>
          <a:ext cx="4370150" cy="93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2" imgW="1866900" imgH="405765" progId="Equation.KSEE3">
                  <p:embed/>
                </p:oleObj>
              </mc:Choice>
              <mc:Fallback>
                <p:oleObj r:id="rId22" imgW="1866900" imgH="405765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731838" y="1557020"/>
                        <a:ext cx="4370150" cy="93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" name="直接连接符 2"/>
          <p:cNvCxnSpPr/>
          <p:nvPr>
            <p:custDataLst>
              <p:tags r:id="rId7"/>
            </p:custDataLst>
          </p:nvPr>
        </p:nvCxnSpPr>
        <p:spPr>
          <a:xfrm>
            <a:off x="328613" y="858838"/>
            <a:ext cx="107489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8"/>
            </p:custDataLst>
          </p:nvPr>
        </p:nvCxnSpPr>
        <p:spPr>
          <a:xfrm>
            <a:off x="8689975" y="2950845"/>
            <a:ext cx="1008063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36">
            <a:extLst>
              <a:ext uri="{FF2B5EF4-FFF2-40B4-BE49-F238E27FC236}">
                <a16:creationId xmlns:a16="http://schemas.microsoft.com/office/drawing/2014/main" id="{69FF9586-6BE8-0FED-BDA5-F60DE8B128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2527" y="3582363"/>
            <a:ext cx="73914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kumimoji="1" lang="en-US" altLang="zh-CN" sz="3600" b="1" dirty="0">
                <a:latin typeface="Times New Roman" panose="02020603050405020304" pitchFamily="18" charset="0"/>
                <a:ea typeface="华文行楷" panose="02010800040101010101" pitchFamily="2" charset="-122"/>
              </a:rPr>
              <a:t> </a:t>
            </a:r>
            <a:r>
              <a:rPr kumimoji="1" lang="zh-CN" altLang="en-US" sz="2800" b="1" dirty="0">
                <a:latin typeface="+mn-ea"/>
                <a:ea typeface="+mn-ea"/>
              </a:rPr>
              <a:t>由于建系不同，所以还有其它形式的抛物线标准方程</a:t>
            </a:r>
            <a:r>
              <a:rPr kumimoji="1" lang="en-US" altLang="zh-CN" sz="3600" b="1" dirty="0">
                <a:latin typeface="+mj-ea"/>
                <a:ea typeface="+mj-ea"/>
              </a:rPr>
              <a:t>.</a:t>
            </a:r>
          </a:p>
        </p:txBody>
      </p:sp>
      <p:sp>
        <p:nvSpPr>
          <p:cNvPr id="5" name="Text Box 42">
            <a:extLst>
              <a:ext uri="{FF2B5EF4-FFF2-40B4-BE49-F238E27FC236}">
                <a16:creationId xmlns:a16="http://schemas.microsoft.com/office/drawing/2014/main" id="{4BB084FF-4F15-7BB7-F0B9-DB0E516106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979" y="5133836"/>
            <a:ext cx="815181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1"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华文行楷" panose="02010800040101010101" pitchFamily="2" charset="-122"/>
              </a:rPr>
              <a:t>想一想，还有几种抛物线的标准方程？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/>
      <p:bldP spid="3" grpId="0"/>
      <p:bldP spid="2" grpId="0" autoUpdateAnimBg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圆角矩形 30"/>
          <p:cNvSpPr/>
          <p:nvPr>
            <p:custDataLst>
              <p:tags r:id="rId2"/>
            </p:custDataLst>
          </p:nvPr>
        </p:nvSpPr>
        <p:spPr>
          <a:xfrm>
            <a:off x="5006975" y="5626100"/>
            <a:ext cx="501650" cy="93186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0" name="圆角矩形 29"/>
          <p:cNvSpPr/>
          <p:nvPr>
            <p:custDataLst>
              <p:tags r:id="rId3"/>
            </p:custDataLst>
          </p:nvPr>
        </p:nvSpPr>
        <p:spPr>
          <a:xfrm>
            <a:off x="5022850" y="4405313"/>
            <a:ext cx="365125" cy="93345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22" name="圆角矩形 21"/>
          <p:cNvSpPr/>
          <p:nvPr>
            <p:custDataLst>
              <p:tags r:id="rId4"/>
            </p:custDataLst>
          </p:nvPr>
        </p:nvSpPr>
        <p:spPr>
          <a:xfrm>
            <a:off x="4752975" y="3057525"/>
            <a:ext cx="555625" cy="9906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20" name="圆角矩形 19"/>
          <p:cNvSpPr/>
          <p:nvPr>
            <p:custDataLst>
              <p:tags r:id="rId5"/>
            </p:custDataLst>
          </p:nvPr>
        </p:nvSpPr>
        <p:spPr>
          <a:xfrm>
            <a:off x="4752975" y="1724025"/>
            <a:ext cx="363538" cy="9906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5" name="圆角矩形 4"/>
          <p:cNvSpPr/>
          <p:nvPr>
            <p:custDataLst>
              <p:tags r:id="rId6"/>
            </p:custDataLst>
          </p:nvPr>
        </p:nvSpPr>
        <p:spPr>
          <a:xfrm>
            <a:off x="3060700" y="5665470"/>
            <a:ext cx="644525" cy="50482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4" name="圆角矩形 3"/>
          <p:cNvSpPr/>
          <p:nvPr>
            <p:custDataLst>
              <p:tags r:id="rId7"/>
            </p:custDataLst>
          </p:nvPr>
        </p:nvSpPr>
        <p:spPr>
          <a:xfrm>
            <a:off x="3246755" y="4333558"/>
            <a:ext cx="452438" cy="50482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" name="圆角矩形 2"/>
          <p:cNvSpPr/>
          <p:nvPr>
            <p:custDataLst>
              <p:tags r:id="rId8"/>
            </p:custDataLst>
          </p:nvPr>
        </p:nvSpPr>
        <p:spPr>
          <a:xfrm>
            <a:off x="3060700" y="3117850"/>
            <a:ext cx="588963" cy="50482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2" name="圆角矩形 1"/>
          <p:cNvSpPr/>
          <p:nvPr>
            <p:custDataLst>
              <p:tags r:id="rId9"/>
            </p:custDataLst>
          </p:nvPr>
        </p:nvSpPr>
        <p:spPr>
          <a:xfrm>
            <a:off x="3289300" y="1700213"/>
            <a:ext cx="360363" cy="50482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graphicFrame>
        <p:nvGraphicFramePr>
          <p:cNvPr id="14409" name="表格 14408"/>
          <p:cNvGraphicFramePr>
            <a:graphicFrameLocks noGrp="1"/>
          </p:cNvGraphicFramePr>
          <p:nvPr>
            <p:custDataLst>
              <p:tags r:id="rId10"/>
            </p:custDataLst>
          </p:nvPr>
        </p:nvGraphicFramePr>
        <p:xfrm>
          <a:off x="190500" y="871538"/>
          <a:ext cx="7905115" cy="5860415"/>
        </p:xfrm>
        <a:graphic>
          <a:graphicData uri="http://schemas.openxmlformats.org/drawingml/2006/table">
            <a:tbl>
              <a:tblPr/>
              <a:tblGrid>
                <a:gridCol w="1986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5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3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091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119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800" b="1">
                          <a:solidFill>
                            <a:srgbClr val="0000FF"/>
                          </a:solidFill>
                          <a:effectLst/>
                        </a:rPr>
                        <a:t>图形</a:t>
                      </a:r>
                    </a:p>
                  </a:txBody>
                  <a:tcPr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800" b="1">
                          <a:solidFill>
                            <a:srgbClr val="0000FF"/>
                          </a:solidFill>
                          <a:effectLst/>
                        </a:rPr>
                        <a:t>标准方程</a:t>
                      </a: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800" b="1">
                          <a:solidFill>
                            <a:srgbClr val="0000FF"/>
                          </a:solidFill>
                          <a:effectLst/>
                        </a:rPr>
                        <a:t>焦点坐标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800" b="1">
                          <a:solidFill>
                            <a:srgbClr val="0000FF"/>
                          </a:solidFill>
                          <a:effectLst/>
                        </a:rPr>
                        <a:t>准线方程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69060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02385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79525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78255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37929" name="图片 1437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3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188" y="1570038"/>
            <a:ext cx="1801812" cy="13398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7930" name="图片 1437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4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7338" y="2901950"/>
            <a:ext cx="1676400" cy="13001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7931" name="图片 1437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4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5445" y="4181158"/>
            <a:ext cx="1600200" cy="12366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7932" name="图片 14375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4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0845" y="5481003"/>
            <a:ext cx="1600200" cy="1189037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7933" name="组合 14376"/>
          <p:cNvGrpSpPr/>
          <p:nvPr/>
        </p:nvGrpSpPr>
        <p:grpSpPr>
          <a:xfrm>
            <a:off x="2511425" y="1674813"/>
            <a:ext cx="1373188" cy="1038225"/>
            <a:chOff x="1760" y="864"/>
            <a:chExt cx="801" cy="551"/>
          </a:xfrm>
        </p:grpSpPr>
        <p:graphicFrame>
          <p:nvGraphicFramePr>
            <p:cNvPr id="37934" name="对象 14377"/>
            <p:cNvGraphicFramePr>
              <a:graphicFrameLocks noChangeAspect="1"/>
            </p:cNvGraphicFramePr>
            <p:nvPr>
              <p:custDataLst>
                <p:tags r:id="rId36"/>
              </p:custDataLst>
            </p:nvPr>
          </p:nvGraphicFramePr>
          <p:xfrm>
            <a:off x="1760" y="864"/>
            <a:ext cx="801" cy="29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43" imgW="622300" imgH="228600" progId="Equation.3">
                    <p:embed/>
                  </p:oleObj>
                </mc:Choice>
                <mc:Fallback>
                  <p:oleObj r:id="rId43" imgW="622300" imgH="228600" progId="Equation.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44"/>
                        <a:stretch>
                          <a:fillRect/>
                        </a:stretch>
                      </p:blipFill>
                      <p:spPr>
                        <a:xfrm>
                          <a:off x="1760" y="864"/>
                          <a:ext cx="801" cy="29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935" name="对象 14378"/>
            <p:cNvGraphicFramePr>
              <a:graphicFrameLocks noChangeAspect="1"/>
            </p:cNvGraphicFramePr>
            <p:nvPr>
              <p:custDataLst>
                <p:tags r:id="rId37"/>
              </p:custDataLst>
            </p:nvPr>
          </p:nvGraphicFramePr>
          <p:xfrm>
            <a:off x="1913" y="1162"/>
            <a:ext cx="543" cy="2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45" imgW="469900" imgH="215900" progId="Equation.3">
                    <p:embed/>
                  </p:oleObj>
                </mc:Choice>
                <mc:Fallback>
                  <p:oleObj r:id="rId45" imgW="469900" imgH="215900" progId="Equation.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46"/>
                        <a:stretch>
                          <a:fillRect/>
                        </a:stretch>
                      </p:blipFill>
                      <p:spPr>
                        <a:xfrm>
                          <a:off x="1913" y="1162"/>
                          <a:ext cx="543" cy="25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4380" name="组合 14379"/>
          <p:cNvGrpSpPr/>
          <p:nvPr/>
        </p:nvGrpSpPr>
        <p:grpSpPr>
          <a:xfrm>
            <a:off x="2392363" y="3117850"/>
            <a:ext cx="1492250" cy="993775"/>
            <a:chOff x="1736" y="1776"/>
            <a:chExt cx="871" cy="528"/>
          </a:xfrm>
        </p:grpSpPr>
        <p:graphicFrame>
          <p:nvGraphicFramePr>
            <p:cNvPr id="37937" name="对象 14380"/>
            <p:cNvGraphicFramePr>
              <a:graphicFrameLocks noChangeAspect="1"/>
            </p:cNvGraphicFramePr>
            <p:nvPr>
              <p:custDataLst>
                <p:tags r:id="rId34"/>
              </p:custDataLst>
            </p:nvPr>
          </p:nvGraphicFramePr>
          <p:xfrm>
            <a:off x="1736" y="1776"/>
            <a:ext cx="871" cy="2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47" imgW="711200" imgH="228600" progId="Equation.3">
                    <p:embed/>
                  </p:oleObj>
                </mc:Choice>
                <mc:Fallback>
                  <p:oleObj r:id="rId47" imgW="711200" imgH="228600" progId="Equation.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48"/>
                        <a:stretch>
                          <a:fillRect/>
                        </a:stretch>
                      </p:blipFill>
                      <p:spPr>
                        <a:xfrm>
                          <a:off x="1736" y="1776"/>
                          <a:ext cx="871" cy="28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938" name="对象 14381"/>
            <p:cNvGraphicFramePr>
              <a:graphicFrameLocks noChangeAspect="1"/>
            </p:cNvGraphicFramePr>
            <p:nvPr>
              <p:custDataLst>
                <p:tags r:id="rId35"/>
              </p:custDataLst>
            </p:nvPr>
          </p:nvGraphicFramePr>
          <p:xfrm>
            <a:off x="1913" y="2051"/>
            <a:ext cx="543" cy="2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45" imgW="469900" imgH="215900" progId="Equation.3">
                    <p:embed/>
                  </p:oleObj>
                </mc:Choice>
                <mc:Fallback>
                  <p:oleObj r:id="rId45" imgW="469900" imgH="215900" progId="Equation.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49"/>
                        <a:stretch>
                          <a:fillRect/>
                        </a:stretch>
                      </p:blipFill>
                      <p:spPr>
                        <a:xfrm>
                          <a:off x="1913" y="2051"/>
                          <a:ext cx="543" cy="25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4383" name="组合 14382"/>
          <p:cNvGrpSpPr/>
          <p:nvPr/>
        </p:nvGrpSpPr>
        <p:grpSpPr>
          <a:xfrm>
            <a:off x="2433638" y="5665470"/>
            <a:ext cx="1450975" cy="993775"/>
            <a:chOff x="1712" y="2544"/>
            <a:chExt cx="847" cy="528"/>
          </a:xfrm>
        </p:grpSpPr>
        <p:graphicFrame>
          <p:nvGraphicFramePr>
            <p:cNvPr id="37940" name="对象 14383"/>
            <p:cNvGraphicFramePr>
              <a:graphicFrameLocks noChangeAspect="1"/>
            </p:cNvGraphicFramePr>
            <p:nvPr>
              <p:custDataLst>
                <p:tags r:id="rId32"/>
              </p:custDataLst>
            </p:nvPr>
          </p:nvGraphicFramePr>
          <p:xfrm>
            <a:off x="1712" y="2544"/>
            <a:ext cx="847" cy="2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50" imgW="698500" imgH="228600" progId="Equation.3">
                    <p:embed/>
                  </p:oleObj>
                </mc:Choice>
                <mc:Fallback>
                  <p:oleObj r:id="rId50" imgW="698500" imgH="228600" progId="Equation.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51"/>
                        <a:stretch>
                          <a:fillRect/>
                        </a:stretch>
                      </p:blipFill>
                      <p:spPr>
                        <a:xfrm>
                          <a:off x="1712" y="2544"/>
                          <a:ext cx="847" cy="27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941" name="对象 14384"/>
            <p:cNvGraphicFramePr>
              <a:graphicFrameLocks noChangeAspect="1"/>
            </p:cNvGraphicFramePr>
            <p:nvPr>
              <p:custDataLst>
                <p:tags r:id="rId33"/>
              </p:custDataLst>
            </p:nvPr>
          </p:nvGraphicFramePr>
          <p:xfrm>
            <a:off x="1865" y="2819"/>
            <a:ext cx="543" cy="2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45" imgW="469900" imgH="215900" progId="Equation.3">
                    <p:embed/>
                  </p:oleObj>
                </mc:Choice>
                <mc:Fallback>
                  <p:oleObj r:id="rId45" imgW="469900" imgH="215900" progId="Equation.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52"/>
                        <a:stretch>
                          <a:fillRect/>
                        </a:stretch>
                      </p:blipFill>
                      <p:spPr>
                        <a:xfrm>
                          <a:off x="1865" y="2819"/>
                          <a:ext cx="543" cy="25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4386" name="组合 14385"/>
          <p:cNvGrpSpPr/>
          <p:nvPr/>
        </p:nvGrpSpPr>
        <p:grpSpPr>
          <a:xfrm>
            <a:off x="2524443" y="4325620"/>
            <a:ext cx="1373187" cy="1012825"/>
            <a:chOff x="1717" y="3456"/>
            <a:chExt cx="801" cy="538"/>
          </a:xfrm>
        </p:grpSpPr>
        <p:graphicFrame>
          <p:nvGraphicFramePr>
            <p:cNvPr id="37943" name="对象 14386"/>
            <p:cNvGraphicFramePr>
              <a:graphicFrameLocks noChangeAspect="1"/>
            </p:cNvGraphicFramePr>
            <p:nvPr>
              <p:custDataLst>
                <p:tags r:id="rId30"/>
              </p:custDataLst>
            </p:nvPr>
          </p:nvGraphicFramePr>
          <p:xfrm>
            <a:off x="1717" y="3456"/>
            <a:ext cx="801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53" imgW="622300" imgH="228600" progId="Equation.3">
                    <p:embed/>
                  </p:oleObj>
                </mc:Choice>
                <mc:Fallback>
                  <p:oleObj r:id="rId53" imgW="622300" imgH="228600" progId="Equation.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54"/>
                        <a:stretch>
                          <a:fillRect/>
                        </a:stretch>
                      </p:blipFill>
                      <p:spPr>
                        <a:xfrm>
                          <a:off x="1717" y="3456"/>
                          <a:ext cx="801" cy="27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944" name="对象 14387"/>
            <p:cNvGraphicFramePr>
              <a:graphicFrameLocks noChangeAspect="1"/>
            </p:cNvGraphicFramePr>
            <p:nvPr>
              <p:custDataLst>
                <p:tags r:id="rId31"/>
              </p:custDataLst>
            </p:nvPr>
          </p:nvGraphicFramePr>
          <p:xfrm>
            <a:off x="1865" y="3741"/>
            <a:ext cx="543" cy="2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45" imgW="469900" imgH="215900" progId="Equation.3">
                    <p:embed/>
                  </p:oleObj>
                </mc:Choice>
                <mc:Fallback>
                  <p:oleObj r:id="rId45" imgW="469900" imgH="215900" progId="Equation.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55"/>
                        <a:stretch>
                          <a:fillRect/>
                        </a:stretch>
                      </p:blipFill>
                      <p:spPr>
                        <a:xfrm>
                          <a:off x="1865" y="3741"/>
                          <a:ext cx="543" cy="25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7945" name="对象 14388"/>
          <p:cNvGraphicFramePr>
            <a:graphicFrameLocks noChangeAspect="1"/>
          </p:cNvGraphicFramePr>
          <p:nvPr>
            <p:custDataLst>
              <p:tags r:id="rId15"/>
            </p:custDataLst>
          </p:nvPr>
        </p:nvGraphicFramePr>
        <p:xfrm>
          <a:off x="4548188" y="1674813"/>
          <a:ext cx="1055687" cy="1069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6" imgW="457200" imgH="444500" progId="Equation.3">
                  <p:embed/>
                </p:oleObj>
              </mc:Choice>
              <mc:Fallback>
                <p:oleObj r:id="rId56" imgW="457200" imgH="4445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7"/>
                      <a:stretch>
                        <a:fillRect/>
                      </a:stretch>
                    </p:blipFill>
                    <p:spPr>
                      <a:xfrm>
                        <a:off x="4548188" y="1674813"/>
                        <a:ext cx="1055687" cy="10699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946" name="对象 14389"/>
          <p:cNvGraphicFramePr>
            <a:graphicFrameLocks noChangeAspect="1"/>
          </p:cNvGraphicFramePr>
          <p:nvPr>
            <p:custDataLst>
              <p:tags r:id="rId16"/>
            </p:custDataLst>
          </p:nvPr>
        </p:nvGraphicFramePr>
        <p:xfrm>
          <a:off x="6519863" y="1662113"/>
          <a:ext cx="1122362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8" imgW="520700" imgH="405765" progId="Equation.3">
                  <p:embed/>
                </p:oleObj>
              </mc:Choice>
              <mc:Fallback>
                <p:oleObj r:id="rId58" imgW="520700" imgH="405765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9"/>
                      <a:stretch>
                        <a:fillRect/>
                      </a:stretch>
                    </p:blipFill>
                    <p:spPr>
                      <a:xfrm>
                        <a:off x="6519863" y="1662113"/>
                        <a:ext cx="1122362" cy="9429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91" name="对象 14390"/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4548188" y="3025775"/>
          <a:ext cx="1281112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0" imgW="571500" imgH="444500" progId="Equation.3">
                  <p:embed/>
                </p:oleObj>
              </mc:Choice>
              <mc:Fallback>
                <p:oleObj r:id="rId60" imgW="571500" imgH="4445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1"/>
                      <a:stretch>
                        <a:fillRect/>
                      </a:stretch>
                    </p:blipFill>
                    <p:spPr>
                      <a:xfrm>
                        <a:off x="4548188" y="3025775"/>
                        <a:ext cx="1281112" cy="1054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92" name="对象 14391"/>
          <p:cNvGraphicFramePr>
            <a:graphicFrameLocks noChangeAspect="1"/>
          </p:cNvGraphicFramePr>
          <p:nvPr>
            <p:custDataLst>
              <p:tags r:id="rId18"/>
            </p:custDataLst>
          </p:nvPr>
        </p:nvGraphicFramePr>
        <p:xfrm>
          <a:off x="6615113" y="3067050"/>
          <a:ext cx="931862" cy="969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2" imgW="419100" imgH="405765" progId="Equation.3">
                  <p:embed/>
                </p:oleObj>
              </mc:Choice>
              <mc:Fallback>
                <p:oleObj r:id="rId62" imgW="419100" imgH="405765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3"/>
                      <a:stretch>
                        <a:fillRect/>
                      </a:stretch>
                    </p:blipFill>
                    <p:spPr>
                      <a:xfrm>
                        <a:off x="6615113" y="3067050"/>
                        <a:ext cx="931862" cy="9699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93" name="对象 14392"/>
          <p:cNvGraphicFramePr>
            <a:graphicFrameLocks noChangeAspect="1"/>
          </p:cNvGraphicFramePr>
          <p:nvPr>
            <p:custDataLst>
              <p:tags r:id="rId19"/>
            </p:custDataLst>
          </p:nvPr>
        </p:nvGraphicFramePr>
        <p:xfrm>
          <a:off x="4502150" y="4344988"/>
          <a:ext cx="1147763" cy="1049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4" imgW="457200" imgH="444500" progId="Equation.3">
                  <p:embed/>
                </p:oleObj>
              </mc:Choice>
              <mc:Fallback>
                <p:oleObj r:id="rId64" imgW="457200" imgH="4445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5"/>
                      <a:stretch>
                        <a:fillRect/>
                      </a:stretch>
                    </p:blipFill>
                    <p:spPr>
                      <a:xfrm>
                        <a:off x="4502150" y="4344988"/>
                        <a:ext cx="1147763" cy="10493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94" name="对象 14393"/>
          <p:cNvGraphicFramePr>
            <a:graphicFrameLocks noChangeAspect="1"/>
          </p:cNvGraphicFramePr>
          <p:nvPr>
            <p:custDataLst>
              <p:tags r:id="rId20"/>
            </p:custDataLst>
          </p:nvPr>
        </p:nvGraphicFramePr>
        <p:xfrm>
          <a:off x="6583363" y="4384675"/>
          <a:ext cx="993775" cy="91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6" imgW="520700" imgH="405765" progId="Equation.3">
                  <p:embed/>
                </p:oleObj>
              </mc:Choice>
              <mc:Fallback>
                <p:oleObj r:id="rId66" imgW="520700" imgH="405765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7"/>
                      <a:stretch>
                        <a:fillRect/>
                      </a:stretch>
                    </p:blipFill>
                    <p:spPr>
                      <a:xfrm>
                        <a:off x="6583363" y="4384675"/>
                        <a:ext cx="993775" cy="9175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95" name="对象 14394"/>
          <p:cNvGraphicFramePr>
            <a:graphicFrameLocks noChangeAspect="1"/>
          </p:cNvGraphicFramePr>
          <p:nvPr>
            <p:custDataLst>
              <p:tags r:id="rId21"/>
            </p:custDataLst>
          </p:nvPr>
        </p:nvGraphicFramePr>
        <p:xfrm>
          <a:off x="4548188" y="5654675"/>
          <a:ext cx="1143000" cy="976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8" imgW="545465" imgH="444500" progId="Equation.3">
                  <p:embed/>
                </p:oleObj>
              </mc:Choice>
              <mc:Fallback>
                <p:oleObj r:id="rId68" imgW="545465" imgH="4445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9"/>
                      <a:stretch>
                        <a:fillRect/>
                      </a:stretch>
                    </p:blipFill>
                    <p:spPr>
                      <a:xfrm>
                        <a:off x="4548188" y="5654675"/>
                        <a:ext cx="1143000" cy="9763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96" name="对象 14395"/>
          <p:cNvGraphicFramePr>
            <a:graphicFrameLocks noChangeAspect="1"/>
          </p:cNvGraphicFramePr>
          <p:nvPr>
            <p:custDataLst>
              <p:tags r:id="rId22"/>
            </p:custDataLst>
          </p:nvPr>
        </p:nvGraphicFramePr>
        <p:xfrm>
          <a:off x="6629400" y="5641975"/>
          <a:ext cx="914400" cy="93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0" imgW="405765" imgH="405765" progId="Equation.3">
                  <p:embed/>
                </p:oleObj>
              </mc:Choice>
              <mc:Fallback>
                <p:oleObj r:id="rId70" imgW="405765" imgH="405765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1"/>
                      <a:stretch>
                        <a:fillRect/>
                      </a:stretch>
                    </p:blipFill>
                    <p:spPr>
                      <a:xfrm>
                        <a:off x="6629400" y="5641975"/>
                        <a:ext cx="914400" cy="9334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953" name="椭圆 14396"/>
          <p:cNvSpPr/>
          <p:nvPr>
            <p:custDataLst>
              <p:tags r:id="rId23"/>
            </p:custDataLst>
          </p:nvPr>
        </p:nvSpPr>
        <p:spPr>
          <a:xfrm>
            <a:off x="1200150" y="2242820"/>
            <a:ext cx="76200" cy="762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954" name="椭圆 14397"/>
          <p:cNvSpPr/>
          <p:nvPr>
            <p:custDataLst>
              <p:tags r:id="rId24"/>
            </p:custDataLst>
          </p:nvPr>
        </p:nvSpPr>
        <p:spPr>
          <a:xfrm>
            <a:off x="863600" y="3571875"/>
            <a:ext cx="76200" cy="762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955" name="椭圆 14398"/>
          <p:cNvSpPr/>
          <p:nvPr>
            <p:custDataLst>
              <p:tags r:id="rId25"/>
            </p:custDataLst>
          </p:nvPr>
        </p:nvSpPr>
        <p:spPr>
          <a:xfrm>
            <a:off x="1149033" y="4759008"/>
            <a:ext cx="76200" cy="762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956" name="椭圆 14399"/>
          <p:cNvSpPr/>
          <p:nvPr>
            <p:custDataLst>
              <p:tags r:id="rId26"/>
            </p:custDataLst>
          </p:nvPr>
        </p:nvSpPr>
        <p:spPr>
          <a:xfrm>
            <a:off x="1118553" y="6338570"/>
            <a:ext cx="76200" cy="762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文本框 1"/>
          <p:cNvSpPr txBox="1"/>
          <p:nvPr>
            <p:custDataLst>
              <p:tags r:id="rId27"/>
            </p:custDataLst>
          </p:nvPr>
        </p:nvSpPr>
        <p:spPr>
          <a:xfrm>
            <a:off x="8118475" y="942975"/>
            <a:ext cx="4214813" cy="34486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noProof="1">
                <a:solidFill>
                  <a:srgbClr val="0000FF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“三看”一次项：</a:t>
            </a:r>
          </a:p>
          <a:p>
            <a:pPr marL="457200" indent="-457200">
              <a:lnSpc>
                <a:spcPct val="130000"/>
              </a:lnSpc>
              <a:buFont typeface="Wingdings" panose="05000000000000000000" charset="0"/>
              <a:buChar char="ü"/>
            </a:pPr>
            <a:r>
              <a:rPr lang="zh-CN" altLang="en-US" sz="2400" b="1" noProof="1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看</a:t>
            </a:r>
            <a:r>
              <a:rPr lang="zh-CN" altLang="en-US" sz="2400" b="1" noProof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焦点位置</a:t>
            </a:r>
          </a:p>
          <a:p>
            <a:pPr>
              <a:lnSpc>
                <a:spcPct val="130000"/>
              </a:lnSpc>
              <a:buFont typeface="Wingdings" panose="05000000000000000000" charset="0"/>
            </a:pPr>
            <a:r>
              <a:rPr lang="en-US" altLang="zh-CN" sz="2400" b="1" noProof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 (</a:t>
            </a:r>
            <a:r>
              <a:rPr lang="zh-CN" altLang="en-US" sz="2400" b="1" noProof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变量</a:t>
            </a:r>
            <a:r>
              <a:rPr lang="en-US" altLang="zh-CN" sz="2400" b="1" noProof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+</a:t>
            </a:r>
            <a:r>
              <a:rPr lang="zh-CN" altLang="en-US" sz="2400" b="1" noProof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系数正负</a:t>
            </a:r>
            <a:r>
              <a:rPr lang="en-US" altLang="zh-CN" sz="2400" b="1" noProof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)</a:t>
            </a:r>
            <a:endParaRPr lang="zh-CN" altLang="en-US" sz="2400" b="1" noProof="1">
              <a:latin typeface="Times New Roman" panose="02020603050405020304" charset="0"/>
              <a:ea typeface="楷体" panose="02010609060101010101" charset="-122"/>
              <a:cs typeface="Times New Roman" panose="02020603050405020304" charset="0"/>
            </a:endParaRPr>
          </a:p>
          <a:p>
            <a:pPr marL="457200" indent="-457200">
              <a:lnSpc>
                <a:spcPct val="130000"/>
              </a:lnSpc>
              <a:buFont typeface="Wingdings" panose="05000000000000000000" charset="0"/>
              <a:buChar char="ü"/>
            </a:pPr>
            <a:r>
              <a:rPr lang="zh-CN" altLang="en-US" sz="2400" b="1" noProof="1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看</a:t>
            </a:r>
            <a:r>
              <a:rPr lang="zh-CN" altLang="en-US" sz="2400" b="1" noProof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对称轴</a:t>
            </a:r>
            <a:r>
              <a:rPr lang="en-US" altLang="zh-CN" sz="2400" b="1" noProof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(</a:t>
            </a:r>
            <a:r>
              <a:rPr lang="zh-CN" altLang="en-US" sz="2400" b="1" noProof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变量</a:t>
            </a:r>
            <a:r>
              <a:rPr lang="en-US" altLang="zh-CN" sz="2400" b="1" noProof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)</a:t>
            </a:r>
            <a:endParaRPr lang="zh-CN" altLang="en-US" sz="2400" b="1" noProof="1">
              <a:latin typeface="Times New Roman" panose="02020603050405020304" charset="0"/>
              <a:ea typeface="楷体" panose="02010609060101010101" charset="-122"/>
              <a:cs typeface="Times New Roman" panose="02020603050405020304" charset="0"/>
            </a:endParaRPr>
          </a:p>
          <a:p>
            <a:pPr marL="457200" indent="-457200">
              <a:lnSpc>
                <a:spcPct val="130000"/>
              </a:lnSpc>
              <a:buFont typeface="Wingdings" panose="05000000000000000000" charset="0"/>
              <a:buChar char="ü"/>
            </a:pPr>
            <a:r>
              <a:rPr lang="zh-CN" altLang="en-US" sz="2400" b="1" noProof="1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看</a:t>
            </a:r>
            <a:r>
              <a:rPr lang="zh-CN" altLang="en-US" sz="2400" b="1" noProof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开口方向</a:t>
            </a:r>
            <a:r>
              <a:rPr lang="en-US" altLang="zh-CN" sz="2400" b="1" noProof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(</a:t>
            </a:r>
            <a:r>
              <a:rPr lang="zh-CN" altLang="en-US" sz="2400" b="1" noProof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系数正负</a:t>
            </a:r>
            <a:r>
              <a:rPr lang="en-US" altLang="zh-CN" sz="2400" b="1" noProof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)</a:t>
            </a:r>
            <a:endParaRPr lang="zh-CN" altLang="en-US" sz="2400" b="1" noProof="1">
              <a:latin typeface="Times New Roman" panose="02020603050405020304" charset="0"/>
              <a:ea typeface="楷体" panose="02010609060101010101" charset="-122"/>
              <a:cs typeface="Times New Roman" panose="02020603050405020304" charset="0"/>
            </a:endParaRPr>
          </a:p>
          <a:p>
            <a:pPr marL="457200" indent="-457200">
              <a:lnSpc>
                <a:spcPct val="130000"/>
              </a:lnSpc>
              <a:buFont typeface="Wingdings" panose="05000000000000000000" charset="0"/>
              <a:buChar char="l"/>
            </a:pPr>
            <a:r>
              <a:rPr lang="zh-CN" altLang="en-US" sz="2400" b="1" noProof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求焦点坐标</a:t>
            </a:r>
            <a:r>
              <a:rPr lang="en-US" altLang="zh-CN" sz="2400" b="1" noProof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(</a:t>
            </a:r>
            <a:r>
              <a:rPr lang="en-US" altLang="zh-CN" sz="2400" b="1" noProof="1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1/4</a:t>
            </a:r>
            <a:r>
              <a:rPr lang="zh-CN" altLang="en-US" sz="2400" b="1" noProof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系数</a:t>
            </a:r>
            <a:r>
              <a:rPr lang="en-US" altLang="zh-CN" sz="2400" b="1" noProof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)</a:t>
            </a:r>
            <a:endParaRPr lang="zh-CN" altLang="en-US" sz="2400" b="1" noProof="1">
              <a:solidFill>
                <a:srgbClr val="FF0000"/>
              </a:solidFill>
              <a:latin typeface="Times New Roman" panose="02020603050405020304" charset="0"/>
              <a:ea typeface="楷体" panose="02010609060101010101" charset="-122"/>
              <a:cs typeface="Times New Roman" panose="02020603050405020304" charset="0"/>
            </a:endParaRPr>
          </a:p>
          <a:p>
            <a:pPr marL="457200" indent="-457200">
              <a:lnSpc>
                <a:spcPct val="130000"/>
              </a:lnSpc>
              <a:buFont typeface="Wingdings" panose="05000000000000000000" charset="0"/>
              <a:buChar char="l"/>
            </a:pPr>
            <a:r>
              <a:rPr lang="en-US" altLang="zh-CN" sz="2400" b="1" noProof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求准线方程(</a:t>
            </a:r>
            <a:r>
              <a:rPr lang="zh-CN" altLang="en-US" sz="2400" b="1" noProof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相反数</a:t>
            </a:r>
            <a:r>
              <a:rPr lang="en-US" altLang="zh-CN" sz="2400" b="1" noProof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)</a:t>
            </a:r>
          </a:p>
        </p:txBody>
      </p:sp>
      <p:sp>
        <p:nvSpPr>
          <p:cNvPr id="8" name="标题 1"/>
          <p:cNvSpPr>
            <a:spLocks noGrp="1"/>
          </p:cNvSpPr>
          <p:nvPr>
            <p:custDataLst>
              <p:tags r:id="rId28"/>
            </p:custDataLst>
          </p:nvPr>
        </p:nvSpPr>
        <p:spPr>
          <a:xfrm>
            <a:off x="328613" y="73025"/>
            <a:ext cx="10515600" cy="6778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914400" rtl="0" eaLnBrk="1" latinLnBrk="0" hangingPunct="1">
              <a:lnSpc>
                <a:spcPct val="120000"/>
              </a:lnSpc>
              <a:spcBef>
                <a:spcPct val="0"/>
              </a:spcBef>
              <a:buNone/>
              <a:defRPr sz="4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en-US" altLang="zh-CN" sz="3600" b="1" strike="noStrike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  <a:ea typeface="+mj-ea"/>
                <a:cs typeface="Times New Roman" panose="02020603050405020304" charset="0"/>
              </a:rPr>
              <a:t>2.2</a:t>
            </a:r>
            <a:r>
              <a:rPr lang="zh-CN" altLang="en-US" sz="3600" b="1" strike="noStrike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  <a:ea typeface="+mj-ea"/>
                <a:cs typeface="Times New Roman" panose="02020603050405020304" charset="0"/>
              </a:rPr>
              <a:t>抛物线的标准方程</a:t>
            </a:r>
            <a:endParaRPr lang="en-US" altLang="zh-CN" sz="3600" b="1" strike="noStrike" noProof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</p:txBody>
      </p:sp>
      <p:sp>
        <p:nvSpPr>
          <p:cNvPr id="6" name="文本框 1"/>
          <p:cNvSpPr txBox="1"/>
          <p:nvPr>
            <p:custDataLst>
              <p:tags r:id="rId29"/>
            </p:custDataLst>
          </p:nvPr>
        </p:nvSpPr>
        <p:spPr>
          <a:xfrm>
            <a:off x="4872355" y="188595"/>
            <a:ext cx="576770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p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的含义：焦点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F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到准线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l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的距离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4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4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4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4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4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4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4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4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charRg st="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9">
                                            <p:txEl>
                                              <p:charRg st="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9">
                                            <p:txEl>
                                              <p:charRg st="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0" grpId="0" animBg="1"/>
      <p:bldP spid="22" grpId="0" animBg="1"/>
      <p:bldP spid="20" grpId="0" animBg="1"/>
      <p:bldP spid="5" grpId="0" animBg="1"/>
      <p:bldP spid="4" grpId="0" animBg="1"/>
      <p:bldP spid="3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328613" y="73025"/>
            <a:ext cx="10515600" cy="6778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914400" rtl="0" eaLnBrk="1" latinLnBrk="0" hangingPunct="1">
              <a:lnSpc>
                <a:spcPct val="120000"/>
              </a:lnSpc>
              <a:spcBef>
                <a:spcPct val="0"/>
              </a:spcBef>
              <a:buNone/>
              <a:defRPr sz="4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zh-CN" altLang="en-US" sz="3600" b="1" strike="noStrike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  <a:ea typeface="+mj-ea"/>
                <a:cs typeface="Times New Roman" panose="02020603050405020304" charset="0"/>
              </a:rPr>
              <a:t>【巩固</a:t>
            </a:r>
            <a:r>
              <a:rPr lang="en-US" altLang="zh-CN" sz="3600" b="1" strike="noStrike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  <a:ea typeface="+mj-ea"/>
                <a:cs typeface="Times New Roman" panose="02020603050405020304" charset="0"/>
              </a:rPr>
              <a:t>1</a:t>
            </a:r>
            <a:r>
              <a:rPr lang="zh-CN" altLang="en-US" sz="3600" b="1" strike="noStrike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  <a:ea typeface="+mj-ea"/>
                <a:cs typeface="Times New Roman" panose="02020603050405020304" charset="0"/>
              </a:rPr>
              <a:t>】抛物线的标准方程</a:t>
            </a:r>
            <a:endParaRPr lang="en-US" altLang="zh-CN" sz="3600" b="1" strike="noStrike" noProof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</p:txBody>
      </p:sp>
      <p:graphicFrame>
        <p:nvGraphicFramePr>
          <p:cNvPr id="38914" name="对象 14378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716280" y="1730375"/>
          <a:ext cx="2060575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787400" imgH="228600" progId="Equation.3">
                  <p:embed/>
                </p:oleObj>
              </mc:Choice>
              <mc:Fallback>
                <p:oleObj r:id="rId16" imgW="787400" imgH="2286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716280" y="1730375"/>
                        <a:ext cx="2060575" cy="647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15" name="对象 14378"/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716280" y="2417763"/>
          <a:ext cx="1995488" cy="1149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762000" imgH="405765" progId="Equation.3">
                  <p:embed/>
                </p:oleObj>
              </mc:Choice>
              <mc:Fallback>
                <p:oleObj r:id="rId18" imgW="762000" imgH="405765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716280" y="2417763"/>
                        <a:ext cx="1995488" cy="11493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16" name="对象 14378"/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716280" y="3892550"/>
          <a:ext cx="2659063" cy="649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0" imgW="1016000" imgH="228600" progId="Equation.3">
                  <p:embed/>
                </p:oleObj>
              </mc:Choice>
              <mc:Fallback>
                <p:oleObj r:id="rId20" imgW="1016000" imgH="2286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716280" y="3892550"/>
                        <a:ext cx="2659063" cy="6492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17" name="对象 14378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644843" y="4973638"/>
          <a:ext cx="2427287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2" imgW="927100" imgH="228600" progId="Equation.3">
                  <p:embed/>
                </p:oleObj>
              </mc:Choice>
              <mc:Fallback>
                <p:oleObj r:id="rId22" imgW="927100" imgH="2286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644843" y="4973638"/>
                        <a:ext cx="2427287" cy="647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4378"/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3226594" y="1749267"/>
          <a:ext cx="2964112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4" imgW="1282700" imgH="215900" progId="Equation.3">
                  <p:embed/>
                </p:oleObj>
              </mc:Choice>
              <mc:Fallback>
                <p:oleObj r:id="rId24" imgW="1282700" imgH="2159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3226594" y="1749267"/>
                        <a:ext cx="2964112" cy="540000"/>
                      </a:xfrm>
                      <a:prstGeom prst="rect">
                        <a:avLst/>
                      </a:prstGeom>
                      <a:solidFill>
                        <a:srgbClr val="FEF0D7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4378"/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3193416" y="2434749"/>
          <a:ext cx="3239468" cy="10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6" imgW="1371600" imgH="393700" progId="Equation.3">
                  <p:embed/>
                </p:oleObj>
              </mc:Choice>
              <mc:Fallback>
                <p:oleObj r:id="rId26" imgW="1371600" imgH="3937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3193416" y="2434749"/>
                        <a:ext cx="3239468" cy="1008000"/>
                      </a:xfrm>
                      <a:prstGeom prst="rect">
                        <a:avLst/>
                      </a:prstGeom>
                      <a:solidFill>
                        <a:srgbClr val="FEF0D7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14378"/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3522028" y="3658394"/>
          <a:ext cx="1615234" cy="104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8" imgW="660400" imgH="393700" progId="Equation.3">
                  <p:embed/>
                </p:oleObj>
              </mc:Choice>
              <mc:Fallback>
                <p:oleObj r:id="rId28" imgW="660400" imgH="3937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3522028" y="3658394"/>
                        <a:ext cx="1615234" cy="1044000"/>
                      </a:xfrm>
                      <a:prstGeom prst="rect">
                        <a:avLst/>
                      </a:prstGeom>
                      <a:solidFill>
                        <a:srgbClr val="F2D7E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对象 14378"/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5652929" y="3658394"/>
          <a:ext cx="3238200" cy="10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0" imgW="1371600" imgH="393700" progId="Equation.3">
                  <p:embed/>
                </p:oleObj>
              </mc:Choice>
              <mc:Fallback>
                <p:oleObj r:id="rId30" imgW="1371600" imgH="3937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5652929" y="3658394"/>
                        <a:ext cx="3238200" cy="1008000"/>
                      </a:xfrm>
                      <a:prstGeom prst="rect">
                        <a:avLst/>
                      </a:prstGeom>
                      <a:solidFill>
                        <a:srgbClr val="FEF0D7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14378"/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5619750" y="4991100"/>
          <a:ext cx="3217840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2" imgW="1308100" imgH="215900" progId="Equation.3">
                  <p:embed/>
                </p:oleObj>
              </mc:Choice>
              <mc:Fallback>
                <p:oleObj r:id="rId32" imgW="1308100" imgH="2159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5619750" y="4991100"/>
                        <a:ext cx="3217840" cy="576000"/>
                      </a:xfrm>
                      <a:prstGeom prst="rect">
                        <a:avLst/>
                      </a:prstGeom>
                      <a:solidFill>
                        <a:srgbClr val="FEF0D7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对象 14378"/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3538538" y="4973638"/>
          <a:ext cx="1476600" cy="61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4" imgW="596900" imgH="228600" progId="Equation.3">
                  <p:embed/>
                </p:oleObj>
              </mc:Choice>
              <mc:Fallback>
                <p:oleObj r:id="rId34" imgW="596900" imgH="2286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3538538" y="4973638"/>
                        <a:ext cx="1476600" cy="612000"/>
                      </a:xfrm>
                      <a:prstGeom prst="rect">
                        <a:avLst/>
                      </a:prstGeom>
                      <a:solidFill>
                        <a:srgbClr val="F2D7E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0" name="直接连接符 2"/>
          <p:cNvCxnSpPr/>
          <p:nvPr>
            <p:custDataLst>
              <p:tags r:id="rId13"/>
            </p:custDataLst>
          </p:nvPr>
        </p:nvCxnSpPr>
        <p:spPr>
          <a:xfrm>
            <a:off x="328613" y="858838"/>
            <a:ext cx="107489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939" name="Rectangle 2"/>
          <p:cNvSpPr>
            <a:spLocks noGrp="1"/>
          </p:cNvSpPr>
          <p:nvPr>
            <p:custDataLst>
              <p:tags r:id="rId14"/>
            </p:custDataLst>
          </p:nvPr>
        </p:nvSpPr>
        <p:spPr>
          <a:xfrm>
            <a:off x="542925" y="869950"/>
            <a:ext cx="10002838" cy="8382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 anchorCtr="0"/>
          <a:lstStyle/>
          <a:p>
            <a:pPr>
              <a:lnSpc>
                <a:spcPct val="90000"/>
              </a:lnSpc>
            </a:pPr>
            <a:r>
              <a:rPr lang="zh-CN" altLang="en-US" sz="32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</a:rPr>
              <a:t>练习</a:t>
            </a:r>
            <a:r>
              <a:rPr lang="en-US" altLang="zh-CN" sz="32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</a:rPr>
              <a:t>1.</a:t>
            </a:r>
            <a:r>
              <a:rPr lang="zh-CN" altLang="en-US" sz="3200" b="1">
                <a:latin typeface="Times New Roman" panose="02020603050405020304" charset="0"/>
                <a:ea typeface="黑体" panose="02010609060101010101" charset="-122"/>
              </a:rPr>
              <a:t>求下列抛物线的</a:t>
            </a:r>
            <a:r>
              <a:rPr lang="zh-CN" sz="3200" b="1">
                <a:latin typeface="Times New Roman" panose="02020603050405020304" charset="0"/>
                <a:ea typeface="黑体" panose="02010609060101010101" charset="-122"/>
              </a:rPr>
              <a:t>焦点坐标和准线方程</a:t>
            </a:r>
            <a:r>
              <a:rPr lang="en-US" altLang="zh-CN" sz="3200" b="1">
                <a:latin typeface="Times New Roman" panose="02020603050405020304" charset="0"/>
                <a:ea typeface="黑体" panose="02010609060101010101" charset="-122"/>
              </a:rPr>
              <a:t> P133-2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6993609" y="4182654"/>
            <a:ext cx="1444625" cy="8763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6993128" y="5090638"/>
            <a:ext cx="1584325" cy="9366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9939" name="Rectangle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542925" y="869950"/>
            <a:ext cx="10002838" cy="8382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 anchorCtr="0"/>
          <a:lstStyle/>
          <a:p>
            <a:pPr>
              <a:lnSpc>
                <a:spcPct val="90000"/>
              </a:lnSpc>
            </a:pPr>
            <a:r>
              <a:rPr lang="zh-CN" altLang="en-US" sz="32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</a:rPr>
              <a:t>练习</a:t>
            </a:r>
            <a:r>
              <a:rPr lang="en-US" altLang="zh-CN" sz="32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</a:rPr>
              <a:t>2.</a:t>
            </a:r>
            <a:r>
              <a:rPr lang="zh-CN" altLang="en-US" sz="3200" b="1">
                <a:latin typeface="Times New Roman" panose="02020603050405020304" charset="0"/>
                <a:ea typeface="黑体" panose="02010609060101010101" charset="-122"/>
              </a:rPr>
              <a:t>求适合下列条件的抛物线的标准方程</a:t>
            </a:r>
            <a:r>
              <a:rPr lang="en-US" altLang="zh-CN" sz="3200" b="1">
                <a:latin typeface="Times New Roman" panose="02020603050405020304" charset="0"/>
                <a:ea typeface="黑体" panose="02010609060101010101" charset="-122"/>
              </a:rPr>
              <a:t>.</a:t>
            </a:r>
          </a:p>
        </p:txBody>
      </p:sp>
      <p:sp>
        <p:nvSpPr>
          <p:cNvPr id="39940" name="Rectangle 3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154345" y="1566388"/>
            <a:ext cx="8642350" cy="3355975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lstStyle/>
          <a:p>
            <a:pPr marL="363855" indent="-363855">
              <a:lnSpc>
                <a:spcPct val="130000"/>
              </a:lnSpc>
            </a:pPr>
            <a:r>
              <a:rPr lang="zh-CN" altLang="en-US" sz="3200" b="1">
                <a:latin typeface="Times New Roman" panose="02020603050405020304" charset="0"/>
                <a:ea typeface="黑体" panose="02010609060101010101" charset="-122"/>
              </a:rPr>
              <a:t>（</a:t>
            </a:r>
            <a:r>
              <a:rPr lang="en-US" altLang="zh-CN" sz="3200" b="1">
                <a:latin typeface="Times New Roman" panose="02020603050405020304" charset="0"/>
                <a:ea typeface="黑体" panose="02010609060101010101" charset="-122"/>
              </a:rPr>
              <a:t>1</a:t>
            </a:r>
            <a:r>
              <a:rPr lang="zh-CN" altLang="en-US" sz="3200" b="1">
                <a:latin typeface="Times New Roman" panose="02020603050405020304" charset="0"/>
                <a:ea typeface="黑体" panose="02010609060101010101" charset="-122"/>
              </a:rPr>
              <a:t>）焦点为</a:t>
            </a:r>
            <a:r>
              <a:rPr lang="en-US" altLang="zh-CN" sz="3200" b="1">
                <a:latin typeface="Times New Roman" panose="02020603050405020304" charset="0"/>
                <a:ea typeface="黑体" panose="02010609060101010101" charset="-122"/>
              </a:rPr>
              <a:t>(-3,0)</a:t>
            </a:r>
            <a:r>
              <a:rPr lang="zh-CN" altLang="en-US" sz="3200" b="1">
                <a:latin typeface="Times New Roman" panose="02020603050405020304" charset="0"/>
                <a:ea typeface="黑体" panose="02010609060101010101" charset="-122"/>
              </a:rPr>
              <a:t>；</a:t>
            </a:r>
          </a:p>
          <a:p>
            <a:pPr marL="363855" indent="-363855">
              <a:lnSpc>
                <a:spcPct val="130000"/>
              </a:lnSpc>
            </a:pPr>
            <a:r>
              <a:rPr lang="zh-CN" altLang="en-US" sz="3200" b="1">
                <a:latin typeface="Times New Roman" panose="02020603050405020304" charset="0"/>
                <a:ea typeface="黑体" panose="02010609060101010101" charset="-122"/>
              </a:rPr>
              <a:t>（</a:t>
            </a:r>
            <a:r>
              <a:rPr lang="en-US" altLang="zh-CN" sz="3200" b="1">
                <a:latin typeface="Times New Roman" panose="02020603050405020304" charset="0"/>
                <a:ea typeface="黑体" panose="02010609060101010101" charset="-122"/>
              </a:rPr>
              <a:t>2</a:t>
            </a:r>
            <a:r>
              <a:rPr lang="zh-CN" altLang="en-US" sz="3200" b="1">
                <a:latin typeface="Times New Roman" panose="02020603050405020304" charset="0"/>
                <a:ea typeface="黑体" panose="02010609060101010101" charset="-122"/>
              </a:rPr>
              <a:t>）准线方程为</a:t>
            </a:r>
            <a:r>
              <a:rPr lang="en-US" altLang="zh-CN" sz="3200" b="1" i="1">
                <a:latin typeface="Times New Roman" panose="02020603050405020304" charset="0"/>
                <a:ea typeface="黑体" panose="02010609060101010101" charset="-122"/>
              </a:rPr>
              <a:t>y</a:t>
            </a:r>
            <a:r>
              <a:rPr lang="en-US" altLang="zh-CN" sz="3200" b="1">
                <a:latin typeface="Times New Roman" panose="02020603050405020304" charset="0"/>
                <a:ea typeface="黑体" panose="02010609060101010101" charset="-122"/>
              </a:rPr>
              <a:t>=1</a:t>
            </a:r>
            <a:r>
              <a:rPr lang="zh-CN" altLang="en-US" sz="3200" b="1">
                <a:latin typeface="Times New Roman" panose="02020603050405020304" charset="0"/>
                <a:ea typeface="黑体" panose="02010609060101010101" charset="-122"/>
              </a:rPr>
              <a:t>；</a:t>
            </a:r>
          </a:p>
          <a:p>
            <a:pPr marL="363855" indent="-363855">
              <a:lnSpc>
                <a:spcPct val="130000"/>
              </a:lnSpc>
            </a:pPr>
            <a:r>
              <a:rPr lang="zh-CN" altLang="en-US" sz="3200" b="1">
                <a:latin typeface="Times New Roman" panose="02020603050405020304" charset="0"/>
                <a:ea typeface="黑体" panose="02010609060101010101" charset="-122"/>
              </a:rPr>
              <a:t>（</a:t>
            </a:r>
            <a:r>
              <a:rPr lang="en-US" altLang="zh-CN" sz="3200" b="1">
                <a:latin typeface="Times New Roman" panose="02020603050405020304" charset="0"/>
                <a:ea typeface="黑体" panose="02010609060101010101" charset="-122"/>
              </a:rPr>
              <a:t>3</a:t>
            </a:r>
            <a:r>
              <a:rPr lang="zh-CN" altLang="en-US" sz="3200" b="1">
                <a:latin typeface="Times New Roman" panose="02020603050405020304" charset="0"/>
                <a:ea typeface="黑体" panose="02010609060101010101" charset="-122"/>
              </a:rPr>
              <a:t>）焦点到准线的距离为</a:t>
            </a:r>
            <a:r>
              <a:rPr lang="en-US" altLang="zh-CN" sz="3200" b="1">
                <a:latin typeface="Times New Roman" panose="02020603050405020304" charset="0"/>
                <a:ea typeface="黑体" panose="02010609060101010101" charset="-122"/>
              </a:rPr>
              <a:t>2</a:t>
            </a:r>
            <a:r>
              <a:rPr lang="zh-CN" altLang="en-US" sz="3200" b="1">
                <a:latin typeface="Times New Roman" panose="02020603050405020304" charset="0"/>
                <a:ea typeface="黑体" panose="02010609060101010101" charset="-122"/>
              </a:rPr>
              <a:t>； </a:t>
            </a:r>
          </a:p>
        </p:txBody>
      </p:sp>
      <p:sp>
        <p:nvSpPr>
          <p:cNvPr id="24580" name="Rectangle 4"/>
          <p:cNvSpPr/>
          <p:nvPr>
            <p:custDataLst>
              <p:tags r:id="rId6"/>
            </p:custDataLst>
          </p:nvPr>
        </p:nvSpPr>
        <p:spPr>
          <a:xfrm>
            <a:off x="4224020" y="1800225"/>
            <a:ext cx="1697990" cy="52197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</a:ln>
        </p:spPr>
        <p:txBody>
          <a:bodyPr wrap="square" anchor="t">
            <a:spAutoFit/>
          </a:bodyPr>
          <a:lstStyle/>
          <a:p>
            <a:pPr algn="ctr" fontAlgn="base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</a:pPr>
            <a:r>
              <a:rPr lang="en-US" altLang="zh-CN" sz="2800" b="1" i="1" strike="noStrike" noProof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+mn-cs"/>
              </a:rPr>
              <a:t>y</a:t>
            </a:r>
            <a:r>
              <a:rPr lang="en-US" altLang="zh-CN" sz="2800" b="1" strike="noStrike" noProof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+mn-cs"/>
              </a:rPr>
              <a:t>²= -12</a:t>
            </a:r>
            <a:r>
              <a:rPr lang="en-US" altLang="zh-CN" sz="2800" b="1" i="1" strike="noStrike" noProof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+mn-cs"/>
              </a:rPr>
              <a:t>x</a:t>
            </a:r>
          </a:p>
        </p:txBody>
      </p:sp>
      <p:sp>
        <p:nvSpPr>
          <p:cNvPr id="24581" name="Rectangle 5"/>
          <p:cNvSpPr/>
          <p:nvPr>
            <p:custDataLst>
              <p:tags r:id="rId7"/>
            </p:custDataLst>
          </p:nvPr>
        </p:nvSpPr>
        <p:spPr>
          <a:xfrm>
            <a:off x="6916103" y="2379980"/>
            <a:ext cx="1725613" cy="52197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</a:ln>
        </p:spPr>
        <p:txBody>
          <a:bodyPr wrap="square" anchor="t">
            <a:spAutoFit/>
          </a:bodyPr>
          <a:lstStyle/>
          <a:p>
            <a:pPr algn="ctr" fontAlgn="base">
              <a:spcBef>
                <a:spcPct val="20000"/>
              </a:spcBef>
            </a:pPr>
            <a:r>
              <a:rPr lang="en-US" altLang="zh-CN" sz="2800" b="1" i="1" strike="noStrike" noProof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+mn-cs"/>
              </a:rPr>
              <a:t>x</a:t>
            </a:r>
            <a:r>
              <a:rPr lang="en-US" altLang="zh-CN" sz="2800" b="1" strike="noStrike" noProof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+mn-cs"/>
              </a:rPr>
              <a:t>²=</a:t>
            </a:r>
            <a:r>
              <a:rPr lang="zh-CN" altLang="en-US" sz="2800" b="1" strike="noStrike" noProof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+mn-cs"/>
              </a:rPr>
              <a:t>﹣</a:t>
            </a:r>
            <a:r>
              <a:rPr lang="en-US" altLang="zh-CN" sz="2800" b="1" strike="noStrike" noProof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+mn-cs"/>
              </a:rPr>
              <a:t>4</a:t>
            </a:r>
            <a:r>
              <a:rPr lang="en-US" altLang="zh-CN" sz="2800" b="1" i="1" strike="noStrike" noProof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+mn-cs"/>
              </a:rPr>
              <a:t>y</a:t>
            </a:r>
          </a:p>
        </p:txBody>
      </p:sp>
      <p:sp>
        <p:nvSpPr>
          <p:cNvPr id="14341" name="Rectangle 3"/>
          <p:cNvSpPr/>
          <p:nvPr>
            <p:custDataLst>
              <p:tags r:id="rId8"/>
            </p:custDataLst>
          </p:nvPr>
        </p:nvSpPr>
        <p:spPr>
          <a:xfrm>
            <a:off x="75213" y="3535364"/>
            <a:ext cx="8458200" cy="66040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pPr marL="342900" indent="-342900">
              <a:lnSpc>
                <a:spcPct val="120000"/>
              </a:lnSpc>
              <a:spcBef>
                <a:spcPct val="20000"/>
              </a:spcBef>
            </a:pPr>
            <a:r>
              <a:rPr lang="zh-CN" altLang="en-US" sz="3200" b="1" dirty="0">
                <a:latin typeface="Times New Roman" panose="02020603050405020304" charset="0"/>
                <a:ea typeface="黑体" panose="02010609060101010101" charset="-122"/>
              </a:rPr>
              <a:t>（</a:t>
            </a:r>
            <a:r>
              <a:rPr lang="en-US" altLang="zh-CN" sz="3200" b="1" dirty="0">
                <a:latin typeface="Times New Roman" panose="02020603050405020304" charset="0"/>
                <a:ea typeface="黑体" panose="02010609060101010101" charset="-122"/>
              </a:rPr>
              <a:t>4</a:t>
            </a:r>
            <a:r>
              <a:rPr lang="zh-CN" altLang="en-US" sz="3200" b="1" dirty="0">
                <a:latin typeface="Times New Roman" panose="02020603050405020304" charset="0"/>
                <a:ea typeface="黑体" panose="02010609060101010101" charset="-122"/>
              </a:rPr>
              <a:t>）抛物线过点</a:t>
            </a:r>
            <a:r>
              <a:rPr lang="en-US" altLang="zh-CN" sz="3200" b="1" dirty="0">
                <a:latin typeface="Times New Roman" panose="02020603050405020304" charset="0"/>
                <a:ea typeface="黑体" panose="02010609060101010101" charset="-122"/>
              </a:rPr>
              <a:t>(3,</a:t>
            </a:r>
            <a:r>
              <a:rPr lang="zh-CN" altLang="en-US" sz="3200" b="1" dirty="0">
                <a:latin typeface="Times New Roman" panose="02020603050405020304" charset="0"/>
                <a:ea typeface="黑体" panose="02010609060101010101" charset="-122"/>
              </a:rPr>
              <a:t>﹣</a:t>
            </a:r>
            <a:r>
              <a:rPr lang="en-US" altLang="zh-CN" sz="3200" b="1" dirty="0">
                <a:latin typeface="Times New Roman" panose="02020603050405020304" charset="0"/>
                <a:ea typeface="黑体" panose="02010609060101010101" charset="-122"/>
              </a:rPr>
              <a:t>4)</a:t>
            </a:r>
            <a:r>
              <a:rPr lang="zh-CN" altLang="en-US" sz="3200" b="1" dirty="0">
                <a:latin typeface="Times New Roman" panose="02020603050405020304" charset="0"/>
                <a:ea typeface="黑体" panose="02010609060101010101" charset="-122"/>
              </a:rPr>
              <a:t>；</a:t>
            </a:r>
          </a:p>
        </p:txBody>
      </p:sp>
      <p:sp>
        <p:nvSpPr>
          <p:cNvPr id="3" name="文本框 2"/>
          <p:cNvSpPr txBox="1"/>
          <p:nvPr>
            <p:custDataLst>
              <p:tags r:id="rId9"/>
            </p:custDataLst>
          </p:nvPr>
        </p:nvSpPr>
        <p:spPr>
          <a:xfrm>
            <a:off x="6916420" y="3031490"/>
            <a:ext cx="3281045" cy="52197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</a:ln>
        </p:spPr>
        <p:txBody>
          <a:bodyPr wrap="square" anchor="t">
            <a:spAutoFit/>
          </a:bodyPr>
          <a:lstStyle/>
          <a:p>
            <a:pPr algn="ctr"/>
            <a:r>
              <a:rPr lang="zh-CN" altLang="en-US" sz="2800" b="1" noProof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+mn-cs"/>
              </a:rPr>
              <a:t> </a:t>
            </a:r>
            <a:r>
              <a:rPr lang="en-US" altLang="zh-CN" sz="2800" b="1" i="1" noProof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+mn-cs"/>
              </a:rPr>
              <a:t>y</a:t>
            </a:r>
            <a:r>
              <a:rPr lang="en-US" altLang="zh-CN" sz="2800" b="1" noProof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+mn-cs"/>
              </a:rPr>
              <a:t>²=</a:t>
            </a:r>
            <a:r>
              <a:rPr lang="zh-CN" altLang="en-US" sz="2800" b="1" noProof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+mn-cs"/>
              </a:rPr>
              <a:t>±</a:t>
            </a:r>
            <a:r>
              <a:rPr lang="en-US" altLang="zh-CN" sz="2800" b="1" noProof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+mn-cs"/>
              </a:rPr>
              <a:t>4</a:t>
            </a:r>
            <a:r>
              <a:rPr lang="en-US" altLang="zh-CN" sz="2800" b="1" i="1" noProof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+mn-cs"/>
              </a:rPr>
              <a:t>x</a:t>
            </a:r>
            <a:r>
              <a:rPr lang="zh-CN" altLang="en-US" sz="2800" b="1" noProof="1">
                <a:latin typeface="Times New Roman" panose="02020603050405020304" charset="0"/>
                <a:ea typeface="黑体" panose="02010609060101010101" charset="-122"/>
                <a:cs typeface="+mn-cs"/>
                <a:sym typeface="黑体" panose="02010609060101010101" charset="-122"/>
              </a:rPr>
              <a:t>或</a:t>
            </a:r>
            <a:r>
              <a:rPr lang="en-US" altLang="zh-CN" sz="2800" b="1" i="1" noProof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+mn-cs"/>
              </a:rPr>
              <a:t>x</a:t>
            </a:r>
            <a:r>
              <a:rPr lang="en-US" altLang="zh-CN" sz="2800" b="1" noProof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+mn-cs"/>
              </a:rPr>
              <a:t>²=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±</a:t>
            </a:r>
            <a:r>
              <a:rPr lang="en-US" altLang="zh-CN" sz="2800" b="1" noProof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+mn-cs"/>
              </a:rPr>
              <a:t>4</a:t>
            </a:r>
            <a:r>
              <a:rPr lang="en-US" altLang="zh-CN" sz="2800" b="1" i="1" noProof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+mn-cs"/>
              </a:rPr>
              <a:t>y</a:t>
            </a:r>
          </a:p>
        </p:txBody>
      </p:sp>
      <p:sp>
        <p:nvSpPr>
          <p:cNvPr id="2" name="文本框 1"/>
          <p:cNvSpPr txBox="1"/>
          <p:nvPr>
            <p:custDataLst>
              <p:tags r:id="rId10"/>
            </p:custDataLst>
          </p:nvPr>
        </p:nvSpPr>
        <p:spPr>
          <a:xfrm>
            <a:off x="4792663" y="2414588"/>
            <a:ext cx="2054225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800" b="1">
                <a:solidFill>
                  <a:srgbClr val="0070C0"/>
                </a:solidFill>
                <a:latin typeface="Times New Roman" panose="02020603050405020304" charset="0"/>
                <a:ea typeface="黑体" panose="02010609060101010101" charset="-122"/>
              </a:rPr>
              <a:t>焦点为</a:t>
            </a:r>
            <a:r>
              <a:rPr lang="en-US" altLang="zh-CN" sz="2800" b="1">
                <a:solidFill>
                  <a:srgbClr val="0070C0"/>
                </a:solidFill>
                <a:latin typeface="Times New Roman" panose="02020603050405020304" charset="0"/>
                <a:ea typeface="黑体" panose="02010609060101010101" charset="-122"/>
              </a:rPr>
              <a:t>(0,-1)</a:t>
            </a:r>
          </a:p>
        </p:txBody>
      </p:sp>
      <p:sp>
        <p:nvSpPr>
          <p:cNvPr id="4" name="文本框 3"/>
          <p:cNvSpPr txBox="1"/>
          <p:nvPr>
            <p:custDataLst>
              <p:tags r:id="rId11"/>
            </p:custDataLst>
          </p:nvPr>
        </p:nvSpPr>
        <p:spPr>
          <a:xfrm>
            <a:off x="5845175" y="2997200"/>
            <a:ext cx="127000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2800" b="1" i="1">
                <a:solidFill>
                  <a:srgbClr val="0070C0"/>
                </a:solidFill>
                <a:latin typeface="Times New Roman" panose="02020603050405020304" charset="0"/>
                <a:ea typeface="黑体" panose="02010609060101010101" charset="-122"/>
                <a:sym typeface="黑体" panose="02010609060101010101" charset="-122"/>
              </a:rPr>
              <a:t>p</a:t>
            </a:r>
            <a:r>
              <a:rPr lang="en-US" altLang="zh-CN" sz="2800" b="1">
                <a:solidFill>
                  <a:srgbClr val="0070C0"/>
                </a:solidFill>
                <a:latin typeface="Times New Roman" panose="02020603050405020304" charset="0"/>
                <a:ea typeface="黑体" panose="02010609060101010101" charset="-122"/>
                <a:sym typeface="黑体" panose="02010609060101010101" charset="-122"/>
              </a:rPr>
              <a:t>=2</a:t>
            </a:r>
          </a:p>
        </p:txBody>
      </p:sp>
      <p:sp>
        <p:nvSpPr>
          <p:cNvPr id="8" name="标题 1"/>
          <p:cNvSpPr>
            <a:spLocks noGrp="1"/>
          </p:cNvSpPr>
          <p:nvPr>
            <p:custDataLst>
              <p:tags r:id="rId12"/>
            </p:custDataLst>
          </p:nvPr>
        </p:nvSpPr>
        <p:spPr>
          <a:xfrm>
            <a:off x="328613" y="73025"/>
            <a:ext cx="10515600" cy="6778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914400" rtl="0" eaLnBrk="1" latinLnBrk="0" hangingPunct="1">
              <a:lnSpc>
                <a:spcPct val="120000"/>
              </a:lnSpc>
              <a:spcBef>
                <a:spcPct val="0"/>
              </a:spcBef>
              <a:buNone/>
              <a:defRPr sz="4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zh-CN" altLang="en-US" sz="3600" b="1" strike="noStrike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  <a:ea typeface="+mj-ea"/>
                <a:cs typeface="Times New Roman" panose="02020603050405020304" charset="0"/>
              </a:rPr>
              <a:t>【巩固</a:t>
            </a:r>
            <a:r>
              <a:rPr lang="en-US" altLang="zh-CN" sz="3600" b="1" strike="noStrike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  <a:ea typeface="+mj-ea"/>
                <a:cs typeface="Times New Roman" panose="02020603050405020304" charset="0"/>
              </a:rPr>
              <a:t>1</a:t>
            </a:r>
            <a:r>
              <a:rPr lang="zh-CN" altLang="en-US" sz="3600" b="1" strike="noStrike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  <a:ea typeface="+mj-ea"/>
                <a:cs typeface="Times New Roman" panose="02020603050405020304" charset="0"/>
              </a:rPr>
              <a:t>】抛物线的标准方程</a:t>
            </a:r>
            <a:endParaRPr lang="en-US" altLang="zh-CN" sz="3600" b="1" strike="noStrike" noProof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</p:txBody>
      </p:sp>
      <p:cxnSp>
        <p:nvCxnSpPr>
          <p:cNvPr id="30" name="直接连接符 2"/>
          <p:cNvCxnSpPr/>
          <p:nvPr>
            <p:custDataLst>
              <p:tags r:id="rId13"/>
            </p:custDataLst>
          </p:nvPr>
        </p:nvCxnSpPr>
        <p:spPr>
          <a:xfrm>
            <a:off x="328613" y="858838"/>
            <a:ext cx="107489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对象 16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165705406"/>
              </p:ext>
            </p:extLst>
          </p:nvPr>
        </p:nvGraphicFramePr>
        <p:xfrm>
          <a:off x="328613" y="4211958"/>
          <a:ext cx="3785607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1600200" imgH="228600" progId="Equation.KSEE3">
                  <p:embed/>
                </p:oleObj>
              </mc:Choice>
              <mc:Fallback>
                <p:oleObj r:id="rId19" imgW="16002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328613" y="4211958"/>
                        <a:ext cx="3785607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5"/>
            </p:custDataLst>
            <p:extLst>
              <p:ext uri="{D42A27DB-BD31-4B8C-83A1-F6EECF244321}">
                <p14:modId xmlns:p14="http://schemas.microsoft.com/office/powerpoint/2010/main" val="1014383197"/>
              </p:ext>
            </p:extLst>
          </p:nvPr>
        </p:nvGraphicFramePr>
        <p:xfrm>
          <a:off x="846734" y="5138933"/>
          <a:ext cx="3396448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1" imgW="1435100" imgH="228600" progId="Equation.KSEE3">
                  <p:embed/>
                </p:oleObj>
              </mc:Choice>
              <mc:Fallback>
                <p:oleObj r:id="rId21" imgW="14351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846734" y="5138933"/>
                        <a:ext cx="3396448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6"/>
            </p:custDataLst>
            <p:extLst>
              <p:ext uri="{D42A27DB-BD31-4B8C-83A1-F6EECF244321}">
                <p14:modId xmlns:p14="http://schemas.microsoft.com/office/powerpoint/2010/main" val="228589241"/>
              </p:ext>
            </p:extLst>
          </p:nvPr>
        </p:nvGraphicFramePr>
        <p:xfrm>
          <a:off x="4110453" y="4091454"/>
          <a:ext cx="4502092" cy="93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3" imgW="1892300" imgH="393700" progId="Equation.KSEE3">
                  <p:embed/>
                </p:oleObj>
              </mc:Choice>
              <mc:Fallback>
                <p:oleObj r:id="rId23" imgW="18923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4110453" y="4091454"/>
                        <a:ext cx="4502092" cy="93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7"/>
            </p:custDataLst>
            <p:extLst>
              <p:ext uri="{D42A27DB-BD31-4B8C-83A1-F6EECF244321}">
                <p14:modId xmlns:p14="http://schemas.microsoft.com/office/powerpoint/2010/main" val="1056350760"/>
              </p:ext>
            </p:extLst>
          </p:nvPr>
        </p:nvGraphicFramePr>
        <p:xfrm>
          <a:off x="4142130" y="4905534"/>
          <a:ext cx="4637846" cy="9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5" imgW="1879600" imgH="393700" progId="Equation.KSEE3">
                  <p:embed/>
                </p:oleObj>
              </mc:Choice>
              <mc:Fallback>
                <p:oleObj r:id="rId25" imgW="18796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4142130" y="4905534"/>
                        <a:ext cx="4637846" cy="97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8328660" y="967105"/>
            <a:ext cx="3867150" cy="11245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zh-CN" sz="2800" b="1" kern="100">
                <a:solidFill>
                  <a:sysClr val="windowText" lastClr="000000"/>
                </a:solidFill>
                <a:highlight>
                  <a:srgbClr val="FFFF00"/>
                </a:highlight>
                <a:latin typeface="Times New Roman" panose="02020603050405020304" charset="0"/>
                <a:ea typeface="仿宋" panose="02010609060101010101" charset="-122"/>
                <a:cs typeface="Times New Roman" panose="02020603050405020304" charset="0"/>
                <a:sym typeface="+mn-ea"/>
              </a:rPr>
              <a:t>定形</a:t>
            </a:r>
            <a:r>
              <a:rPr lang="en-US" altLang="zh-CN" sz="2800" b="1" kern="100">
                <a:solidFill>
                  <a:sysClr val="windowText" lastClr="000000"/>
                </a:solidFill>
                <a:highlight>
                  <a:srgbClr val="FFFF00"/>
                </a:highlight>
                <a:latin typeface="Times New Roman" panose="02020603050405020304" charset="0"/>
                <a:ea typeface="仿宋" panose="02010609060101010101" charset="-122"/>
                <a:cs typeface="Courier New" panose="02070309020205020404"/>
                <a:sym typeface="+mn-ea"/>
              </a:rPr>
              <a:t>(</a:t>
            </a:r>
            <a:r>
              <a:rPr lang="zh-CN" altLang="zh-CN" sz="2800" b="1" kern="100">
                <a:solidFill>
                  <a:sysClr val="windowText" lastClr="000000"/>
                </a:solidFill>
                <a:highlight>
                  <a:srgbClr val="FFFF00"/>
                </a:highlight>
                <a:latin typeface="Times New Roman" panose="02020603050405020304" charset="0"/>
                <a:ea typeface="仿宋" panose="02010609060101010101" charset="-122"/>
                <a:cs typeface="Times New Roman" panose="02020603050405020304" charset="0"/>
                <a:sym typeface="+mn-ea"/>
              </a:rPr>
              <a:t>抛物线焦点位置</a:t>
            </a:r>
            <a:r>
              <a:rPr lang="en-US" altLang="zh-CN" sz="2800" b="1" kern="100">
                <a:solidFill>
                  <a:sysClr val="windowText" lastClr="000000"/>
                </a:solidFill>
                <a:highlight>
                  <a:srgbClr val="FFFF00"/>
                </a:highlight>
                <a:latin typeface="Times New Roman" panose="02020603050405020304" charset="0"/>
                <a:ea typeface="仿宋" panose="02010609060101010101" charset="-122"/>
                <a:cs typeface="Courier New" panose="02070309020205020404"/>
                <a:sym typeface="+mn-ea"/>
              </a:rPr>
              <a:t>)</a:t>
            </a:r>
            <a:endParaRPr lang="en-US" altLang="zh-CN" sz="2800" b="1" kern="100">
              <a:solidFill>
                <a:sysClr val="windowText" lastClr="000000"/>
              </a:solidFill>
              <a:highlight>
                <a:srgbClr val="FFFF00"/>
              </a:highlight>
              <a:latin typeface="宋体" panose="02010600030101010101" pitchFamily="2" charset="-122"/>
              <a:ea typeface="仿宋" panose="02010609060101010101" charset="-122"/>
              <a:cs typeface="Times New Roman" panose="02020603050405020304" charset="0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zh-CN" sz="2800" b="1" kern="100">
                <a:solidFill>
                  <a:sysClr val="windowText" lastClr="000000"/>
                </a:solidFill>
                <a:highlight>
                  <a:srgbClr val="FFFF00"/>
                </a:highlight>
                <a:latin typeface="Times New Roman" panose="02020603050405020304" charset="0"/>
                <a:ea typeface="仿宋" panose="02010609060101010101" charset="-122"/>
                <a:cs typeface="Times New Roman" panose="02020603050405020304" charset="0"/>
                <a:sym typeface="+mn-ea"/>
              </a:rPr>
              <a:t>定量</a:t>
            </a:r>
            <a:r>
              <a:rPr lang="en-US" altLang="zh-CN" sz="2800" b="1" kern="100">
                <a:solidFill>
                  <a:sysClr val="windowText" lastClr="000000"/>
                </a:solidFill>
                <a:highlight>
                  <a:srgbClr val="FFFF00"/>
                </a:highlight>
                <a:latin typeface="Times New Roman" panose="02020603050405020304" charset="0"/>
                <a:ea typeface="仿宋" panose="02010609060101010101" charset="-122"/>
                <a:cs typeface="Courier New" panose="02070309020205020404"/>
                <a:sym typeface="+mn-ea"/>
              </a:rPr>
              <a:t>(</a:t>
            </a:r>
            <a:r>
              <a:rPr lang="zh-CN" altLang="zh-CN" sz="2800" b="1" kern="100">
                <a:solidFill>
                  <a:sysClr val="windowText" lastClr="000000"/>
                </a:solidFill>
                <a:highlight>
                  <a:srgbClr val="FFFF00"/>
                </a:highlight>
                <a:latin typeface="Times New Roman" panose="02020603050405020304" charset="0"/>
                <a:ea typeface="仿宋" panose="02010609060101010101" charset="-122"/>
                <a:cs typeface="Times New Roman" panose="02020603050405020304" charset="0"/>
                <a:sym typeface="+mn-ea"/>
              </a:rPr>
              <a:t>参数</a:t>
            </a:r>
            <a:r>
              <a:rPr lang="en-US" altLang="zh-CN" sz="2800" b="1" i="1" kern="100">
                <a:solidFill>
                  <a:sysClr val="windowText" lastClr="000000"/>
                </a:solidFill>
                <a:highlight>
                  <a:srgbClr val="FFFF00"/>
                </a:highlight>
                <a:latin typeface="Times New Roman" panose="02020603050405020304" charset="0"/>
                <a:ea typeface="仿宋" panose="02010609060101010101" charset="-122"/>
                <a:cs typeface="Courier New" panose="02070309020205020404"/>
                <a:sym typeface="+mn-ea"/>
              </a:rPr>
              <a:t>p</a:t>
            </a:r>
            <a:r>
              <a:rPr lang="zh-CN" altLang="zh-CN" sz="2800" b="1" kern="100">
                <a:solidFill>
                  <a:sysClr val="windowText" lastClr="000000"/>
                </a:solidFill>
                <a:highlight>
                  <a:srgbClr val="FFFF00"/>
                </a:highlight>
                <a:latin typeface="Times New Roman" panose="02020603050405020304" charset="0"/>
                <a:ea typeface="仿宋" panose="02010609060101010101" charset="-122"/>
                <a:cs typeface="Times New Roman" panose="02020603050405020304" charset="0"/>
                <a:sym typeface="+mn-ea"/>
              </a:rPr>
              <a:t>的值</a:t>
            </a:r>
            <a:r>
              <a:rPr lang="en-US" altLang="zh-CN" sz="2800" b="1" kern="100">
                <a:solidFill>
                  <a:sysClr val="windowText" lastClr="000000"/>
                </a:solidFill>
                <a:highlight>
                  <a:srgbClr val="FFFF00"/>
                </a:highlight>
                <a:latin typeface="Times New Roman" panose="02020603050405020304" charset="0"/>
                <a:ea typeface="仿宋" panose="02010609060101010101" charset="-122"/>
                <a:cs typeface="Courier New" panose="02070309020205020404"/>
                <a:sym typeface="+mn-ea"/>
              </a:rPr>
              <a:t>)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71C6ABE-6CAC-3182-1A3A-5A83D7874115}"/>
              </a:ext>
            </a:extLst>
          </p:cNvPr>
          <p:cNvGrpSpPr>
            <a:grpSpLocks/>
          </p:cNvGrpSpPr>
          <p:nvPr/>
        </p:nvGrpSpPr>
        <p:grpSpPr bwMode="auto">
          <a:xfrm>
            <a:off x="8828372" y="3452739"/>
            <a:ext cx="3365500" cy="3275798"/>
            <a:chOff x="2307" y="2677"/>
            <a:chExt cx="2120" cy="2431"/>
          </a:xfrm>
        </p:grpSpPr>
        <p:sp>
          <p:nvSpPr>
            <p:cNvPr id="12" name="Line 6">
              <a:extLst>
                <a:ext uri="{FF2B5EF4-FFF2-40B4-BE49-F238E27FC236}">
                  <a16:creationId xmlns:a16="http://schemas.microsoft.com/office/drawing/2014/main" id="{B54A0DBD-89AC-85B6-7FE9-29E2A092741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07" y="3976"/>
              <a:ext cx="2115" cy="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/>
            </a:p>
          </p:txBody>
        </p:sp>
        <p:sp>
          <p:nvSpPr>
            <p:cNvPr id="13" name="Line 7">
              <a:extLst>
                <a:ext uri="{FF2B5EF4-FFF2-40B4-BE49-F238E27FC236}">
                  <a16:creationId xmlns:a16="http://schemas.microsoft.com/office/drawing/2014/main" id="{22128C28-A1F3-DC05-A515-0154E3FBDD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93" y="2852"/>
              <a:ext cx="0" cy="225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stealth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Text Box 11">
              <a:extLst>
                <a:ext uri="{FF2B5EF4-FFF2-40B4-BE49-F238E27FC236}">
                  <a16:creationId xmlns:a16="http://schemas.microsoft.com/office/drawing/2014/main" id="{3E97EA9F-4B6C-3AB1-E2BC-DC2C59748B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55" y="4044"/>
              <a:ext cx="29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en-US" altLang="zh-CN" sz="2800" b="1" dirty="0">
                  <a:latin typeface="Times New Roman" panose="02020603050405020304" pitchFamily="18" charset="0"/>
                </a:rPr>
                <a:t>O</a:t>
              </a:r>
            </a:p>
          </p:txBody>
        </p:sp>
        <p:sp>
          <p:nvSpPr>
            <p:cNvPr id="16" name="Text Box 12">
              <a:extLst>
                <a:ext uri="{FF2B5EF4-FFF2-40B4-BE49-F238E27FC236}">
                  <a16:creationId xmlns:a16="http://schemas.microsoft.com/office/drawing/2014/main" id="{A560A695-ECE9-64A6-C058-8AF006A326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43" y="2677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en-US" altLang="zh-CN" sz="2800" b="1" dirty="0">
                  <a:latin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19" name="Text Box 13">
              <a:extLst>
                <a:ext uri="{FF2B5EF4-FFF2-40B4-BE49-F238E27FC236}">
                  <a16:creationId xmlns:a16="http://schemas.microsoft.com/office/drawing/2014/main" id="{0F4FEB57-26CC-3C4E-329B-73E8D261F1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9" y="3934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en-US" altLang="zh-CN" sz="2800" b="1">
                  <a:latin typeface="Times New Roman" panose="02020603050405020304" pitchFamily="18" charset="0"/>
                </a:rPr>
                <a:t>x</a:t>
              </a:r>
            </a:p>
          </p:txBody>
        </p:sp>
      </p:grp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24580" grpId="0" animBg="1"/>
      <p:bldP spid="14341" grpId="0"/>
      <p:bldP spid="3" grpId="0" animBg="1"/>
      <p:bldP spid="2" grpId="0"/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345512" y="866106"/>
            <a:ext cx="10586720" cy="10922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 anchorCtr="0"/>
          <a:lstStyle/>
          <a:p>
            <a:pPr marL="363855" indent="-363855">
              <a:spcBef>
                <a:spcPts val="1000"/>
              </a:spcBef>
            </a:pPr>
            <a:r>
              <a:rPr lang="zh-CN" altLang="en-US" sz="2800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</a:rPr>
              <a:t>练习</a:t>
            </a:r>
            <a:r>
              <a:rPr lang="en-US" altLang="zh-CN" sz="2800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</a:rPr>
              <a:t>3.</a:t>
            </a:r>
            <a:r>
              <a:rPr lang="zh-CN" altLang="en-US" sz="2800" dirty="0">
                <a:latin typeface="Times New Roman" panose="02020603050405020304" charset="0"/>
                <a:ea typeface="黑体" panose="02010609060101010101" charset="-122"/>
                <a:sym typeface="+mn-ea"/>
              </a:rPr>
              <a:t>焦点在</a:t>
            </a:r>
            <a:r>
              <a:rPr lang="en-US" altLang="zh-CN" sz="2800" i="1" dirty="0">
                <a:latin typeface="Times New Roman" panose="02020603050405020304" charset="0"/>
                <a:ea typeface="黑体" panose="02010609060101010101" charset="-122"/>
                <a:sym typeface="+mn-ea"/>
              </a:rPr>
              <a:t>x</a:t>
            </a:r>
            <a:r>
              <a:rPr lang="zh-CN" altLang="en-US" sz="2800" dirty="0">
                <a:latin typeface="Times New Roman" panose="02020603050405020304" charset="0"/>
                <a:ea typeface="黑体" panose="02010609060101010101" charset="-122"/>
                <a:sym typeface="+mn-ea"/>
              </a:rPr>
              <a:t>轴上的</a:t>
            </a:r>
            <a:r>
              <a:rPr lang="zh-CN" altLang="en-US" sz="2800" dirty="0">
                <a:latin typeface="Times New Roman" panose="02020603050405020304" charset="0"/>
                <a:ea typeface="黑体" panose="02010609060101010101" charset="-122"/>
                <a:sym typeface="黑体" panose="02010609060101010101" charset="-122"/>
              </a:rPr>
              <a:t>抛物线</a:t>
            </a:r>
            <a:r>
              <a:rPr lang="zh-CN" altLang="en-US" sz="2800" dirty="0">
                <a:latin typeface="Times New Roman" panose="02020603050405020304" charset="0"/>
                <a:ea typeface="黑体" panose="02010609060101010101" charset="-122"/>
                <a:sym typeface="+mn-ea"/>
              </a:rPr>
              <a:t>上一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点</a:t>
            </a:r>
            <a:r>
              <a:rPr lang="en-US" altLang="zh-CN" sz="2800" i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A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(-3,</a:t>
            </a:r>
            <a:r>
              <a:rPr lang="en-US" altLang="zh-CN" sz="2800" i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m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)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到焦点的距离为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+mn-ea"/>
              </a:rPr>
              <a:t>5</a:t>
            </a:r>
            <a:r>
              <a:rPr lang="zh-CN" altLang="en-US" sz="2800" dirty="0">
                <a:latin typeface="Times New Roman" panose="02020603050405020304" charset="0"/>
                <a:ea typeface="黑体" panose="02010609060101010101" charset="-122"/>
                <a:sym typeface="+mn-ea"/>
              </a:rPr>
              <a:t>，</a:t>
            </a:r>
            <a:endParaRPr lang="zh-CN" altLang="en-US" sz="2800" dirty="0">
              <a:latin typeface="Times New Roman" panose="02020603050405020304" charset="0"/>
              <a:ea typeface="黑体" panose="02010609060101010101" charset="-122"/>
            </a:endParaRPr>
          </a:p>
          <a:p>
            <a:pPr marL="363855" indent="-363855">
              <a:spcBef>
                <a:spcPts val="1000"/>
              </a:spcBef>
            </a:pPr>
            <a:r>
              <a:rPr lang="zh-CN" altLang="en-US" sz="2800" dirty="0">
                <a:latin typeface="Times New Roman" panose="02020603050405020304" charset="0"/>
                <a:ea typeface="黑体" panose="02010609060101010101" charset="-122"/>
                <a:sym typeface="+mn-ea"/>
              </a:rPr>
              <a:t>则该抛物线的标准方程为</a:t>
            </a:r>
            <a:r>
              <a:rPr lang="en-US" altLang="zh-CN" sz="2800" dirty="0">
                <a:latin typeface="Times New Roman" panose="02020603050405020304" charset="0"/>
                <a:ea typeface="黑体" panose="02010609060101010101" charset="-122"/>
                <a:sym typeface="+mn-ea"/>
              </a:rPr>
              <a:t>__________.</a:t>
            </a:r>
            <a:endParaRPr lang="en-US" altLang="zh-CN" sz="2800" dirty="0">
              <a:solidFill>
                <a:srgbClr val="0000FF"/>
              </a:solidFill>
              <a:latin typeface="Times New Roman" panose="02020603050405020304" charset="0"/>
              <a:ea typeface="黑体" panose="02010609060101010101" charset="-122"/>
              <a:sym typeface="黑体" panose="02010609060101010101" charset="-122"/>
            </a:endParaRPr>
          </a:p>
        </p:txBody>
      </p:sp>
      <p:graphicFrame>
        <p:nvGraphicFramePr>
          <p:cNvPr id="20" name="对象 19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4188930661"/>
              </p:ext>
            </p:extLst>
          </p:nvPr>
        </p:nvGraphicFramePr>
        <p:xfrm>
          <a:off x="479610" y="2204405"/>
          <a:ext cx="351663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1485900" imgH="228600" progId="Equation.KSEE3">
                  <p:embed/>
                </p:oleObj>
              </mc:Choice>
              <mc:Fallback>
                <p:oleObj r:id="rId9" imgW="14859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79610" y="2204405"/>
                        <a:ext cx="3516630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20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81350918"/>
              </p:ext>
            </p:extLst>
          </p:nvPr>
        </p:nvGraphicFramePr>
        <p:xfrm>
          <a:off x="4295875" y="2024382"/>
          <a:ext cx="5462905" cy="8997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2387600" imgH="393700" progId="Equation.KSEE3">
                  <p:embed/>
                </p:oleObj>
              </mc:Choice>
              <mc:Fallback>
                <p:oleObj r:id="rId11" imgW="23876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295875" y="2024382"/>
                        <a:ext cx="5462905" cy="899795"/>
                      </a:xfrm>
                      <a:prstGeom prst="rect">
                        <a:avLst/>
                      </a:prstGeom>
                      <a:solidFill>
                        <a:srgbClr val="FEF0D7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415861637"/>
              </p:ext>
            </p:extLst>
          </p:nvPr>
        </p:nvGraphicFramePr>
        <p:xfrm>
          <a:off x="4429141" y="1404174"/>
          <a:ext cx="1414145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596900" imgH="228600" progId="Equation.KSEE3">
                  <p:embed/>
                </p:oleObj>
              </mc:Choice>
              <mc:Fallback>
                <p:oleObj r:id="rId13" imgW="5969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429141" y="1404174"/>
                        <a:ext cx="1414145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标题 1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328613" y="73025"/>
            <a:ext cx="10515600" cy="6778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914400" rtl="0" eaLnBrk="1" latinLnBrk="0" hangingPunct="1">
              <a:lnSpc>
                <a:spcPct val="120000"/>
              </a:lnSpc>
              <a:spcBef>
                <a:spcPct val="0"/>
              </a:spcBef>
              <a:buNone/>
              <a:defRPr sz="4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zh-CN" altLang="en-US" sz="3600" b="1" strike="noStrike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  <a:ea typeface="+mj-ea"/>
                <a:cs typeface="Times New Roman" panose="02020603050405020304" charset="0"/>
              </a:rPr>
              <a:t>【巩固</a:t>
            </a:r>
            <a:r>
              <a:rPr lang="en-US" altLang="zh-CN" sz="3600" b="1" strike="noStrike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  <a:ea typeface="+mj-ea"/>
                <a:cs typeface="Times New Roman" panose="02020603050405020304" charset="0"/>
              </a:rPr>
              <a:t>1</a:t>
            </a:r>
            <a:r>
              <a:rPr lang="zh-CN" altLang="en-US" sz="3600" b="1" strike="noStrike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  <a:ea typeface="+mj-ea"/>
                <a:cs typeface="Times New Roman" panose="02020603050405020304" charset="0"/>
              </a:rPr>
              <a:t>】抛物线的标准方程</a:t>
            </a:r>
            <a:endParaRPr lang="en-US" altLang="zh-CN" sz="3600" b="1" strike="noStrike" noProof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</p:txBody>
      </p:sp>
      <p:cxnSp>
        <p:nvCxnSpPr>
          <p:cNvPr id="30" name="直接连接符 2"/>
          <p:cNvCxnSpPr/>
          <p:nvPr>
            <p:custDataLst>
              <p:tags r:id="rId7"/>
            </p:custDataLst>
          </p:nvPr>
        </p:nvCxnSpPr>
        <p:spPr>
          <a:xfrm>
            <a:off x="328613" y="858838"/>
            <a:ext cx="107489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>
            <a:extLst>
              <a:ext uri="{FF2B5EF4-FFF2-40B4-BE49-F238E27FC236}">
                <a16:creationId xmlns:a16="http://schemas.microsoft.com/office/drawing/2014/main" id="{F1288BC6-2B1C-CD59-A20F-7DAFE9CD05EC}"/>
              </a:ext>
            </a:extLst>
          </p:cNvPr>
          <p:cNvSpPr/>
          <p:nvPr/>
        </p:nvSpPr>
        <p:spPr>
          <a:xfrm>
            <a:off x="328613" y="3573010"/>
            <a:ext cx="11641381" cy="113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50440" algn="l"/>
              </a:tabLst>
              <a:defRPr/>
            </a:pP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srgbClr val="2F04E6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练习</a:t>
            </a:r>
            <a:r>
              <a:rPr kumimoji="0" lang="en-US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2F04E6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4 </a:t>
            </a:r>
            <a:r>
              <a:rPr kumimoji="0" lang="zh-CN" altLang="zh-CN" sz="24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已知抛物线</a:t>
            </a:r>
            <a:r>
              <a:rPr kumimoji="0" lang="en-US" altLang="zh-CN" sz="240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C</a:t>
            </a:r>
            <a:r>
              <a:rPr kumimoji="0" lang="zh-CN" altLang="zh-CN" sz="24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kumimoji="0" lang="en-US" altLang="zh-CN" sz="240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y</a:t>
            </a:r>
            <a:r>
              <a:rPr kumimoji="0" lang="en-US" altLang="zh-CN" sz="2400" i="0" u="none" strike="noStrike" kern="1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kumimoji="0" lang="zh-CN" altLang="zh-CN" sz="24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＝</a:t>
            </a:r>
            <a:r>
              <a:rPr kumimoji="0" lang="en-US" altLang="zh-CN" sz="240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x</a:t>
            </a:r>
            <a:r>
              <a:rPr kumimoji="0" lang="zh-CN" altLang="zh-CN" sz="24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的焦点为</a:t>
            </a:r>
            <a:r>
              <a:rPr kumimoji="0" lang="en-US" altLang="zh-CN" sz="240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F</a:t>
            </a:r>
            <a:r>
              <a:rPr kumimoji="0" lang="zh-CN" altLang="zh-CN" sz="24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40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</a:t>
            </a:r>
            <a:r>
              <a:rPr kumimoji="0" lang="en-US" altLang="zh-CN" sz="24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kumimoji="0" lang="en-US" altLang="zh-CN" sz="240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x</a:t>
            </a:r>
            <a:r>
              <a:rPr kumimoji="0" lang="en-US" altLang="zh-CN" sz="2400" i="0" u="none" strike="noStrike" kern="1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0</a:t>
            </a:r>
            <a:r>
              <a:rPr kumimoji="0" lang="zh-CN" altLang="zh-CN" sz="24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40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y</a:t>
            </a:r>
            <a:r>
              <a:rPr kumimoji="0" lang="en-US" altLang="zh-CN" sz="2400" i="0" u="none" strike="noStrike" kern="1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0</a:t>
            </a:r>
            <a:r>
              <a:rPr kumimoji="0" lang="en-US" altLang="zh-CN" sz="24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kumimoji="0" lang="zh-CN" altLang="zh-CN" sz="24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是</a:t>
            </a:r>
            <a:r>
              <a:rPr kumimoji="0" lang="en-US" altLang="zh-CN" sz="240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C</a:t>
            </a:r>
            <a:r>
              <a:rPr kumimoji="0" lang="zh-CN" altLang="zh-CN" sz="24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上一点，</a:t>
            </a:r>
            <a:r>
              <a:rPr kumimoji="0" lang="en-US" altLang="zh-CN" sz="24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|</a:t>
            </a:r>
            <a:r>
              <a:rPr kumimoji="0" lang="en-US" altLang="zh-CN" sz="240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AF</a:t>
            </a:r>
            <a:r>
              <a:rPr kumimoji="0" lang="en-US" altLang="zh-CN" sz="24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|</a:t>
            </a:r>
            <a:r>
              <a:rPr kumimoji="0" lang="zh-CN" altLang="zh-CN" sz="24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＝</a:t>
            </a:r>
            <a:r>
              <a:rPr kumimoji="0" lang="en-US" altLang="zh-CN" sz="24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24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   </a:t>
            </a:r>
            <a:r>
              <a:rPr kumimoji="0" lang="zh-CN" altLang="zh-CN" sz="24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，则</a:t>
            </a:r>
            <a:r>
              <a:rPr kumimoji="0" lang="en-US" altLang="zh-CN" sz="240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x</a:t>
            </a:r>
            <a:r>
              <a:rPr kumimoji="0" lang="en-US" altLang="zh-CN" sz="2400" i="0" u="none" strike="noStrike" kern="1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0</a:t>
            </a:r>
            <a:r>
              <a:rPr kumimoji="0" lang="zh-CN" altLang="zh-CN" sz="24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等于</a:t>
            </a:r>
            <a:endParaRPr kumimoji="0" lang="zh-CN" altLang="zh-CN" sz="240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50440" algn="l"/>
              </a:tabLst>
              <a:defRPr/>
            </a:pPr>
            <a:r>
              <a:rPr kumimoji="0" lang="en-US" altLang="zh-CN" sz="24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A.1  	B.2  		C.4  		       D.8</a:t>
            </a:r>
            <a:endParaRPr kumimoji="0" lang="zh-CN" altLang="zh-CN" sz="240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75E9B2DB-1A3B-AC00-B924-A50A9932E3B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0165015"/>
              </p:ext>
            </p:extLst>
          </p:nvPr>
        </p:nvGraphicFramePr>
        <p:xfrm>
          <a:off x="9291261" y="3429000"/>
          <a:ext cx="935038" cy="1108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15" imgW="941525" imgH="1109126" progId="Word.Document.12">
                  <p:embed/>
                </p:oleObj>
              </mc:Choice>
              <mc:Fallback>
                <p:oleObj name="文档" r:id="rId15" imgW="941525" imgH="1109126" progId="Word.Document.12">
                  <p:embed/>
                  <p:pic>
                    <p:nvPicPr>
                      <p:cNvPr id="19" name="对象 18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9291261" y="3429000"/>
                        <a:ext cx="935038" cy="1108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284CF14F-DB4B-AA89-F09D-59CB53270D4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6510211"/>
              </p:ext>
            </p:extLst>
          </p:nvPr>
        </p:nvGraphicFramePr>
        <p:xfrm>
          <a:off x="1415675" y="4955977"/>
          <a:ext cx="10617200" cy="1077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17" imgW="10628725" imgH="1074708" progId="Word.Document.12">
                  <p:embed/>
                </p:oleObj>
              </mc:Choice>
              <mc:Fallback>
                <p:oleObj name="文档" r:id="rId17" imgW="10628725" imgH="1074708" progId="Word.Document.12">
                  <p:embed/>
                  <p:pic>
                    <p:nvPicPr>
                      <p:cNvPr id="17" name="对象 16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415675" y="4955977"/>
                        <a:ext cx="10617200" cy="10779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矩形 5">
            <a:extLst>
              <a:ext uri="{FF2B5EF4-FFF2-40B4-BE49-F238E27FC236}">
                <a16:creationId xmlns:a16="http://schemas.microsoft.com/office/drawing/2014/main" id="{E340CD8B-E877-54E2-3145-9274F6B2DECC}"/>
              </a:ext>
            </a:extLst>
          </p:cNvPr>
          <p:cNvSpPr/>
          <p:nvPr/>
        </p:nvSpPr>
        <p:spPr>
          <a:xfrm>
            <a:off x="3719835" y="5125403"/>
            <a:ext cx="10801200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kern="100" dirty="0">
                <a:solidFill>
                  <a:prstClr val="black"/>
                </a:solidFill>
                <a:latin typeface="宋体" panose="02010600030101010101" pitchFamily="2" charset="-122"/>
                <a:ea typeface="仿宋_GB2312" panose="02010609030101010101" pitchFamily="49" charset="-122"/>
                <a:cs typeface="Times New Roman" panose="02020603050405020304" pitchFamily="18" charset="0"/>
              </a:rPr>
              <a:t>∴</a:t>
            </a:r>
            <a:r>
              <a:rPr lang="en-US" altLang="zh-CN" sz="2800" i="1" kern="100" dirty="0">
                <a:solidFill>
                  <a:prstClr val="black"/>
                </a:solidFill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x</a:t>
            </a:r>
            <a:r>
              <a:rPr lang="en-US" altLang="zh-CN" sz="2800" kern="100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0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1.</a:t>
            </a:r>
            <a:endParaRPr lang="zh-CN" altLang="zh-CN" sz="1050" kern="100" dirty="0">
              <a:solidFill>
                <a:prstClr val="black"/>
              </a:solidFill>
              <a:latin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860" y="764540"/>
            <a:ext cx="9904730" cy="504253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33FF72AA-7030-43E5-E687-6189F29FB9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>
            <a:extLst>
              <a:ext uri="{FF2B5EF4-FFF2-40B4-BE49-F238E27FC236}">
                <a16:creationId xmlns:a16="http://schemas.microsoft.com/office/drawing/2014/main" id="{462C41CE-00D7-A39B-14DF-17CA05534E24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578748" y="908825"/>
            <a:ext cx="8856616" cy="82533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zh-CN" altLang="en-US" sz="3200" dirty="0">
                <a:solidFill>
                  <a:srgbClr val="FF0000"/>
                </a:solidFill>
              </a:rPr>
              <a:t>课后作业：数学好学，学好数学，好学数学</a:t>
            </a:r>
          </a:p>
        </p:txBody>
      </p:sp>
      <p:sp>
        <p:nvSpPr>
          <p:cNvPr id="2" name="副标题 4">
            <a:extLst>
              <a:ext uri="{FF2B5EF4-FFF2-40B4-BE49-F238E27FC236}">
                <a16:creationId xmlns:a16="http://schemas.microsoft.com/office/drawing/2014/main" id="{3F023B45-1506-5D2A-1B7B-3C4A021A9D0D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479610" y="1916895"/>
            <a:ext cx="8856616" cy="82533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altLang="zh-CN" sz="3200" dirty="0">
                <a:solidFill>
                  <a:schemeClr val="bg1"/>
                </a:solidFill>
                <a:highlight>
                  <a:srgbClr val="FF00FF"/>
                </a:highlight>
              </a:rPr>
              <a:t>1</a:t>
            </a:r>
            <a:r>
              <a:rPr lang="zh-CN" altLang="en-US" sz="3200" dirty="0">
                <a:solidFill>
                  <a:schemeClr val="bg1"/>
                </a:solidFill>
                <a:highlight>
                  <a:srgbClr val="FF00FF"/>
                </a:highlight>
              </a:rPr>
              <a:t>：活页</a:t>
            </a:r>
            <a:r>
              <a:rPr lang="en-US" altLang="zh-CN" sz="3200" dirty="0">
                <a:solidFill>
                  <a:schemeClr val="bg1"/>
                </a:solidFill>
                <a:highlight>
                  <a:srgbClr val="FF00FF"/>
                </a:highlight>
              </a:rPr>
              <a:t>P101《3.3.1</a:t>
            </a:r>
            <a:r>
              <a:rPr lang="zh-CN" altLang="en-US" sz="3200" dirty="0">
                <a:solidFill>
                  <a:schemeClr val="bg1"/>
                </a:solidFill>
                <a:highlight>
                  <a:srgbClr val="FF00FF"/>
                </a:highlight>
              </a:rPr>
              <a:t>抛物线及其标准方程（一）</a:t>
            </a:r>
            <a:r>
              <a:rPr lang="en-US" altLang="zh-CN" sz="3200" dirty="0">
                <a:solidFill>
                  <a:schemeClr val="bg1"/>
                </a:solidFill>
                <a:highlight>
                  <a:srgbClr val="FF00FF"/>
                </a:highlight>
              </a:rPr>
              <a:t>》</a:t>
            </a:r>
            <a:endParaRPr lang="zh-CN" altLang="en-US" sz="3200" dirty="0">
              <a:solidFill>
                <a:schemeClr val="bg1"/>
              </a:solidFill>
              <a:highlight>
                <a:srgbClr val="FF00FF"/>
              </a:highligh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89469216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Y2NlYzE3YWNiZDE4ZmQyNWJhNzA1MzUzY2EwNTkyZjUifQ=="/>
  <p:tag name="KSO_WPP_MARK_KEY" val="51db390a-4302-4415-8d4d-9a0a68635a8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2018457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2018457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184575"/>
  <p:tag name="KSO_WM_TEMPLATE_THUMBS_INDEX" val="1、9、12、16、5、2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2018457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2018457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184575"/>
  <p:tag name="KSO_WM_TEMPLATE_THUMBS_INDEX" val="1、9、12、16、5、2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2018457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2018457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184575"/>
  <p:tag name="KSO_WM_TEMPLATE_THUMBS_INDEX" val="1、9、12、16、5、2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0995200"/>
  <p:tag name="KSO_WM_TEMPLATE_CATEGORY" val="custom"/>
  <p:tag name="KSO_WM_TEMPLATE_INDEX" val="2018457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433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FULL_TEXT_BEAUTIFY_COPY_ID" val="150995268"/>
  <p:tag name="KSO_WM_TEMPLATE_CATEGORY" val="custom"/>
  <p:tag name="KSO_WM_TEMPLATE_INDEX" val="2018457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36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MEDIACOVER_FLAG" val="1"/>
  <p:tag name="KSO_WM_UNIT_MEDIACOVER_BTN_POS" val="c"/>
  <p:tag name="KSO_WM_UNIT_MEDIACOVER_BTN_STATE" val="1"/>
  <p:tag name="KSO_WM_UNIT_MEDIACOVER_BTN_STYLE" val="ee0bc779c1f3d7f3e90c96344320e69a"/>
  <p:tag name="KSO_WM_UNIT_MEDIACOVER_BTNRECT" val="3617*3859*775*775"/>
  <p:tag name="KSO_WM_UNIT_MEDIACOVER_RGB" val="000000"/>
  <p:tag name="KSO_WM_UNIT_MEDIACOVER_STYLEID" val="1"/>
  <p:tag name="KSO_WM_UNIT_MEDIACOVER_TEXTSTATE" val="0"/>
  <p:tag name="KSO_WM_UNIT_MEDIACOVER_TRANSPARENCY" val="0.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363"/>
  <p:tag name="KSO_WM_UNIT_PLACING_PICTURE_USER_VIEWPORT" val="{&quot;height&quot;:5955,&quot;width&quot;:6495}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36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FULL_TEXT_BEAUTIFY_COPY_ID" val="150995269"/>
  <p:tag name="KSO_WM_TEMPLATE_CATEGORY" val="custom"/>
  <p:tag name="KSO_WM_TEMPLATE_INDEX" val="2018457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6387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026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639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3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FULL_TEXT_BEAUTIFY_COPY_ID" val="150995207"/>
  <p:tag name="KSO_WM_TEMPLATE_CATEGORY" val="custom"/>
  <p:tag name="KSO_WM_TEMPLATE_INDEX" val="20184575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1267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1268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1269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128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1285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129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4357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7419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742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7429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743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3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7432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7426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7427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7428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742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7423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7424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FULL_TEXT_BEAUTIFY_COPY_ID" val="150995208"/>
  <p:tag name="KSO_WM_TEMPLATE_CATEGORY" val="custom"/>
  <p:tag name="KSO_WM_TEMPLATE_INDEX" val="20184575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8433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2292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8449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2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8436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8437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8438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8439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844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844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8442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8443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8444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8445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8446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FULL_TEXT_BEAUTIFY_COPY_ID" val="150995270"/>
  <p:tag name="KSO_WM_TEMPLATE_CATEGORY" val="custom"/>
  <p:tag name="KSO_WM_TEMPLATE_INDEX" val="20184575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2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a8b765f8-2a54-494b-ac76-319c85cdc6c2}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52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522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523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524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537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538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4391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4392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4393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4394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4395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4396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545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546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54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548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535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536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532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533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529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530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526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52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FULL_TEXT_BEAUTIFY_COPY_ID" val="150995209"/>
  <p:tag name="KSO_WM_TEMPLATE_CATEGORY" val="custom"/>
  <p:tag name="KSO_WM_TEMPLATE_INDEX" val="20184575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1506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1507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1508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1509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6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2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4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6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8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0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2531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FULL_TEXT_BEAUTIFY_COPY_ID" val="150995211"/>
  <p:tag name="KSO_WM_TEMPLATE_CATEGORY" val="custom"/>
  <p:tag name="KSO_WM_TEMPLATE_INDEX" val="20184575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0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1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253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2532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4580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458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434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0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7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8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75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3553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1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FULL_TEXT_BEAUTIFY_COPY_ID" val="8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FULL_TEXT_BEAUTIFY_COPY_ID" val="30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75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FULL_TEXT_BEAUTIFY_COPY_ID" val="150995220"/>
  <p:tag name="KSO_WM_TEMPLATE_CATEGORY" val="custom"/>
  <p:tag name="KSO_WM_TEMPLATE_INDEX" val="20184575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53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53"/>
</p:tagLst>
</file>

<file path=ppt/theme/theme1.xml><?xml version="1.0" encoding="utf-8"?>
<a:theme xmlns:a="http://schemas.openxmlformats.org/drawingml/2006/main" name="自定义设计方案">
  <a:themeElements>
    <a:clrScheme name="自定义 202">
      <a:dk1>
        <a:srgbClr val="000000"/>
      </a:dk1>
      <a:lt1>
        <a:srgbClr val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FFFFF"/>
      </a:accent6>
      <a:hlink>
        <a:srgbClr val="FFDE66"/>
      </a:hlink>
      <a:folHlink>
        <a:srgbClr val="D490C5"/>
      </a:folHlink>
    </a:clrScheme>
    <a:fontScheme name="Arial">
      <a:majorFont>
        <a:latin typeface="Arial"/>
        <a:ea typeface="黑体" panose="02010609060101010101" charset="-122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 panose="02010609060101010101" charset="-122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自定义设计方案">
  <a:themeElements>
    <a:clrScheme name="自定义 202">
      <a:dk1>
        <a:srgbClr val="000000"/>
      </a:dk1>
      <a:lt1>
        <a:srgbClr val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FFFFF"/>
      </a:accent6>
      <a:hlink>
        <a:srgbClr val="FFDE66"/>
      </a:hlink>
      <a:folHlink>
        <a:srgbClr val="D490C5"/>
      </a:folHlink>
    </a:clrScheme>
    <a:fontScheme name="Arial">
      <a:maj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5_自定义设计方案">
  <a:themeElements>
    <a:clrScheme name="自定义 202">
      <a:dk1>
        <a:srgbClr val="000000"/>
      </a:dk1>
      <a:lt1>
        <a:srgbClr val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FFFFF"/>
      </a:accent6>
      <a:hlink>
        <a:srgbClr val="FFDE66"/>
      </a:hlink>
      <a:folHlink>
        <a:srgbClr val="D490C5"/>
      </a:folHlink>
    </a:clrScheme>
    <a:fontScheme name="Arial">
      <a:maj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691</Words>
  <Application>Microsoft Office PowerPoint</Application>
  <PresentationFormat>宽屏</PresentationFormat>
  <Paragraphs>90</Paragraphs>
  <Slides>13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3</vt:i4>
      </vt:variant>
      <vt:variant>
        <vt:lpstr>嵌入 OLE 服务器</vt:lpstr>
      </vt:variant>
      <vt:variant>
        <vt:i4>6</vt:i4>
      </vt:variant>
      <vt:variant>
        <vt:lpstr>幻灯片标题</vt:lpstr>
      </vt:variant>
      <vt:variant>
        <vt:i4>13</vt:i4>
      </vt:variant>
    </vt:vector>
  </HeadingPairs>
  <TitlesOfParts>
    <vt:vector size="29" baseType="lpstr">
      <vt:lpstr>黑体</vt:lpstr>
      <vt:lpstr>宋体</vt:lpstr>
      <vt:lpstr>Arial</vt:lpstr>
      <vt:lpstr>Calibri</vt:lpstr>
      <vt:lpstr>Tahoma</vt:lpstr>
      <vt:lpstr>Times New Roman</vt:lpstr>
      <vt:lpstr>Wingdings</vt:lpstr>
      <vt:lpstr>自定义设计方案</vt:lpstr>
      <vt:lpstr>2_自定义设计方案</vt:lpstr>
      <vt:lpstr>5_自定义设计方案</vt:lpstr>
      <vt:lpstr>公式</vt:lpstr>
      <vt:lpstr>Equation</vt:lpstr>
      <vt:lpstr>Equation.KSEE3</vt:lpstr>
      <vt:lpstr>MathType 6.0 Equation</vt:lpstr>
      <vt:lpstr>Equation.3</vt:lpstr>
      <vt:lpstr>文档</vt:lpstr>
      <vt:lpstr>3.3.1 抛物线及其标准方程（1）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学科网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3.3.1 抛物线及其标准方程</dc:title>
  <dc:creator>LLD</dc:creator>
  <cp:lastModifiedBy>微软用户</cp:lastModifiedBy>
  <cp:revision>9</cp:revision>
  <cp:lastPrinted>2023-09-18T12:02:57Z</cp:lastPrinted>
  <dcterms:created xsi:type="dcterms:W3CDTF">2023-09-18T12:02:57Z</dcterms:created>
  <dcterms:modified xsi:type="dcterms:W3CDTF">2024-12-05T04:51:49Z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